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4"/>
  </p:sldMasterIdLst>
  <p:notesMasterIdLst>
    <p:notesMasterId r:id="rId33"/>
  </p:notesMasterIdLst>
  <p:sldIdLst>
    <p:sldId id="2147469793" r:id="rId5"/>
    <p:sldId id="2076136202" r:id="rId6"/>
    <p:sldId id="2147469762" r:id="rId7"/>
    <p:sldId id="2147469784" r:id="rId8"/>
    <p:sldId id="2147469783" r:id="rId9"/>
    <p:sldId id="2147469785" r:id="rId10"/>
    <p:sldId id="2147469796" r:id="rId11"/>
    <p:sldId id="2147469787" r:id="rId12"/>
    <p:sldId id="2147469788" r:id="rId13"/>
    <p:sldId id="2147469802" r:id="rId14"/>
    <p:sldId id="2147469780" r:id="rId15"/>
    <p:sldId id="2141411512" r:id="rId16"/>
    <p:sldId id="2147470561" r:id="rId17"/>
    <p:sldId id="2147470572" r:id="rId18"/>
    <p:sldId id="258" r:id="rId19"/>
    <p:sldId id="259" r:id="rId20"/>
    <p:sldId id="260" r:id="rId21"/>
    <p:sldId id="261" r:id="rId22"/>
    <p:sldId id="262" r:id="rId23"/>
    <p:sldId id="263" r:id="rId24"/>
    <p:sldId id="264" r:id="rId25"/>
    <p:sldId id="265" r:id="rId26"/>
    <p:sldId id="2147471484" r:id="rId27"/>
    <p:sldId id="267" r:id="rId28"/>
    <p:sldId id="2147470574" r:id="rId29"/>
    <p:sldId id="2147471493" r:id="rId30"/>
    <p:sldId id="2147471487" r:id="rId31"/>
    <p:sldId id="214747061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FAB190B-B17C-4255-AEEA-E87C68F15735}">
          <p14:sldIdLst>
            <p14:sldId id="2147469793"/>
            <p14:sldId id="2076136202"/>
            <p14:sldId id="2147469762"/>
            <p14:sldId id="2147469784"/>
            <p14:sldId id="2147469783"/>
            <p14:sldId id="2147469785"/>
            <p14:sldId id="2147469796"/>
            <p14:sldId id="2147469787"/>
            <p14:sldId id="2147469788"/>
            <p14:sldId id="2147469802"/>
            <p14:sldId id="2147469780"/>
            <p14:sldId id="2141411512"/>
            <p14:sldId id="2147470561"/>
            <p14:sldId id="2147470572"/>
            <p14:sldId id="258"/>
          </p14:sldIdLst>
        </p14:section>
        <p14:section name="Azure Spring Apps Enterprise" id="{597F9FF2-BC33-44E7-90FC-DDE420988DA3}">
          <p14:sldIdLst>
            <p14:sldId id="259"/>
            <p14:sldId id="260"/>
            <p14:sldId id="261"/>
            <p14:sldId id="262"/>
            <p14:sldId id="263"/>
            <p14:sldId id="264"/>
            <p14:sldId id="265"/>
            <p14:sldId id="2147471484"/>
            <p14:sldId id="267"/>
            <p14:sldId id="2147470574"/>
            <p14:sldId id="2147471493"/>
            <p14:sldId id="2147471487"/>
            <p14:sldId id="214747061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A0476D-B34C-D2AA-18EF-023BC9CE3573}" name="Saleem Padani" initials="SP" userId="S::v-spadani@microsoft.com::6b4adb44-48c3-4921-a429-6000c82eb92b" providerId="AD"/>
  <p188:author id="{013E4985-999F-6A3E-6117-5906C7BF7397}" name="Justin Mader" initials="JM" userId="S::justin.mader@simple-concepts.com::c370f1ac-1658-4368-b684-ce895cf1743b" providerId="AD"/>
  <p188:author id="{3CE3309A-AEDC-DE32-DEA9-D186B1DAC8FD}" name="Guest User" initials="GU" userId="S::urn:spo:anon#1ed1b0e3f33b610711b3125536a545d9d9fac3413ca9a961765fe07da4ef4ebc::" providerId="AD"/>
  <p188:author id="{7E98B7A8-E8A5-E553-E8F1-3242925BA8A7}" name="Angelina Odievich" initials="AO" userId="S::angelina.odievich_simple-concepts.com#ext#@microsoft.onmicrosoft.com::2ece047d-45df-4427-a6a8-cb1b05f89c4d" providerId="AD"/>
  <p188:author id="{4F5528BE-08F7-440C-9CC9-080968F10BAD}" name="Kristen Paff" initials="KP" userId="Kristen Paff" providerId="None"/>
  <p188:author id="{6404A3C7-55E2-8F8E-CBAA-DBD7FF2D8C4D}" name="Asir Selvasingh" initials="AS" userId="259cb3aa7ea92da3" providerId="Windows Live"/>
  <p188:author id="{32E175F3-603D-B43B-CBB0-EE885733536D}" name="Angelina Odievich" initials="AO" userId="S::Angelina.odievich@simple-concepts.com::d62ed1c3-424d-464d-a9df-d7abe68743b7" providerId="AD"/>
  <p188:author id="{45C3E1FC-4B49-FDB9-5E0A-012D492C8F9C}" name="Asir Vedamuthu Selvasingh" initials="AVS" userId="S::asirveda@microsoft.com::12b6d75b-1df0-4356-ba1f-888cae8973d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CD2"/>
    <a:srgbClr val="FFB900"/>
    <a:srgbClr val="8661C5"/>
    <a:srgbClr val="2F2F2F"/>
    <a:srgbClr val="0D1117"/>
    <a:srgbClr val="238636"/>
    <a:srgbClr val="181818"/>
    <a:srgbClr val="000000"/>
    <a:srgbClr val="161B22"/>
    <a:srgbClr val="1B1B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500"/>
  </p:normalViewPr>
  <p:slideViewPr>
    <p:cSldViewPr snapToGrid="0">
      <p:cViewPr varScale="1">
        <p:scale>
          <a:sx n="72" d="100"/>
          <a:sy n="72" d="100"/>
        </p:scale>
        <p:origin x="1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24000">
                  <a:srgbClr val="50E6FF"/>
                </a:gs>
                <a:gs pos="77000">
                  <a:schemeClr val="tx2"/>
                </a:gs>
              </a:gsLst>
              <a:lin ang="2700000" scaled="0"/>
            </a:gradFill>
            <a:ln w="12700">
              <a:solidFill>
                <a:schemeClr val="accent6">
                  <a:lumMod val="25000"/>
                </a:schemeClr>
              </a:solidFill>
            </a:ln>
          </c:spPr>
          <c:dPt>
            <c:idx val="0"/>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1-4D09-4B77-BC14-5C8EED8B95AA}"/>
              </c:ext>
            </c:extLst>
          </c:dPt>
          <c:dPt>
            <c:idx val="1"/>
            <c:bubble3D val="0"/>
            <c:spPr>
              <a:solidFill>
                <a:schemeClr val="tx1"/>
              </a:solidFill>
              <a:ln w="12700">
                <a:solidFill>
                  <a:schemeClr val="accent6">
                    <a:lumMod val="25000"/>
                  </a:schemeClr>
                </a:solidFill>
              </a:ln>
              <a:effectLst/>
            </c:spPr>
            <c:extLst>
              <c:ext xmlns:c16="http://schemas.microsoft.com/office/drawing/2014/chart" uri="{C3380CC4-5D6E-409C-BE32-E72D297353CC}">
                <c16:uniqueId val="{00000001-40B7-4C3D-8BB4-6B849AF2105A}"/>
              </c:ext>
            </c:extLst>
          </c:dPt>
          <c:dPt>
            <c:idx val="2"/>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5-4D09-4B77-BC14-5C8EED8B95AA}"/>
              </c:ext>
            </c:extLst>
          </c:dPt>
          <c:dPt>
            <c:idx val="3"/>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7-4D09-4B77-BC14-5C8EED8B95AA}"/>
              </c:ext>
            </c:extLst>
          </c:dPt>
          <c:cat>
            <c:strRef>
              <c:f>Sheet1!$A$2:$A$5</c:f>
              <c:strCache>
                <c:ptCount val="2"/>
                <c:pt idx="0">
                  <c:v>1st Qtr</c:v>
                </c:pt>
                <c:pt idx="1">
                  <c:v>2nd Qtr</c:v>
                </c:pt>
              </c:strCache>
            </c:strRef>
          </c:cat>
          <c:val>
            <c:numRef>
              <c:f>Sheet1!$B$2:$B$5</c:f>
              <c:numCache>
                <c:formatCode>General</c:formatCode>
                <c:ptCount val="4"/>
                <c:pt idx="0">
                  <c:v>95</c:v>
                </c:pt>
                <c:pt idx="1">
                  <c:v>5</c:v>
                </c:pt>
              </c:numCache>
            </c:numRef>
          </c:val>
          <c:extLst>
            <c:ext xmlns:c16="http://schemas.microsoft.com/office/drawing/2014/chart" uri="{C3380CC4-5D6E-409C-BE32-E72D297353CC}">
              <c16:uniqueId val="{00000000-40B7-4C3D-8BB4-6B849AF2105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24000">
                  <a:srgbClr val="50E6FF"/>
                </a:gs>
                <a:gs pos="77000">
                  <a:schemeClr val="tx2"/>
                </a:gs>
              </a:gsLst>
              <a:lin ang="2700000" scaled="0"/>
            </a:gradFill>
            <a:ln w="12700">
              <a:solidFill>
                <a:schemeClr val="accent6">
                  <a:lumMod val="25000"/>
                </a:schemeClr>
              </a:solidFill>
            </a:ln>
          </c:spPr>
          <c:dPt>
            <c:idx val="0"/>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1-4C04-4B28-97E7-46E34EB9AB3F}"/>
              </c:ext>
            </c:extLst>
          </c:dPt>
          <c:dPt>
            <c:idx val="1"/>
            <c:bubble3D val="0"/>
            <c:spPr>
              <a:solidFill>
                <a:schemeClr val="tx1"/>
              </a:solidFill>
              <a:ln w="12700">
                <a:solidFill>
                  <a:schemeClr val="accent6">
                    <a:lumMod val="25000"/>
                  </a:schemeClr>
                </a:solidFill>
              </a:ln>
              <a:effectLst/>
            </c:spPr>
            <c:extLst>
              <c:ext xmlns:c16="http://schemas.microsoft.com/office/drawing/2014/chart" uri="{C3380CC4-5D6E-409C-BE32-E72D297353CC}">
                <c16:uniqueId val="{00000001-40B7-4C3D-8BB4-6B849AF2105A}"/>
              </c:ext>
            </c:extLst>
          </c:dPt>
          <c:dPt>
            <c:idx val="2"/>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5-4C04-4B28-97E7-46E34EB9AB3F}"/>
              </c:ext>
            </c:extLst>
          </c:dPt>
          <c:dPt>
            <c:idx val="3"/>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7-4C04-4B28-97E7-46E34EB9AB3F}"/>
              </c:ext>
            </c:extLst>
          </c:dPt>
          <c:cat>
            <c:strRef>
              <c:f>Sheet1!$A$2:$A$5</c:f>
              <c:strCache>
                <c:ptCount val="2"/>
                <c:pt idx="0">
                  <c:v>1st Qtr</c:v>
                </c:pt>
                <c:pt idx="1">
                  <c:v>2nd Qtr</c:v>
                </c:pt>
              </c:strCache>
            </c:strRef>
          </c:cat>
          <c:val>
            <c:numRef>
              <c:f>Sheet1!$B$2:$B$5</c:f>
              <c:numCache>
                <c:formatCode>General</c:formatCode>
                <c:ptCount val="4"/>
                <c:pt idx="0">
                  <c:v>91</c:v>
                </c:pt>
                <c:pt idx="1">
                  <c:v>9</c:v>
                </c:pt>
              </c:numCache>
            </c:numRef>
          </c:val>
          <c:extLst>
            <c:ext xmlns:c16="http://schemas.microsoft.com/office/drawing/2014/chart" uri="{C3380CC4-5D6E-409C-BE32-E72D297353CC}">
              <c16:uniqueId val="{00000000-40B7-4C3D-8BB4-6B849AF2105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24000">
                  <a:srgbClr val="50E6FF"/>
                </a:gs>
                <a:gs pos="77000">
                  <a:schemeClr val="tx2"/>
                </a:gs>
              </a:gsLst>
              <a:lin ang="2700000" scaled="0"/>
            </a:gradFill>
            <a:ln w="12700">
              <a:solidFill>
                <a:schemeClr val="accent6">
                  <a:lumMod val="25000"/>
                </a:schemeClr>
              </a:solidFill>
            </a:ln>
          </c:spPr>
          <c:dPt>
            <c:idx val="0"/>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1-7EBF-4098-B64C-E158AA346287}"/>
              </c:ext>
            </c:extLst>
          </c:dPt>
          <c:dPt>
            <c:idx val="1"/>
            <c:bubble3D val="0"/>
            <c:spPr>
              <a:solidFill>
                <a:schemeClr val="tx1"/>
              </a:solidFill>
              <a:ln w="12700">
                <a:solidFill>
                  <a:schemeClr val="accent6">
                    <a:lumMod val="25000"/>
                  </a:schemeClr>
                </a:solidFill>
              </a:ln>
              <a:effectLst/>
            </c:spPr>
            <c:extLst>
              <c:ext xmlns:c16="http://schemas.microsoft.com/office/drawing/2014/chart" uri="{C3380CC4-5D6E-409C-BE32-E72D297353CC}">
                <c16:uniqueId val="{00000003-7EBF-4098-B64C-E158AA346287}"/>
              </c:ext>
            </c:extLst>
          </c:dPt>
          <c:dPt>
            <c:idx val="2"/>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5-7EBF-4098-B64C-E158AA346287}"/>
              </c:ext>
            </c:extLst>
          </c:dPt>
          <c:dPt>
            <c:idx val="3"/>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7-7EBF-4098-B64C-E158AA346287}"/>
              </c:ext>
            </c:extLst>
          </c:dPt>
          <c:cat>
            <c:strRef>
              <c:f>Sheet1!$A$2:$A$5</c:f>
              <c:strCache>
                <c:ptCount val="2"/>
                <c:pt idx="0">
                  <c:v>1st Qtr</c:v>
                </c:pt>
                <c:pt idx="1">
                  <c:v>2nd Qtr</c:v>
                </c:pt>
              </c:strCache>
            </c:strRef>
          </c:cat>
          <c:val>
            <c:numRef>
              <c:f>Sheet1!$B$2:$B$5</c:f>
              <c:numCache>
                <c:formatCode>General</c:formatCode>
                <c:ptCount val="4"/>
                <c:pt idx="0">
                  <c:v>52</c:v>
                </c:pt>
                <c:pt idx="1">
                  <c:v>48</c:v>
                </c:pt>
              </c:numCache>
            </c:numRef>
          </c:val>
          <c:extLst>
            <c:ext xmlns:c16="http://schemas.microsoft.com/office/drawing/2014/chart" uri="{C3380CC4-5D6E-409C-BE32-E72D297353CC}">
              <c16:uniqueId val="{00000008-7EBF-4098-B64C-E158AA34628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gradFill>
              <a:gsLst>
                <a:gs pos="24000">
                  <a:srgbClr val="50E6FF"/>
                </a:gs>
                <a:gs pos="77000">
                  <a:schemeClr val="tx2"/>
                </a:gs>
              </a:gsLst>
              <a:lin ang="2700000" scaled="0"/>
            </a:gradFill>
            <a:ln w="12700">
              <a:solidFill>
                <a:schemeClr val="accent6">
                  <a:lumMod val="25000"/>
                </a:schemeClr>
              </a:solidFill>
            </a:ln>
          </c:spPr>
          <c:dPt>
            <c:idx val="0"/>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1-7EBF-4098-B64C-E158AA346287}"/>
              </c:ext>
            </c:extLst>
          </c:dPt>
          <c:dPt>
            <c:idx val="1"/>
            <c:bubble3D val="0"/>
            <c:spPr>
              <a:solidFill>
                <a:schemeClr val="tx1"/>
              </a:solidFill>
              <a:ln w="12700">
                <a:solidFill>
                  <a:schemeClr val="accent6">
                    <a:lumMod val="25000"/>
                  </a:schemeClr>
                </a:solidFill>
              </a:ln>
              <a:effectLst/>
            </c:spPr>
            <c:extLst>
              <c:ext xmlns:c16="http://schemas.microsoft.com/office/drawing/2014/chart" uri="{C3380CC4-5D6E-409C-BE32-E72D297353CC}">
                <c16:uniqueId val="{00000003-7EBF-4098-B64C-E158AA346287}"/>
              </c:ext>
            </c:extLst>
          </c:dPt>
          <c:dPt>
            <c:idx val="2"/>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5-7EBF-4098-B64C-E158AA346287}"/>
              </c:ext>
            </c:extLst>
          </c:dPt>
          <c:dPt>
            <c:idx val="3"/>
            <c:bubble3D val="0"/>
            <c:spPr>
              <a:gradFill>
                <a:gsLst>
                  <a:gs pos="24000">
                    <a:srgbClr val="50E6FF"/>
                  </a:gs>
                  <a:gs pos="77000">
                    <a:schemeClr val="tx2"/>
                  </a:gs>
                </a:gsLst>
                <a:lin ang="2700000" scaled="0"/>
              </a:gradFill>
              <a:ln w="12700">
                <a:solidFill>
                  <a:schemeClr val="accent6">
                    <a:lumMod val="25000"/>
                  </a:schemeClr>
                </a:solidFill>
              </a:ln>
              <a:effectLst/>
            </c:spPr>
            <c:extLst>
              <c:ext xmlns:c16="http://schemas.microsoft.com/office/drawing/2014/chart" uri="{C3380CC4-5D6E-409C-BE32-E72D297353CC}">
                <c16:uniqueId val="{00000007-7EBF-4098-B64C-E158AA346287}"/>
              </c:ext>
            </c:extLst>
          </c:dPt>
          <c:cat>
            <c:strRef>
              <c:f>Sheet1!$A$2:$A$5</c:f>
              <c:strCache>
                <c:ptCount val="2"/>
                <c:pt idx="0">
                  <c:v>1st Qtr</c:v>
                </c:pt>
                <c:pt idx="1">
                  <c:v>2nd Qtr</c:v>
                </c:pt>
              </c:strCache>
            </c:strRef>
          </c:cat>
          <c:val>
            <c:numRef>
              <c:f>Sheet1!$B$2:$B$5</c:f>
              <c:numCache>
                <c:formatCode>General</c:formatCode>
                <c:ptCount val="4"/>
                <c:pt idx="0">
                  <c:v>61</c:v>
                </c:pt>
                <c:pt idx="1">
                  <c:v>39</c:v>
                </c:pt>
              </c:numCache>
            </c:numRef>
          </c:val>
          <c:extLst>
            <c:ext xmlns:c16="http://schemas.microsoft.com/office/drawing/2014/chart" uri="{C3380CC4-5D6E-409C-BE32-E72D297353CC}">
              <c16:uniqueId val="{00000008-7EBF-4098-B64C-E158AA34628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2017</c:v>
                </c:pt>
              </c:strCache>
            </c:strRef>
          </c:tx>
          <c:spPr>
            <a:solidFill>
              <a:schemeClr val="accent1"/>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Sheet1!$B$2:$B$11</c:f>
              <c:numCache>
                <c:formatCode>General</c:formatCode>
                <c:ptCount val="10"/>
                <c:pt idx="0">
                  <c:v>0</c:v>
                </c:pt>
                <c:pt idx="1">
                  <c:v>0</c:v>
                </c:pt>
                <c:pt idx="2">
                  <c:v>0</c:v>
                </c:pt>
                <c:pt idx="3">
                  <c:v>0</c:v>
                </c:pt>
              </c:numCache>
            </c:numRef>
          </c:val>
          <c:extLst>
            <c:ext xmlns:c16="http://schemas.microsoft.com/office/drawing/2014/chart" uri="{C3380CC4-5D6E-409C-BE32-E72D297353CC}">
              <c16:uniqueId val="{00000000-A8FD-4C5B-A468-DC5751313AB7}"/>
            </c:ext>
          </c:extLst>
        </c:ser>
        <c:ser>
          <c:idx val="1"/>
          <c:order val="1"/>
          <c:tx>
            <c:strRef>
              <c:f>Sheet1!$C$1</c:f>
              <c:strCache>
                <c:ptCount val="1"/>
                <c:pt idx="0">
                  <c:v>2018</c:v>
                </c:pt>
              </c:strCache>
            </c:strRef>
          </c:tx>
          <c:spPr>
            <a:solidFill>
              <a:schemeClr val="accent2"/>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Sheet1!$C$2:$C$11</c:f>
              <c:numCache>
                <c:formatCode>General</c:formatCode>
                <c:ptCount val="10"/>
                <c:pt idx="0">
                  <c:v>0</c:v>
                </c:pt>
                <c:pt idx="1">
                  <c:v>0</c:v>
                </c:pt>
                <c:pt idx="2">
                  <c:v>0</c:v>
                </c:pt>
                <c:pt idx="3">
                  <c:v>0</c:v>
                </c:pt>
              </c:numCache>
            </c:numRef>
          </c:val>
          <c:extLst>
            <c:ext xmlns:c16="http://schemas.microsoft.com/office/drawing/2014/chart" uri="{C3380CC4-5D6E-409C-BE32-E72D297353CC}">
              <c16:uniqueId val="{00000001-A8FD-4C5B-A468-DC5751313AB7}"/>
            </c:ext>
          </c:extLst>
        </c:ser>
        <c:ser>
          <c:idx val="2"/>
          <c:order val="2"/>
          <c:tx>
            <c:strRef>
              <c:f>Sheet1!$D$1</c:f>
              <c:strCache>
                <c:ptCount val="1"/>
                <c:pt idx="0">
                  <c:v>2019</c:v>
                </c:pt>
              </c:strCache>
            </c:strRef>
          </c:tx>
          <c:spPr>
            <a:solidFill>
              <a:schemeClr val="accent3"/>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Sheet1!$D$2:$D$11</c:f>
              <c:numCache>
                <c:formatCode>General</c:formatCode>
                <c:ptCount val="10"/>
                <c:pt idx="0">
                  <c:v>0</c:v>
                </c:pt>
                <c:pt idx="1">
                  <c:v>0</c:v>
                </c:pt>
                <c:pt idx="2">
                  <c:v>0</c:v>
                </c:pt>
                <c:pt idx="3">
                  <c:v>0</c:v>
                </c:pt>
              </c:numCache>
            </c:numRef>
          </c:val>
          <c:extLst>
            <c:ext xmlns:c16="http://schemas.microsoft.com/office/drawing/2014/chart" uri="{C3380CC4-5D6E-409C-BE32-E72D297353CC}">
              <c16:uniqueId val="{00000002-A8FD-4C5B-A468-DC5751313AB7}"/>
            </c:ext>
          </c:extLst>
        </c:ser>
        <c:ser>
          <c:idx val="3"/>
          <c:order val="3"/>
          <c:tx>
            <c:strRef>
              <c:f>Sheet1!$E$1</c:f>
              <c:strCache>
                <c:ptCount val="1"/>
                <c:pt idx="0">
                  <c:v>2020</c:v>
                </c:pt>
              </c:strCache>
            </c:strRef>
          </c:tx>
          <c:spPr>
            <a:solidFill>
              <a:schemeClr val="accent4"/>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Sheet1!$E$2:$E$11</c:f>
              <c:numCache>
                <c:formatCode>General</c:formatCode>
                <c:ptCount val="10"/>
              </c:numCache>
            </c:numRef>
          </c:val>
          <c:extLst>
            <c:ext xmlns:c16="http://schemas.microsoft.com/office/drawing/2014/chart" uri="{C3380CC4-5D6E-409C-BE32-E72D297353CC}">
              <c16:uniqueId val="{00000003-A8FD-4C5B-A468-DC5751313AB7}"/>
            </c:ext>
          </c:extLst>
        </c:ser>
        <c:ser>
          <c:idx val="4"/>
          <c:order val="4"/>
          <c:tx>
            <c:strRef>
              <c:f>Sheet1!$F$1</c:f>
              <c:strCache>
                <c:ptCount val="1"/>
                <c:pt idx="0">
                  <c:v>2021</c:v>
                </c:pt>
              </c:strCache>
            </c:strRef>
          </c:tx>
          <c:spPr>
            <a:solidFill>
              <a:schemeClr val="accent5"/>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Sheet1!$F$2:$F$11</c:f>
              <c:numCache>
                <c:formatCode>General</c:formatCode>
                <c:ptCount val="10"/>
              </c:numCache>
            </c:numRef>
          </c:val>
          <c:extLst>
            <c:ext xmlns:c16="http://schemas.microsoft.com/office/drawing/2014/chart" uri="{C3380CC4-5D6E-409C-BE32-E72D297353CC}">
              <c16:uniqueId val="{00000008-A8FD-4C5B-A468-DC5751313AB7}"/>
            </c:ext>
          </c:extLst>
        </c:ser>
        <c:ser>
          <c:idx val="5"/>
          <c:order val="5"/>
          <c:tx>
            <c:strRef>
              <c:f>Sheet1!$G$1</c:f>
              <c:strCache>
                <c:ptCount val="1"/>
                <c:pt idx="0">
                  <c:v>2022</c:v>
                </c:pt>
              </c:strCache>
            </c:strRef>
          </c:tx>
          <c:spPr>
            <a:solidFill>
              <a:schemeClr val="accent6"/>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Sheet1!$G$2:$G$11</c:f>
              <c:numCache>
                <c:formatCode>General</c:formatCode>
                <c:ptCount val="10"/>
              </c:numCache>
            </c:numRef>
          </c:val>
          <c:extLst>
            <c:ext xmlns:c16="http://schemas.microsoft.com/office/drawing/2014/chart" uri="{C3380CC4-5D6E-409C-BE32-E72D297353CC}">
              <c16:uniqueId val="{00000009-A8FD-4C5B-A468-DC5751313AB7}"/>
            </c:ext>
          </c:extLst>
        </c:ser>
        <c:ser>
          <c:idx val="6"/>
          <c:order val="6"/>
          <c:tx>
            <c:strRef>
              <c:f>Sheet1!$H$1</c:f>
              <c:strCache>
                <c:ptCount val="1"/>
                <c:pt idx="0">
                  <c:v>2023</c:v>
                </c:pt>
              </c:strCache>
            </c:strRef>
          </c:tx>
          <c:spPr>
            <a:solidFill>
              <a:schemeClr val="accent1">
                <a:lumMod val="60000"/>
              </a:schemeClr>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Sheet1!$H$2:$H$11</c:f>
              <c:numCache>
                <c:formatCode>General</c:formatCode>
                <c:ptCount val="10"/>
              </c:numCache>
            </c:numRef>
          </c:val>
          <c:extLst>
            <c:ext xmlns:c16="http://schemas.microsoft.com/office/drawing/2014/chart" uri="{C3380CC4-5D6E-409C-BE32-E72D297353CC}">
              <c16:uniqueId val="{0000000A-A8FD-4C5B-A468-DC5751313AB7}"/>
            </c:ext>
          </c:extLst>
        </c:ser>
        <c:ser>
          <c:idx val="7"/>
          <c:order val="7"/>
          <c:tx>
            <c:strRef>
              <c:f>Sheet1!$I$1</c:f>
              <c:strCache>
                <c:ptCount val="1"/>
                <c:pt idx="0">
                  <c:v>2024</c:v>
                </c:pt>
              </c:strCache>
            </c:strRef>
          </c:tx>
          <c:spPr>
            <a:solidFill>
              <a:schemeClr val="accent2">
                <a:lumMod val="60000"/>
              </a:schemeClr>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Sheet1!$I$2:$I$11</c:f>
              <c:numCache>
                <c:formatCode>General</c:formatCode>
                <c:ptCount val="10"/>
              </c:numCache>
            </c:numRef>
          </c:val>
          <c:extLst>
            <c:ext xmlns:c16="http://schemas.microsoft.com/office/drawing/2014/chart" uri="{C3380CC4-5D6E-409C-BE32-E72D297353CC}">
              <c16:uniqueId val="{0000000B-A8FD-4C5B-A468-DC5751313AB7}"/>
            </c:ext>
          </c:extLst>
        </c:ser>
        <c:ser>
          <c:idx val="8"/>
          <c:order val="8"/>
          <c:tx>
            <c:strRef>
              <c:f>Sheet1!$J$1</c:f>
              <c:strCache>
                <c:ptCount val="1"/>
                <c:pt idx="0">
                  <c:v>2025</c:v>
                </c:pt>
              </c:strCache>
            </c:strRef>
          </c:tx>
          <c:spPr>
            <a:solidFill>
              <a:schemeClr val="accent3">
                <a:lumMod val="60000"/>
              </a:schemeClr>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Sheet1!$J$2:$J$11</c:f>
              <c:numCache>
                <c:formatCode>General</c:formatCode>
                <c:ptCount val="10"/>
              </c:numCache>
            </c:numRef>
          </c:val>
          <c:extLst>
            <c:ext xmlns:c16="http://schemas.microsoft.com/office/drawing/2014/chart" uri="{C3380CC4-5D6E-409C-BE32-E72D297353CC}">
              <c16:uniqueId val="{0000000C-A8FD-4C5B-A468-DC5751313AB7}"/>
            </c:ext>
          </c:extLst>
        </c:ser>
        <c:ser>
          <c:idx val="9"/>
          <c:order val="9"/>
          <c:tx>
            <c:strRef>
              <c:f>Sheet1!$K$1</c:f>
              <c:strCache>
                <c:ptCount val="1"/>
                <c:pt idx="0">
                  <c:v>2026</c:v>
                </c:pt>
              </c:strCache>
            </c:strRef>
          </c:tx>
          <c:spPr>
            <a:solidFill>
              <a:schemeClr val="accent4">
                <a:lumMod val="60000"/>
              </a:schemeClr>
            </a:solidFill>
            <a:ln>
              <a:noFill/>
            </a:ln>
            <a:effectLst/>
          </c:spPr>
          <c:invertIfNegative val="0"/>
          <c:cat>
            <c:strRef>
              <c:f>Sheet1!$A$2:$A$11</c:f>
              <c:strCache>
                <c:ptCount val="10"/>
                <c:pt idx="0">
                  <c:v>3.0x</c:v>
                </c:pt>
                <c:pt idx="1">
                  <c:v>2.7x</c:v>
                </c:pt>
                <c:pt idx="2">
                  <c:v>2.6x</c:v>
                </c:pt>
                <c:pt idx="3">
                  <c:v>2.5x</c:v>
                </c:pt>
                <c:pt idx="4">
                  <c:v>2.4x</c:v>
                </c:pt>
                <c:pt idx="5">
                  <c:v>2.3x</c:v>
                </c:pt>
                <c:pt idx="6">
                  <c:v>2.2x</c:v>
                </c:pt>
                <c:pt idx="7">
                  <c:v>2.1x</c:v>
                </c:pt>
                <c:pt idx="8">
                  <c:v>2.0x</c:v>
                </c:pt>
                <c:pt idx="9">
                  <c:v>1.5x</c:v>
                </c:pt>
              </c:strCache>
            </c:strRef>
          </c:cat>
          <c:val>
            <c:numRef>
              <c:f>Sheet1!$K$2:$K$11</c:f>
              <c:numCache>
                <c:formatCode>General</c:formatCode>
                <c:ptCount val="10"/>
              </c:numCache>
            </c:numRef>
          </c:val>
          <c:extLst>
            <c:ext xmlns:c16="http://schemas.microsoft.com/office/drawing/2014/chart" uri="{C3380CC4-5D6E-409C-BE32-E72D297353CC}">
              <c16:uniqueId val="{0000000D-A8FD-4C5B-A468-DC5751313AB7}"/>
            </c:ext>
          </c:extLst>
        </c:ser>
        <c:dLbls>
          <c:showLegendKey val="0"/>
          <c:showVal val="0"/>
          <c:showCatName val="0"/>
          <c:showSerName val="0"/>
          <c:showPercent val="0"/>
          <c:showBubbleSize val="0"/>
        </c:dLbls>
        <c:gapWidth val="150"/>
        <c:overlap val="100"/>
        <c:axId val="493510064"/>
        <c:axId val="493510896"/>
      </c:barChart>
      <c:catAx>
        <c:axId val="493510064"/>
        <c:scaling>
          <c:orientation val="maxMin"/>
        </c:scaling>
        <c:delete val="0"/>
        <c:axPos val="l"/>
        <c:numFmt formatCode="General" sourceLinked="1"/>
        <c:majorTickMark val="none"/>
        <c:minorTickMark val="none"/>
        <c:tickLblPos val="nextTo"/>
        <c:spPr>
          <a:noFill/>
          <a:ln w="6350" cap="flat" cmpd="sng" algn="ctr">
            <a:solidFill>
              <a:schemeClr val="accent6">
                <a:lumMod val="25000"/>
              </a:schemeClr>
            </a:solidFill>
            <a:round/>
          </a:ln>
          <a:effectLst/>
        </c:spPr>
        <c:txPr>
          <a:bodyPr rot="-60000000" spcFirstLastPara="1" vertOverflow="ellipsis" vert="horz" wrap="square" anchor="ctr" anchorCtr="1"/>
          <a:lstStyle/>
          <a:p>
            <a:pPr algn="ctr">
              <a:defRPr lang="en-US" sz="1600" b="1" i="0" u="none" strike="noStrike" kern="1200" baseline="0">
                <a:gradFill>
                  <a:gsLst>
                    <a:gs pos="83000">
                      <a:schemeClr val="bg1"/>
                    </a:gs>
                    <a:gs pos="100000">
                      <a:schemeClr val="bg1"/>
                    </a:gs>
                  </a:gsLst>
                  <a:lin ang="5400000" scaled="1"/>
                </a:gradFill>
                <a:latin typeface="+mn-lt"/>
                <a:ea typeface="+mn-ea"/>
                <a:cs typeface="+mn-cs"/>
              </a:defRPr>
            </a:pPr>
            <a:endParaRPr lang="en-US"/>
          </a:p>
        </c:txPr>
        <c:crossAx val="493510896"/>
        <c:crosses val="autoZero"/>
        <c:auto val="1"/>
        <c:lblAlgn val="ctr"/>
        <c:lblOffset val="100"/>
        <c:noMultiLvlLbl val="0"/>
      </c:catAx>
      <c:valAx>
        <c:axId val="493510896"/>
        <c:scaling>
          <c:orientation val="minMax"/>
          <c:max val="2026"/>
          <c:min val="2017"/>
        </c:scaling>
        <c:delete val="0"/>
        <c:axPos val="t"/>
        <c:majorGridlines>
          <c:spPr>
            <a:ln w="6350" cap="flat" cmpd="sng" algn="ctr">
              <a:solidFill>
                <a:schemeClr val="accent6">
                  <a:lumMod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gradFill>
                  <a:gsLst>
                    <a:gs pos="83000">
                      <a:schemeClr val="bg1"/>
                    </a:gs>
                    <a:gs pos="100000">
                      <a:schemeClr val="bg1"/>
                    </a:gs>
                  </a:gsLst>
                  <a:lin ang="5400000" scaled="1"/>
                </a:gradFill>
                <a:latin typeface="+mn-lt"/>
                <a:ea typeface="+mn-ea"/>
                <a:cs typeface="+mn-cs"/>
              </a:defRPr>
            </a:pPr>
            <a:endParaRPr lang="en-US"/>
          </a:p>
        </c:txPr>
        <c:crossAx val="4935100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7C60A-090E-4FBB-92BE-64819E59E893}" type="datetimeFigureOut">
              <a:rPr lang="en-US" smtClean="0"/>
              <a:t>9/11/22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DE1647-9063-4B1A-ACBF-2D93C407F18C}" type="slidenum">
              <a:rPr lang="en-US" smtClean="0"/>
              <a:t>‹#›</a:t>
            </a:fld>
            <a:endParaRPr lang="en-US"/>
          </a:p>
        </p:txBody>
      </p:sp>
    </p:spTree>
    <p:extLst>
      <p:ext uri="{BB962C8B-B14F-4D97-AF65-F5344CB8AC3E}">
        <p14:creationId xmlns:p14="http://schemas.microsoft.com/office/powerpoint/2010/main" val="1753442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sz="1200">
              <a:solidFill>
                <a:prstClr val="black"/>
              </a:solidFill>
              <a:cs typeface="Calibri"/>
            </a:endParaRPr>
          </a:p>
          <a:p>
            <a:pPr defTabSz="931774">
              <a:defRPr/>
            </a:pPr>
            <a:r>
              <a:rPr lang="en-US" sz="1200">
                <a:solidFill>
                  <a:prstClr val="black"/>
                </a:solidFill>
                <a:cs typeface="Calibri"/>
              </a:rPr>
              <a:t>Spring is </a:t>
            </a:r>
            <a:r>
              <a:rPr lang="en-US">
                <a:solidFill>
                  <a:prstClr val="black"/>
                </a:solidFill>
                <a:cs typeface="Calibri"/>
              </a:rPr>
              <a:t>THE most</a:t>
            </a:r>
            <a:r>
              <a:rPr lang="en-US" sz="1200">
                <a:solidFill>
                  <a:prstClr val="black"/>
                </a:solidFill>
                <a:cs typeface="Calibri"/>
              </a:rPr>
              <a:t> popular </a:t>
            </a:r>
            <a:r>
              <a:rPr lang="en-US">
                <a:solidFill>
                  <a:prstClr val="black"/>
                </a:solidFill>
                <a:cs typeface="Calibri"/>
              </a:rPr>
              <a:t>framework / toolchain among</a:t>
            </a:r>
            <a:r>
              <a:rPr lang="en-US" sz="1200">
                <a:solidFill>
                  <a:prstClr val="black"/>
                </a:solidFill>
                <a:cs typeface="Calibri"/>
              </a:rPr>
              <a:t> Java developers – 61</a:t>
            </a:r>
            <a:r>
              <a:rPr lang="en-US">
                <a:solidFill>
                  <a:prstClr val="black"/>
                </a:solidFill>
                <a:cs typeface="Calibri"/>
              </a:rPr>
              <a:t>% use it as their primary or ONLY dev platform, you can see the growth</a:t>
            </a:r>
            <a:endParaRPr lang="en-US" sz="1200">
              <a:solidFill>
                <a:prstClr val="black"/>
              </a:solidFill>
              <a:cs typeface="Calibri"/>
            </a:endParaRPr>
          </a:p>
          <a:p>
            <a:pPr defTabSz="931774">
              <a:defRPr/>
            </a:pPr>
            <a:endParaRPr lang="en-US">
              <a:solidFill>
                <a:prstClr val="black"/>
              </a:solidFill>
              <a:cs typeface="Calibri"/>
            </a:endParaRPr>
          </a:p>
          <a:p>
            <a:pPr defTabSz="931774">
              <a:defRPr/>
            </a:pPr>
            <a:r>
              <a:rPr lang="en-US">
                <a:solidFill>
                  <a:prstClr val="black"/>
                </a:solidFill>
                <a:cs typeface="Calibri"/>
              </a:rPr>
              <a:t>Spring Boot is obsessively developer-first, enabling Spring developers to focus on solving interesting business problems instead of writing and rewriting boilerplate code</a:t>
            </a:r>
          </a:p>
          <a:p>
            <a:pPr defTabSz="931774">
              <a:defRPr/>
            </a:pPr>
            <a:endParaRPr lang="en-US">
              <a:solidFill>
                <a:prstClr val="black"/>
              </a:solidFill>
              <a:cs typeface="Calibri"/>
            </a:endParaRPr>
          </a:p>
          <a:p>
            <a:pPr defTabSz="931774">
              <a:defRPr/>
            </a:pPr>
            <a:r>
              <a:rPr lang="en-US">
                <a:solidFill>
                  <a:prstClr val="black"/>
                </a:solidFill>
                <a:cs typeface="Calibri"/>
              </a:rPr>
              <a:t>The Spring community reflects this, with wide adoption and engagement. Kudos to all of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825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934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Little more details …</a:t>
            </a:r>
            <a:endParaRPr lang="en-US" dirty="0">
              <a:cs typeface="Calibri"/>
            </a:endParaRPr>
          </a:p>
          <a:p>
            <a:pPr marL="171450" indent="-171450">
              <a:buFont typeface="Arial" panose="020B0604020202020204" pitchFamily="34" charset="0"/>
              <a:buChar char="•"/>
            </a:pPr>
            <a:r>
              <a:rPr lang="en-US" dirty="0"/>
              <a:t>The big rectangle is Azure Spring Apps, built on K8S</a:t>
            </a:r>
          </a:p>
          <a:p>
            <a:pPr marL="171450" indent="-171450">
              <a:buFont typeface="Arial" panose="020B0604020202020204" pitchFamily="34" charset="0"/>
              <a:buChar char="•"/>
            </a:pPr>
            <a:r>
              <a:rPr lang="en-US" dirty="0">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dirty="0">
                <a:cs typeface="Calibri"/>
              </a:rPr>
              <a:t>Service runtime with managed Spring Apps components, app lifecycle, log streaming and many more service runtime components are managed in the right side Kubernetes </a:t>
            </a:r>
            <a:r>
              <a:rPr lang="en-US" dirty="0" err="1">
                <a:cs typeface="Calibri"/>
              </a:rPr>
              <a:t>clluster</a:t>
            </a:r>
            <a:endParaRPr lang="en-US" dirty="0">
              <a:cs typeface="Calibri"/>
            </a:endParaRPr>
          </a:p>
          <a:p>
            <a:pPr marL="171450" indent="-171450">
              <a:buFont typeface="Arial" panose="020B0604020202020204" pitchFamily="34" charset="0"/>
              <a:buChar char="•"/>
            </a:pPr>
            <a:r>
              <a:rPr lang="en-US" dirty="0"/>
              <a:t>Your apps are running in the left cluster in the diagram</a:t>
            </a:r>
            <a:endParaRPr lang="en-US" dirty="0">
              <a:cs typeface="Calibri"/>
            </a:endParaRPr>
          </a:p>
          <a:p>
            <a:pPr marL="0" indent="0">
              <a:buFont typeface="Arial" panose="020B0604020202020204" pitchFamily="34" charset="0"/>
              <a:buNone/>
            </a:pPr>
            <a:r>
              <a:rPr lang="en-US" dirty="0">
                <a:cs typeface="Calibri"/>
              </a:rPr>
              <a:t>&lt;CLICK&gt;</a:t>
            </a:r>
          </a:p>
          <a:p>
            <a:pPr marL="171450" indent="-171450">
              <a:buFont typeface="Arial" panose="020B0604020202020204" pitchFamily="34" charset="0"/>
              <a:buChar char="•"/>
            </a:pPr>
            <a:r>
              <a:rPr lang="en-US" dirty="0"/>
              <a:t>Your apps can interact with any Azure service or external service or on premises systems</a:t>
            </a:r>
            <a:endParaRPr lang="en-US" dirty="0">
              <a:cs typeface="Calibri"/>
            </a:endParaRPr>
          </a:p>
          <a:p>
            <a:pPr marL="0" indent="0">
              <a:buFont typeface="Arial" panose="020B0604020202020204" pitchFamily="34" charset="0"/>
              <a:buNone/>
            </a:pPr>
            <a:r>
              <a:rPr lang="en-US" dirty="0">
                <a:cs typeface="Calibri"/>
              </a:rPr>
              <a:t>&lt;CLICK&gt;</a:t>
            </a:r>
          </a:p>
          <a:p>
            <a:pPr marL="171450" indent="-171450">
              <a:buFont typeface="Arial" panose="020B0604020202020204" pitchFamily="34" charset="0"/>
              <a:buChar char="•"/>
            </a:pPr>
            <a:r>
              <a:rPr lang="en-US" dirty="0"/>
              <a:t>Logs, metrics and alerts are available through Azure Monitor. You can monitor end-to-end using any tools and platform of your choice</a:t>
            </a:r>
            <a:endParaRPr lang="en-US" dirty="0">
              <a:cs typeface="Calibri"/>
            </a:endParaRPr>
          </a:p>
          <a:p>
            <a:pPr marL="0" indent="0">
              <a:buFont typeface="Arial" panose="020B0604020202020204" pitchFamily="34" charset="0"/>
              <a:buNone/>
            </a:pPr>
            <a:r>
              <a:rPr lang="en-US" dirty="0">
                <a:cs typeface="Calibri"/>
              </a:rPr>
              <a:t>&lt;CLICK&gt;</a:t>
            </a:r>
          </a:p>
          <a:p>
            <a:pPr marL="171450" indent="-171450">
              <a:buFont typeface="Arial" panose="020B0604020202020204" pitchFamily="34" charset="0"/>
              <a:buChar char="•"/>
            </a:pPr>
            <a:r>
              <a:rPr lang="en-US" dirty="0"/>
              <a:t>You can secure you apps using Azure Active Directory</a:t>
            </a:r>
          </a:p>
          <a:p>
            <a:pPr marL="0" indent="0">
              <a:buFont typeface="Arial" panose="020B0604020202020204" pitchFamily="34" charset="0"/>
              <a:buNone/>
            </a:pPr>
            <a:r>
              <a:rPr lang="en-US" dirty="0">
                <a:cs typeface="Calibri"/>
              </a:rPr>
              <a:t>&lt;CLICK&gt;</a:t>
            </a:r>
          </a:p>
          <a:p>
            <a:pPr marL="171450" indent="-171450">
              <a:buFont typeface="Arial" panose="020B0604020202020204" pitchFamily="34" charset="0"/>
              <a:buChar char="•"/>
            </a:pPr>
            <a:r>
              <a:rPr lang="en-US" dirty="0"/>
              <a:t>Automate end-to-end using your favorite tools and platforms</a:t>
            </a:r>
          </a:p>
          <a:p>
            <a:pPr marL="0" indent="0">
              <a:buFont typeface="Arial" panose="020B0604020202020204" pitchFamily="34" charset="0"/>
              <a:buNone/>
            </a:pPr>
            <a:r>
              <a:rPr lang="en-US" dirty="0"/>
              <a:t>&lt;CLICK&gt;</a:t>
            </a:r>
          </a:p>
          <a:p>
            <a:pPr marL="171450" indent="-171450">
              <a:buFont typeface="Arial" panose="020B0604020202020204" pitchFamily="34" charset="0"/>
              <a:buChar char="•"/>
            </a:pPr>
            <a:r>
              <a:rPr lang="en-US" dirty="0">
                <a:cs typeface="Calibri"/>
              </a:rPr>
              <a:t>You can continue to use development tools that you are familiar with – IntelliJ, VS Code, Maven, Gradle – you can deploy using tools like IntelliJ and Maven</a:t>
            </a:r>
          </a:p>
          <a:p>
            <a:r>
              <a:rPr lang="en-US" dirty="0"/>
              <a:t>Net-net, it is an easy way to get started, focus on your biz objectives and everything else is taken care for you in cloud</a:t>
            </a:r>
            <a:endParaRPr lang="en-US" dirty="0">
              <a:cs typeface="Calibri"/>
            </a:endParaRPr>
          </a:p>
          <a:p>
            <a:endParaRPr lang="en-US" dirty="0"/>
          </a:p>
          <a:p>
            <a:r>
              <a:rPr lang="en-US" dirty="0"/>
              <a:t>&lt;CLICK&gt;</a:t>
            </a:r>
          </a:p>
          <a:p>
            <a:r>
              <a:rPr lang="en-US" dirty="0"/>
              <a:t>Do you have to manage anything here?</a:t>
            </a:r>
            <a:endParaRPr lang="en-US" dirty="0">
              <a:cs typeface="Calibri"/>
            </a:endParaRPr>
          </a:p>
          <a:p>
            <a:endParaRPr lang="en-US" dirty="0"/>
          </a:p>
          <a:p>
            <a:r>
              <a:rPr lang="en-US" dirty="0"/>
              <a:t>No you do not have to … Azure Spring Apps has absorbed all the complexities with infrastructure, hosting microservice apps, app lifecycle, managing microservices, blue green deployments, pushing logs and metrics</a:t>
            </a:r>
            <a:endParaRPr lang="en-US" dirty="0">
              <a:cs typeface="Calibri"/>
            </a:endParaRPr>
          </a:p>
          <a:p>
            <a:endParaRPr lang="en-US" dirty="0"/>
          </a:p>
          <a:p>
            <a:r>
              <a:rPr lang="en-US" dirty="0"/>
              <a:t>All supported by Microsoft and VMware.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615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Three simple steps to get started! Just 3</a:t>
            </a:r>
          </a:p>
          <a:p>
            <a:endParaRPr lang="en-US">
              <a:cs typeface="Calibri"/>
            </a:endParaRPr>
          </a:p>
          <a:p>
            <a:r>
              <a:rPr lang="en-US">
                <a:cs typeface="Calibri"/>
              </a:rPr>
              <a:t>Azure Spring Apps is as simple to spin up as it is powerful, and it follows three simple steps:</a:t>
            </a:r>
            <a:endParaRPr lang="en-US"/>
          </a:p>
          <a:p>
            <a:endParaRPr lang="en-US">
              <a:cs typeface="Calibri"/>
            </a:endParaRPr>
          </a:p>
          <a:p>
            <a:pPr marL="171450" indent="-171450">
              <a:buFont typeface="Arial"/>
              <a:buChar char="•"/>
            </a:pPr>
            <a:r>
              <a:rPr lang="en-US">
                <a:cs typeface="Calibri"/>
              </a:rPr>
              <a:t>First, create a service instance</a:t>
            </a:r>
          </a:p>
          <a:p>
            <a:pPr marL="171450" indent="-171450">
              <a:buFont typeface="Arial"/>
              <a:buChar char="•"/>
            </a:pPr>
            <a:r>
              <a:rPr lang="en-US">
                <a:cs typeface="Calibri"/>
              </a:rPr>
              <a:t>Next, create an app within the service</a:t>
            </a:r>
          </a:p>
          <a:p>
            <a:pPr marL="171450" indent="-171450">
              <a:buFont typeface="Arial"/>
              <a:buChar char="•"/>
            </a:pPr>
            <a:r>
              <a:rPr lang="en-US">
                <a:cs typeface="Calibri"/>
              </a:rPr>
              <a:t>And finally, deploy the application binaries or source to Azure Spring Apps.</a:t>
            </a:r>
          </a:p>
          <a:p>
            <a:pPr marL="171450" indent="-171450">
              <a:buFont typeface="Arial"/>
              <a:buChar char="•"/>
            </a:pPr>
            <a:endParaRPr lang="en-US">
              <a:cs typeface="Calibri"/>
            </a:endParaRPr>
          </a:p>
          <a:p>
            <a:r>
              <a:rPr lang="en-US">
                <a:cs typeface="Calibri"/>
              </a:rPr>
              <a:t>Azure does the hard work, all you have to do is point it in the right direction. It really is that simple! </a:t>
            </a:r>
            <a:endParaRPr lang="en-US"/>
          </a:p>
          <a:p>
            <a:pPr marL="0" indent="0">
              <a:buFont typeface="Arial"/>
              <a:buNone/>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63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Once your apps are up and running, they can connect with Azure services</a:t>
            </a:r>
          </a:p>
          <a:p>
            <a:endParaRPr lang="en-US">
              <a:latin typeface="Calibri"/>
              <a:cs typeface="Calibri"/>
            </a:endParaRPr>
          </a:p>
          <a:p>
            <a:r>
              <a:rPr lang="en-US">
                <a:latin typeface="Calibri"/>
                <a:cs typeface="Calibri"/>
              </a:rPr>
              <a:t>We've made it possible to leverage the full power of Azure from your Spring Boot apps, and it's getting easier to do so every day.</a:t>
            </a:r>
          </a:p>
          <a:p>
            <a:endParaRPr lang="en-US">
              <a:latin typeface="Calibri"/>
              <a:cs typeface="Calibri"/>
            </a:endParaRPr>
          </a:p>
          <a:p>
            <a:r>
              <a:rPr lang="en-US">
                <a:latin typeface="Calibri"/>
                <a:cs typeface="Calibri"/>
              </a:rPr>
              <a:t>We provide mechanisms to connect and interact with data, messaging, cache, storage, directories and so much more.</a:t>
            </a:r>
          </a:p>
          <a:p>
            <a:endParaRPr lang="en-US">
              <a:latin typeface="Calibr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0ECBC-1584-43E6-A0A4-A93FF9C4C7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572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brief –</a:t>
            </a:r>
          </a:p>
          <a:p>
            <a:endParaRPr lang="en-US"/>
          </a:p>
          <a:p>
            <a:r>
              <a:rPr lang="en-US"/>
              <a:t>There is something for everyone</a:t>
            </a:r>
          </a:p>
          <a:p>
            <a:endParaRPr lang="en-US"/>
          </a:p>
          <a:p>
            <a:r>
              <a:rPr lang="en-US"/>
              <a:t>If you are a developer – you can build and scale workloads at cloud scale, you can easily apply cloud-friendly patterns such as externalized configuration, service registration and discovery, automating and monitoring end-to-end</a:t>
            </a:r>
          </a:p>
          <a:p>
            <a:r>
              <a:rPr lang="en-US"/>
              <a:t>You can get the full power of K8S without touching it</a:t>
            </a:r>
          </a:p>
          <a:p>
            <a:r>
              <a:rPr lang="en-US"/>
              <a:t>You can create any number of environment, automate testing and advance to production across the globe</a:t>
            </a:r>
          </a:p>
          <a:p>
            <a:endParaRPr lang="en-US"/>
          </a:p>
          <a:p>
            <a:r>
              <a:rPr lang="en-US"/>
              <a:t>If you are in the IT team – you can operate the service and environments at scale</a:t>
            </a:r>
          </a:p>
          <a:p>
            <a:r>
              <a:rPr lang="en-US"/>
              <a:t>The service becomes the home for distributed workloads, you can connect with services running on Azure or on-premises or anywhere</a:t>
            </a:r>
          </a:p>
          <a:p>
            <a:r>
              <a:rPr lang="en-US"/>
              <a:t>As you operate, you do not have to worry about middleware management</a:t>
            </a:r>
          </a:p>
          <a:p>
            <a:r>
              <a:rPr lang="en-US"/>
              <a:t>You get unlimited scale</a:t>
            </a:r>
          </a:p>
          <a:p>
            <a:r>
              <a:rPr lang="en-US"/>
              <a:t>You can align your team’s roles and responsibilities to match your team structure using Azure RBAC</a:t>
            </a:r>
          </a:p>
          <a:p>
            <a:r>
              <a:rPr lang="en-US"/>
              <a:t>You can apply policy management</a:t>
            </a:r>
          </a:p>
          <a:p>
            <a:r>
              <a:rPr lang="en-US"/>
              <a:t>Monitor and automate end-to-end</a:t>
            </a:r>
          </a:p>
          <a:p>
            <a:r>
              <a:rPr lang="en-US"/>
              <a:t>You can also implement charge backs in line with your funding model</a:t>
            </a:r>
          </a:p>
          <a:p>
            <a:endParaRPr lang="en-US"/>
          </a:p>
          <a:p>
            <a:r>
              <a:rPr lang="en-US"/>
              <a:t>If you are executive, you have the essential to minimize total cost of ownership, high availability, plenty of head room to grow the workload, you can harden your security using Azure’s security and fully supported by Microsoft and VMware</a:t>
            </a:r>
          </a:p>
          <a:p>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14</a:t>
            </a:fld>
            <a:endParaRPr lang="en-US"/>
          </a:p>
        </p:txBody>
      </p:sp>
    </p:spTree>
    <p:extLst>
      <p:ext uri="{BB962C8B-B14F-4D97-AF65-F5344CB8AC3E}">
        <p14:creationId xmlns:p14="http://schemas.microsoft.com/office/powerpoint/2010/main" val="758232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 are running their mission-critical Spring Boot applications at scale on Azure. &lt;PAUSE&gt;</a:t>
            </a:r>
          </a:p>
          <a:p>
            <a:endParaRPr lang="en-US"/>
          </a:p>
          <a:p>
            <a:r>
              <a:rPr lang="en-US"/>
              <a:t>With Azure Spring Apps, you get auto-scaling, app management, auto patching, ease of monitoring and many more rich platform feature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493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you get more with Azure Spring Apps Enterprise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5215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is the new tier and is generally available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a:effectLst/>
                <a:latin typeface="Calibri" panose="020F0502020204030204" pitchFamily="34" charset="0"/>
              </a:rPr>
              <a:t>Enterprise delivers even more productivity, and you can leverage Spring experts to make your projects even more successful.</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47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a:effectLst/>
                <a:latin typeface="Calibri" panose="020F0502020204030204" pitchFamily="34" charset="0"/>
              </a:rPr>
              <a:t>Tanzu components provide new capabilities designed for enterprises running Spring applications at scale.</a:t>
            </a:r>
          </a:p>
          <a:p>
            <a:endParaRPr lang="en-US" noProof="0"/>
          </a:p>
          <a:p>
            <a:r>
              <a:rPr lang="en-US" noProof="0"/>
              <a:t>Today, we will show you some of these features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071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You can deploy and manage Spring applications and polyglot applications built using Node, Python, Go and .NET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510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latin typeface="Calibri"/>
              <a:cs typeface="Calibri"/>
            </a:endParaRPr>
          </a:p>
          <a:p>
            <a:r>
              <a:rPr lang="en-US" sz="1600">
                <a:latin typeface="Calibri"/>
                <a:cs typeface="Calibri"/>
              </a:rPr>
              <a:t>Spring Boot developers deserve a cloud platform that enables them to deploy and scale with minimal effort and maximum impact</a:t>
            </a:r>
          </a:p>
          <a:p>
            <a:endParaRPr lang="en-US" sz="1600">
              <a:latin typeface="Calibri"/>
              <a:cs typeface="Calibri"/>
            </a:endParaRPr>
          </a:p>
          <a:p>
            <a:r>
              <a:rPr lang="en-US" sz="1600">
                <a:latin typeface="Calibri"/>
                <a:cs typeface="Calibri"/>
              </a:rPr>
              <a:t>Azure and Spring work together brilliantly thanks to an ongoing collaboration between VMware and Microsoft that started in 2016. This strategic partnership began 6 1/2 years and it's going strong!</a:t>
            </a:r>
          </a:p>
          <a:p>
            <a:endParaRPr lang="en-US" sz="1600">
              <a:latin typeface="Calibri"/>
              <a:cs typeface="Calibri"/>
            </a:endParaRPr>
          </a:p>
          <a:p>
            <a:r>
              <a:rPr lang="en-US" sz="1600">
                <a:latin typeface="Calibri"/>
                <a:cs typeface="Calibri"/>
              </a:rPr>
              <a:t>We've worked extensively on integrations, making Spring easier to run on Azure so you can focus on your apps and not the minutiae.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9/11/22 8:52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7552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 fully managed Spring Apps Gateway, you can route any requests to apps and address cross-cutting considerations for those apps behind the gateway.</a:t>
            </a:r>
          </a:p>
          <a:p>
            <a:endParaRPr lang="en-US"/>
          </a:p>
          <a:p>
            <a:r>
              <a:rPr lang="en-US"/>
              <a:t>Cross cutting considerations like configuring single sign on for end users using your preferred identity provider, including Azure Active Directory or considerations like request rate limiting, and many more features like these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606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support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3611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effectLst/>
                <a:latin typeface="Calibri" panose="020F0502020204030204" pitchFamily="34" charset="0"/>
              </a:rPr>
              <a:t>Support and expert guidance for Spring projects let you develop and deploy applications faster.</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615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23</a:t>
            </a:fld>
            <a:endParaRPr lang="en-US"/>
          </a:p>
        </p:txBody>
      </p:sp>
    </p:spTree>
    <p:extLst>
      <p:ext uri="{BB962C8B-B14F-4D97-AF65-F5344CB8AC3E}">
        <p14:creationId xmlns:p14="http://schemas.microsoft.com/office/powerpoint/2010/main" val="3699665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a:effectLst/>
                <a:latin typeface="Calibri" panose="020F0502020204030204" pitchFamily="34" charset="0"/>
                <a:ea typeface="SimSun" panose="02010600030101010101" pitchFamily="2" charset="-122"/>
              </a:rPr>
              <a:t>You can Monitor end-to-end using any tool and platform of your choice!</a:t>
            </a:r>
          </a:p>
          <a:p>
            <a:pPr marL="0" marR="0">
              <a:spcBef>
                <a:spcPts val="0"/>
              </a:spcBef>
              <a:spcAft>
                <a:spcPts val="0"/>
              </a:spcAft>
            </a:pPr>
            <a:endParaRPr lang="en-US" sz="1200">
              <a:effectLst/>
              <a:latin typeface="Calibri" panose="020F0502020204030204" pitchFamily="34" charset="0"/>
              <a:ea typeface="SimSun" panose="02010600030101010101" pitchFamily="2" charset="-122"/>
            </a:endParaRPr>
          </a:p>
          <a:p>
            <a:pPr marL="0" marR="0">
              <a:spcBef>
                <a:spcPts val="0"/>
              </a:spcBef>
              <a:spcAft>
                <a:spcPts val="0"/>
              </a:spcAft>
            </a:pPr>
            <a:r>
              <a:rPr lang="en-US" sz="1200">
                <a:effectLst/>
                <a:latin typeface="Calibri" panose="020F0502020204030204" pitchFamily="34" charset="0"/>
                <a:ea typeface="SimSun" panose="02010600030101010101" pitchFamily="2" charset="-122"/>
              </a:rPr>
              <a:t>App Insights, Log Analytics, New Relic, Dynatrace, App Dynamics, Grafana, Elastic or Splunk (14 seconds)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BF792-B2AD-40A5-8AF3-DD99D6EC3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26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 demonstrate the capabilities of </a:t>
            </a:r>
            <a:r>
              <a:rPr lang="en-US" b="1"/>
              <a:t>Azure Spring Apps Enterprise</a:t>
            </a:r>
            <a:r>
              <a:rPr lang="en-US"/>
              <a:t> lets consider a typical application with a frontend user interface and one </a:t>
            </a:r>
            <a:r>
              <a:rPr lang="en-US" err="1"/>
              <a:t>one</a:t>
            </a:r>
            <a:r>
              <a:rPr lang="en-US"/>
              <a:t> more backend APIs, such as application will need: </a:t>
            </a:r>
          </a:p>
          <a:p>
            <a:pPr marL="628650" lvl="1" indent="-171450">
              <a:buFont typeface="Arial" panose="020B0604020202020204" pitchFamily="34" charset="0"/>
              <a:buChar char="•"/>
            </a:pPr>
            <a:r>
              <a:rPr lang="en-US"/>
              <a:t>API gateway to route traffic to the correct components of the applications, and to enforce cross cutting concerns such as </a:t>
            </a:r>
            <a:r>
              <a:rPr lang="en-US" err="1"/>
              <a:t>api</a:t>
            </a:r>
            <a:r>
              <a:rPr lang="en-US"/>
              <a:t> endpoints require the user to be logged in </a:t>
            </a:r>
          </a:p>
          <a:p>
            <a:pPr marL="628650" lvl="1" indent="-171450">
              <a:buFont typeface="Arial" panose="020B0604020202020204" pitchFamily="34" charset="0"/>
              <a:buChar char="•"/>
            </a:pPr>
            <a:r>
              <a:rPr lang="en-US"/>
              <a:t>Identity provider that can be used to login users into the application </a:t>
            </a:r>
          </a:p>
          <a:p>
            <a:pPr marL="628650" lvl="1" indent="-171450">
              <a:buFont typeface="Arial" panose="020B0604020202020204" pitchFamily="34" charset="0"/>
              <a:buChar char="•"/>
            </a:pPr>
            <a:r>
              <a:rPr lang="en-US"/>
              <a:t>One or more databases for each of the backend </a:t>
            </a:r>
            <a:r>
              <a:rPr lang="en-US" err="1"/>
              <a:t>apis</a:t>
            </a:r>
            <a:r>
              <a:rPr lang="en-US"/>
              <a:t> that are part of the application </a:t>
            </a:r>
          </a:p>
          <a:p>
            <a:pPr marL="628650" lvl="1" indent="-171450">
              <a:buFont typeface="Arial" panose="020B0604020202020204" pitchFamily="34" charset="0"/>
              <a:buChar char="•"/>
            </a:pPr>
            <a:r>
              <a:rPr lang="en-US"/>
              <a:t>Comply with Information security policies that all sensitive configurations such as passwords, </a:t>
            </a:r>
            <a:r>
              <a:rPr lang="en-US" err="1"/>
              <a:t>api</a:t>
            </a:r>
            <a:r>
              <a:rPr lang="en-US"/>
              <a:t> keys, be stored in a secure secrets management solution </a:t>
            </a:r>
          </a:p>
          <a:p>
            <a:pPr marL="171450" lvl="0" indent="-171450">
              <a:buFont typeface="Arial" panose="020B0604020202020204" pitchFamily="34" charset="0"/>
              <a:buChar char="•"/>
            </a:pPr>
            <a:endParaRPr lang="en-US"/>
          </a:p>
          <a:p>
            <a:pPr marL="171450" indent="-171450">
              <a:buFont typeface="Arial" panose="020B0604020202020204" pitchFamily="34" charset="0"/>
              <a:buChar char="•"/>
            </a:pPr>
            <a:r>
              <a:rPr lang="en-US"/>
              <a:t>We also a way to implement continues delivery for the application and its components so we will need great solutions for </a:t>
            </a:r>
          </a:p>
          <a:p>
            <a:pPr marL="628650" lvl="1" indent="-171450">
              <a:buFont typeface="Arial" panose="020B0604020202020204" pitchFamily="34" charset="0"/>
              <a:buChar char="•"/>
            </a:pPr>
            <a:r>
              <a:rPr lang="en-US"/>
              <a:t>Automating  for deploying the application </a:t>
            </a:r>
          </a:p>
          <a:p>
            <a:pPr marL="628650" lvl="1" indent="-171450">
              <a:buFont typeface="Arial" panose="020B0604020202020204" pitchFamily="34" charset="0"/>
              <a:buChar char="•"/>
            </a:pPr>
            <a:r>
              <a:rPr lang="en-US"/>
              <a:t>Monitoring to support troubleshooting, planning capacities, keeping an eye on production </a:t>
            </a:r>
          </a:p>
          <a:p>
            <a:pPr marL="628650" lvl="1" indent="-171450">
              <a:buFont typeface="Arial" panose="020B0604020202020204" pitchFamily="34" charset="0"/>
              <a:buChar char="•"/>
            </a:pPr>
            <a:r>
              <a:rPr lang="en-US"/>
              <a:t>Runtime that can </a:t>
            </a:r>
            <a:r>
              <a:rPr lang="en-US" err="1"/>
              <a:t>autoscale</a:t>
            </a:r>
            <a:r>
              <a:rPr lang="en-US"/>
              <a:t> application components based on demand</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25</a:t>
            </a:fld>
            <a:endParaRPr lang="en-US"/>
          </a:p>
        </p:txBody>
      </p:sp>
    </p:spTree>
    <p:extLst>
      <p:ext uri="{BB962C8B-B14F-4D97-AF65-F5344CB8AC3E}">
        <p14:creationId xmlns:p14="http://schemas.microsoft.com/office/powerpoint/2010/main" val="1188395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will now go through a demo of the functionality of the ACME store application that implement typical architecture we just discussed so that we can zoom in on each of the capabilities of Azure Spring Apps Enterprise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[Place demo video 00:00 to 01:17 after this slide]</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92DE1647-9063-4B1A-ACBF-2D93C407F18C}" type="slidenum">
              <a:rPr lang="en-US" smtClean="0"/>
              <a:t>26</a:t>
            </a:fld>
            <a:endParaRPr lang="en-US"/>
          </a:p>
        </p:txBody>
      </p:sp>
    </p:spTree>
    <p:extLst>
      <p:ext uri="{BB962C8B-B14F-4D97-AF65-F5344CB8AC3E}">
        <p14:creationId xmlns:p14="http://schemas.microsoft.com/office/powerpoint/2010/main" val="338693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ACME fitness is a polyglot application it has components written in </a:t>
            </a:r>
          </a:p>
          <a:p>
            <a:pPr marL="628650" lvl="1" indent="-171450">
              <a:buFont typeface="Arial" panose="020B0604020202020204" pitchFamily="34" charset="0"/>
              <a:buChar char="•"/>
            </a:pPr>
            <a:r>
              <a:rPr lang="en-US" dirty="0"/>
              <a:t>Primarily is Java Spring Boot API</a:t>
            </a:r>
          </a:p>
          <a:p>
            <a:pPr marL="628650" lvl="1" indent="-171450">
              <a:buFont typeface="Arial" panose="020B0604020202020204" pitchFamily="34" charset="0"/>
              <a:buChar char="•"/>
            </a:pPr>
            <a:r>
              <a:rPr lang="en-US" dirty="0"/>
              <a:t>Secondary services in Python and C#</a:t>
            </a:r>
          </a:p>
          <a:p>
            <a:pPr marL="628650" lvl="1" indent="-171450">
              <a:buFont typeface="Arial" panose="020B0604020202020204" pitchFamily="34" charset="0"/>
              <a:buChar char="•"/>
            </a:pPr>
            <a:r>
              <a:rPr lang="en-US" dirty="0"/>
              <a:t>Java Script and HTML5 UI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Spring Apps Gateway with commercial filter is used to route traffic and secure the end points of the applications </a:t>
            </a:r>
          </a:p>
          <a:p>
            <a:pPr marL="171450" indent="-171450">
              <a:buFont typeface="Arial" panose="020B0604020202020204" pitchFamily="34" charset="0"/>
              <a:buChar char="•"/>
            </a:pPr>
            <a:r>
              <a:rPr lang="en-US" dirty="0"/>
              <a:t>Azure active directory is used as the identity provider to manage logins into the application </a:t>
            </a:r>
          </a:p>
          <a:p>
            <a:pPr marL="171450" indent="-171450">
              <a:buFont typeface="Arial" panose="020B0604020202020204" pitchFamily="34" charset="0"/>
              <a:buChar char="•"/>
            </a:pPr>
            <a:r>
              <a:rPr lang="en-US" dirty="0"/>
              <a:t>PostgreSQL is used as the backend database for the various APIs </a:t>
            </a:r>
          </a:p>
          <a:p>
            <a:pPr marL="171450" indent="-171450">
              <a:buFont typeface="Arial" panose="020B0604020202020204" pitchFamily="34" charset="0"/>
              <a:buChar char="•"/>
            </a:pPr>
            <a:r>
              <a:rPr lang="en-US" dirty="0"/>
              <a:t>Azure key vault is used to store the application secrets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Azure Spring Apps enterprise is used to easily automate  application deployment, motioning and scaling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Lets now see how to create an instance of azure spring apps enterprise and how to deploy apps to 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DE1647-9063-4B1A-ACBF-2D93C407F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865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fontAlgn="base">
              <a:lnSpc>
                <a:spcPct val="107000"/>
              </a:lnSpc>
              <a:spcBef>
                <a:spcPts val="0"/>
              </a:spcBef>
              <a:spcAft>
                <a:spcPts val="800"/>
              </a:spcAft>
              <a:buSzPts val="1000"/>
              <a:buFont typeface="Arial" panose="020B0604020202020204" pitchFamily="34" charset="0"/>
              <a:buChar char="•"/>
              <a:tabLst>
                <a:tab pos="457200" algn="l"/>
              </a:tabLst>
            </a:pPr>
            <a:r>
              <a:rPr lang="en-US" sz="1800" dirty="0">
                <a:solidFill>
                  <a:srgbClr val="000000"/>
                </a:solidFill>
                <a:effectLst/>
                <a:latin typeface="Calibri"/>
                <a:ea typeface="Times New Roman" panose="02020603050405020304" pitchFamily="18" charset="0"/>
                <a:cs typeface="Calibri"/>
              </a:rPr>
              <a:t>Azure Spring Apps is a fully managed service for Spring Boot apps that lets you focus on building and running the apps that run your business without the hassle of managing infrastructure. </a:t>
            </a:r>
            <a:r>
              <a:rPr lang="en-US" sz="1800" dirty="0">
                <a:effectLst/>
                <a:latin typeface="Calibri"/>
                <a:ea typeface="Times New Roman" panose="02020603050405020304" pitchFamily="18" charset="0"/>
                <a:cs typeface="Calibri"/>
              </a:rPr>
              <a:t>​</a:t>
            </a:r>
            <a:endParaRPr lang="en-US" sz="1800" dirty="0">
              <a:solidFill>
                <a:schemeClr val="tx1"/>
              </a:solidFill>
              <a:effectLst/>
              <a:latin typeface="Calibri"/>
              <a:ea typeface="Times New Roman" panose="02020603050405020304" pitchFamily="18" charset="0"/>
              <a:cs typeface="Calibri"/>
            </a:endParaRPr>
          </a:p>
          <a:p>
            <a:pPr marL="285750" marR="0" lvl="0" indent="-285750" fontAlgn="base">
              <a:lnSpc>
                <a:spcPct val="107000"/>
              </a:lnSpc>
              <a:spcBef>
                <a:spcPts val="0"/>
              </a:spcBef>
              <a:spcAft>
                <a:spcPts val="800"/>
              </a:spcAft>
              <a:buSzPts val="1000"/>
              <a:buFont typeface="Arial" panose="020B0604020202020204" pitchFamily="34" charset="0"/>
              <a:buChar char="•"/>
              <a:tabLst>
                <a:tab pos="457200" algn="l"/>
              </a:tabLst>
            </a:pPr>
            <a:r>
              <a:rPr lang="en-US" sz="1800" dirty="0">
                <a:solidFill>
                  <a:srgbClr val="000000"/>
                </a:solidFill>
                <a:effectLst/>
                <a:latin typeface="Calibri"/>
                <a:ea typeface="Times New Roman" panose="02020603050405020304" pitchFamily="18" charset="0"/>
                <a:cs typeface="Calibri"/>
              </a:rPr>
              <a:t>You can simply deploy your JARs or code and Azure Spring Apps will automatically wire your apps with the Spring service runtime. </a:t>
            </a:r>
          </a:p>
          <a:p>
            <a:pPr marL="285750" marR="0" lvl="0" indent="-285750" fontAlgn="base">
              <a:lnSpc>
                <a:spcPct val="107000"/>
              </a:lnSpc>
              <a:spcBef>
                <a:spcPts val="0"/>
              </a:spcBef>
              <a:spcAft>
                <a:spcPts val="800"/>
              </a:spcAft>
              <a:buSzPts val="1000"/>
              <a:buFont typeface="Arial" panose="020B0604020202020204" pitchFamily="34" charset="0"/>
              <a:buChar char="•"/>
              <a:tabLst>
                <a:tab pos="457200" algn="l"/>
              </a:tabLst>
            </a:pPr>
            <a:r>
              <a:rPr lang="en-US" sz="1800" dirty="0">
                <a:solidFill>
                  <a:srgbClr val="000000"/>
                </a:solidFill>
                <a:effectLst/>
                <a:latin typeface="Calibri"/>
                <a:ea typeface="Times New Roman" panose="02020603050405020304" pitchFamily="18" charset="0"/>
                <a:cs typeface="Calibri"/>
              </a:rPr>
              <a:t>Once deployed you can easily monitor application performance, fix errors, and rapidly improve applications.</a:t>
            </a:r>
            <a:r>
              <a:rPr lang="en-US" sz="1800" dirty="0">
                <a:effectLst/>
                <a:latin typeface="Calibri"/>
                <a:ea typeface="Times New Roman" panose="02020603050405020304" pitchFamily="18" charset="0"/>
                <a:cs typeface="Calibri"/>
              </a:rPr>
              <a:t>​</a:t>
            </a:r>
            <a:r>
              <a:rPr lang="en-US" sz="1800" dirty="0">
                <a:solidFill>
                  <a:schemeClr val="tx1"/>
                </a:solidFill>
                <a:effectLst/>
                <a:latin typeface="Calibri"/>
                <a:ea typeface="Times New Roman" panose="02020603050405020304" pitchFamily="18" charset="0"/>
                <a:cs typeface="Calibri"/>
              </a:rPr>
              <a:t> </a:t>
            </a:r>
            <a:r>
              <a:rPr lang="en-US" sz="1800" dirty="0">
                <a:solidFill>
                  <a:srgbClr val="000000"/>
                </a:solidFill>
                <a:effectLst/>
                <a:latin typeface="Calibri"/>
                <a:ea typeface="Times New Roman" panose="02020603050405020304" pitchFamily="18" charset="0"/>
                <a:cs typeface="Calibri"/>
              </a:rPr>
              <a:t>It is integrated into Azure ecosystem and enterprise ready</a:t>
            </a:r>
            <a:r>
              <a:rPr lang="en-US" sz="1800" dirty="0">
                <a:effectLst/>
                <a:latin typeface="Calibri"/>
                <a:ea typeface="Times New Roman" panose="02020603050405020304" pitchFamily="18" charset="0"/>
                <a:cs typeface="Calibri"/>
              </a:rPr>
              <a:t>​.</a:t>
            </a:r>
          </a:p>
          <a:p>
            <a:pPr marL="285750" marR="0" lvl="0" indent="-285750" fontAlgn="base">
              <a:lnSpc>
                <a:spcPct val="107000"/>
              </a:lnSpc>
              <a:spcBef>
                <a:spcPts val="0"/>
              </a:spcBef>
              <a:spcAft>
                <a:spcPts val="800"/>
              </a:spcAft>
              <a:buSzPts val="1000"/>
              <a:buFont typeface="Arial" panose="020B0604020202020204" pitchFamily="34" charset="0"/>
              <a:buChar char="•"/>
              <a:tabLst>
                <a:tab pos="457200" algn="l"/>
              </a:tabLst>
            </a:pPr>
            <a:r>
              <a:rPr lang="en-US" sz="1800" dirty="0">
                <a:effectLst/>
                <a:latin typeface="Calibri"/>
                <a:ea typeface="Calibri" panose="020F0502020204030204" pitchFamily="34" charset="0"/>
                <a:cs typeface="Calibri"/>
              </a:rPr>
              <a:t>The service is jointly developed, operated and supported by Microsoft and VMware.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6FD8D5-A4B9-43F1-8F3A-F2580DFFE4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99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Azure Spring Apps is built on Kubernetes</a:t>
            </a:r>
          </a:p>
          <a:p>
            <a:r>
              <a:rPr lang="en-US" b="0"/>
              <a:t>The exciting part is, you get the power of Kubernetes, but I don't have to really worry about learning or managing it</a:t>
            </a:r>
            <a:endParaRPr lang="en-US" b="0">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BC0F6C-DD91-4055-AB03-B915A2D0A9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9263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5913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46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81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35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Little more details …</a:t>
            </a:r>
            <a:endParaRPr lang="en-US">
              <a:cs typeface="Calibri"/>
            </a:endParaRPr>
          </a:p>
          <a:p>
            <a:pPr marL="171450" indent="-171450">
              <a:buFont typeface="Arial" panose="020B0604020202020204" pitchFamily="34" charset="0"/>
              <a:buChar char="•"/>
            </a:pPr>
            <a:r>
              <a:rPr lang="en-US"/>
              <a:t>The big rectangle is Azure Spring Apps, built on K8S</a:t>
            </a:r>
          </a:p>
          <a:p>
            <a:pPr marL="171450" indent="-171450">
              <a:buFont typeface="Arial" panose="020B0604020202020204" pitchFamily="34" charset="0"/>
              <a:buChar char="•"/>
            </a:pPr>
            <a:r>
              <a:rPr lang="en-US">
                <a:cs typeface="Calibri"/>
              </a:rPr>
              <a:t>Each service instance has two dedicated Kubernetes clusters, they are managed by Azure Spring Apps and abstracted away from users</a:t>
            </a:r>
          </a:p>
          <a:p>
            <a:pPr marL="171450" indent="-171450">
              <a:buFont typeface="Arial" panose="020B0604020202020204" pitchFamily="34" charset="0"/>
              <a:buChar char="•"/>
            </a:pPr>
            <a:r>
              <a:rPr lang="en-US">
                <a:cs typeface="Calibri"/>
              </a:rPr>
              <a:t>Service runtime with managed Spring Apps components, app lifecycle, log streaming and many more service runtime components are managed in the right side Kubernetes </a:t>
            </a:r>
            <a:r>
              <a:rPr lang="en-US" err="1">
                <a:cs typeface="Calibri"/>
              </a:rPr>
              <a:t>clluster</a:t>
            </a:r>
            <a:endParaRPr lang="en-US">
              <a:cs typeface="Calibri"/>
            </a:endParaRPr>
          </a:p>
          <a:p>
            <a:pPr marL="171450" indent="-171450">
              <a:buFont typeface="Arial" panose="020B0604020202020204" pitchFamily="34" charset="0"/>
              <a:buChar char="•"/>
            </a:pPr>
            <a:r>
              <a:rPr lang="en-US"/>
              <a:t>Your apps are running in the left cluster in the diagram</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Your apps can interact with any Azure service or external service or on premises systems</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Logs, metrics and alerts are available through Azure Monitor. You can monitor end-to-end using any tools and platform of your choice</a:t>
            </a:r>
            <a:endParaRPr lang="en-US">
              <a:cs typeface="Calibri"/>
            </a:endParaRP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You can secure you apps using Azure Active Directory</a:t>
            </a:r>
          </a:p>
          <a:p>
            <a:pPr marL="0" indent="0">
              <a:buFont typeface="Arial" panose="020B0604020202020204" pitchFamily="34" charset="0"/>
              <a:buNone/>
            </a:pPr>
            <a:r>
              <a:rPr lang="en-US">
                <a:cs typeface="Calibri"/>
              </a:rPr>
              <a:t>&lt;CLICK&gt;</a:t>
            </a:r>
          </a:p>
          <a:p>
            <a:pPr marL="171450" indent="-171450">
              <a:buFont typeface="Arial" panose="020B0604020202020204" pitchFamily="34" charset="0"/>
              <a:buChar char="•"/>
            </a:pPr>
            <a:r>
              <a:rPr lang="en-US"/>
              <a:t>Automate end-to-end using your favorite tools and platforms</a:t>
            </a:r>
          </a:p>
          <a:p>
            <a:pPr marL="0" indent="0">
              <a:buFont typeface="Arial" panose="020B0604020202020204" pitchFamily="34" charset="0"/>
              <a:buNone/>
            </a:pPr>
            <a:r>
              <a:rPr lang="en-US"/>
              <a:t>&lt;CLICK&gt;</a:t>
            </a:r>
          </a:p>
          <a:p>
            <a:pPr marL="171450" indent="-171450">
              <a:buFont typeface="Arial" panose="020B0604020202020204" pitchFamily="34" charset="0"/>
              <a:buChar char="•"/>
            </a:pPr>
            <a:r>
              <a:rPr lang="en-US">
                <a:cs typeface="Calibri"/>
              </a:rPr>
              <a:t>You can continue to use development tools that you are familiar with – IntelliJ, VS Code, Maven, Gradle – you can deploy using tools like IntelliJ and Maven</a:t>
            </a:r>
          </a:p>
          <a:p>
            <a:r>
              <a:rPr lang="en-US"/>
              <a:t>Net-net, it is an easy way to get started, focus on your biz objectives and everything else is taken care for you in cloud</a:t>
            </a:r>
            <a:endParaRPr lang="en-US">
              <a:cs typeface="Calibri"/>
            </a:endParaRPr>
          </a:p>
          <a:p>
            <a:endParaRPr lang="en-US"/>
          </a:p>
          <a:p>
            <a:r>
              <a:rPr lang="en-US"/>
              <a:t>&lt;CLICK&gt;</a:t>
            </a:r>
          </a:p>
          <a:p>
            <a:r>
              <a:rPr lang="en-US"/>
              <a:t>Do you have to manage anything here?</a:t>
            </a:r>
            <a:endParaRPr lang="en-US">
              <a:cs typeface="Calibri"/>
            </a:endParaRPr>
          </a:p>
          <a:p>
            <a:endParaRPr lang="en-US"/>
          </a:p>
          <a:p>
            <a:r>
              <a:rPr lang="en-US"/>
              <a:t>No you do not have to … Azure Spring Apps has absorbed all the complexities with infrastructure, hosting microservice apps, app lifecycle, managing microservices, blue green deployments, pushing logs and metrics</a:t>
            </a:r>
            <a:endParaRPr lang="en-US">
              <a:cs typeface="Calibri"/>
            </a:endParaRPr>
          </a:p>
          <a:p>
            <a:endParaRPr lang="en-US"/>
          </a:p>
          <a:p>
            <a:r>
              <a:rPr lang="en-US"/>
              <a:t>All supported by Microsoft and VMware.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C2C263-4D01-41B0-BB51-860DB1A324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0797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70613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808164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A picture containing person, window, computer, table&#10;&#10;Description automatically generated">
            <a:extLst>
              <a:ext uri="{FF2B5EF4-FFF2-40B4-BE49-F238E27FC236}">
                <a16:creationId xmlns:a16="http://schemas.microsoft.com/office/drawing/2014/main" id="{B79E2876-FB33-2646-85EE-84CA60F64DE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404733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98CFD-6F0F-1548-B3CF-58EC8479BA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218210" y="0"/>
            <a:ext cx="5973790" cy="6858000"/>
          </a:xfrm>
          <a:prstGeom prst="rect">
            <a:avLst/>
          </a:prstGeom>
        </p:spPr>
      </p:pic>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000140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552662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3910792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83000">
                      <a:schemeClr val="bg1"/>
                    </a:gs>
                    <a:gs pos="100000">
                      <a:schemeClr val="bg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56430812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8304637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80921711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403008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0840023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1246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002611" y="2301518"/>
            <a:ext cx="647418" cy="647510"/>
          </a:xfrm>
          <a:prstGeom prst="rect">
            <a:avLst/>
          </a:prstGeom>
        </p:spPr>
      </p:pic>
      <p:sp>
        <p:nvSpPr>
          <p:cNvPr id="25" name="Content Placeholder 15"/>
          <p:cNvSpPr>
            <a:spLocks noGrp="1"/>
          </p:cNvSpPr>
          <p:nvPr>
            <p:ph sz="quarter" idx="26" hasCustomPrompt="1"/>
          </p:nvPr>
        </p:nvSpPr>
        <p:spPr>
          <a:xfrm>
            <a:off x="2378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4" name="Content Placeholder 15"/>
          <p:cNvSpPr>
            <a:spLocks noGrp="1"/>
          </p:cNvSpPr>
          <p:nvPr>
            <p:ph sz="quarter" idx="25" hasCustomPrompt="1"/>
          </p:nvPr>
        </p:nvSpPr>
        <p:spPr>
          <a:xfrm>
            <a:off x="455995" y="2283405"/>
            <a:ext cx="1693247" cy="672414"/>
          </a:xfrm>
          <a:prstGeom prst="rect">
            <a:avLst/>
          </a:prstGeom>
        </p:spPr>
        <p:txBody>
          <a:bodyPr>
            <a:noAutofit/>
          </a:bodyPr>
          <a:lstStyle>
            <a:lvl1pPr marL="0" indent="0">
              <a:buNone/>
              <a:defRPr sz="1961">
                <a:solidFill>
                  <a:srgbClr val="000000"/>
                </a:solidFill>
              </a:defRPr>
            </a:lvl1pPr>
          </a:lstStyle>
          <a:p>
            <a:pPr lvl="0"/>
            <a:r>
              <a:rPr lang="en-US"/>
              <a:t>Drop graphic here</a:t>
            </a:r>
          </a:p>
        </p:txBody>
      </p:sp>
      <p:sp>
        <p:nvSpPr>
          <p:cNvPr id="26" name="Content Placeholder 15"/>
          <p:cNvSpPr>
            <a:spLocks noGrp="1"/>
          </p:cNvSpPr>
          <p:nvPr>
            <p:ph sz="quarter" idx="27" hasCustomPrompt="1"/>
          </p:nvPr>
        </p:nvSpPr>
        <p:spPr>
          <a:xfrm>
            <a:off x="4300662"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7" name="Content Placeholder 15"/>
          <p:cNvSpPr>
            <a:spLocks noGrp="1"/>
          </p:cNvSpPr>
          <p:nvPr>
            <p:ph sz="quarter" idx="28" hasCustomPrompt="1"/>
          </p:nvPr>
        </p:nvSpPr>
        <p:spPr>
          <a:xfrm>
            <a:off x="6222995"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8" name="Content Placeholder 15"/>
          <p:cNvSpPr>
            <a:spLocks noGrp="1"/>
          </p:cNvSpPr>
          <p:nvPr>
            <p:ph sz="quarter" idx="29" hasCustomPrompt="1"/>
          </p:nvPr>
        </p:nvSpPr>
        <p:spPr>
          <a:xfrm>
            <a:off x="8145328"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
        <p:nvSpPr>
          <p:cNvPr id="29" name="Content Placeholder 15"/>
          <p:cNvSpPr>
            <a:spLocks noGrp="1"/>
          </p:cNvSpPr>
          <p:nvPr>
            <p:ph sz="quarter" idx="30" hasCustomPrompt="1"/>
          </p:nvPr>
        </p:nvSpPr>
        <p:spPr>
          <a:xfrm>
            <a:off x="10067660" y="2283405"/>
            <a:ext cx="1693247" cy="672414"/>
          </a:xfrm>
          <a:prstGeom prst="rect">
            <a:avLst/>
          </a:prstGeom>
        </p:spPr>
        <p:txBody>
          <a:bodyPr>
            <a:noAutofit/>
          </a:bodyPr>
          <a:lstStyle>
            <a:lvl1pPr marL="0" indent="0">
              <a:buNone/>
              <a:defRPr sz="1961">
                <a:solidFill>
                  <a:srgbClr val="000000"/>
                </a:solidFill>
              </a:defRPr>
            </a:lvl1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Drop graphic here</a:t>
            </a:r>
          </a:p>
          <a:p>
            <a:pPr lvl="0"/>
            <a:endParaRPr lang="en-US"/>
          </a:p>
        </p:txBody>
      </p:sp>
    </p:spTree>
    <p:extLst>
      <p:ext uri="{BB962C8B-B14F-4D97-AF65-F5344CB8AC3E}">
        <p14:creationId xmlns:p14="http://schemas.microsoft.com/office/powerpoint/2010/main" val="3715281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35069147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83000">
                      <a:schemeClr val="bg1"/>
                    </a:gs>
                    <a:gs pos="100000">
                      <a:schemeClr val="bg1"/>
                    </a:gs>
                  </a:gsLst>
                  <a:lin ang="5400000" scaled="1"/>
                </a:gradFill>
              </a:defRPr>
            </a:lvl1pPr>
          </a:lstStyle>
          <a:p>
            <a:r>
              <a:rPr lang="en-US"/>
              <a:t>Title</a:t>
            </a:r>
          </a:p>
        </p:txBody>
      </p:sp>
    </p:spTree>
    <p:extLst>
      <p:ext uri="{BB962C8B-B14F-4D97-AF65-F5344CB8AC3E}">
        <p14:creationId xmlns:p14="http://schemas.microsoft.com/office/powerpoint/2010/main" val="146106231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34975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626091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668389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9995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0"/>
            <a:ext cx="5973053" cy="6857999"/>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841" y="0"/>
            <a:ext cx="5973790" cy="6857999"/>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258162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5647" y="2152781"/>
            <a:ext cx="3648727" cy="258991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2152781"/>
            <a:ext cx="364795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7" name="Picture 16"/>
          <p:cNvPicPr>
            <a:picLocks noChangeAspect="1"/>
          </p:cNvPicPr>
          <p:nvPr userDrawn="1"/>
        </p:nvPicPr>
        <p:blipFill rotWithShape="1">
          <a:blip r:embed="rId3" cstate="screen">
            <a:extLst>
              <a:ext uri="{28A0092B-C50C-407E-A947-70E740481C1C}">
                <a14:useLocalDpi xmlns:a14="http://schemas.microsoft.com/office/drawing/2010/main"/>
              </a:ext>
            </a:extLst>
          </a:blip>
          <a:srcRect l="-302"/>
          <a:stretch/>
        </p:blipFill>
        <p:spPr>
          <a:xfrm>
            <a:off x="4295368" y="2152781"/>
            <a:ext cx="3623052" cy="2589916"/>
          </a:xfrm>
          <a:prstGeom prst="rect">
            <a:avLst/>
          </a:prstGeom>
        </p:spPr>
      </p:pic>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2152781"/>
            <a:ext cx="3618381" cy="2589915"/>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15" name="Picture 1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8150360" y="2239883"/>
            <a:ext cx="3623053" cy="2502812"/>
          </a:xfrm>
          <a:prstGeom prst="rect">
            <a:avLst/>
          </a:prstGeom>
        </p:spPr>
      </p:pic>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2152781"/>
            <a:ext cx="3612156" cy="2589915"/>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5502632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60805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5817987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010181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623297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6825341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25877917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691426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92746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556608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7558881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26205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5488959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868" t="8847" r="8127" b="8616"/>
          <a:stretch/>
        </p:blipFill>
        <p:spPr>
          <a:xfrm>
            <a:off x="6111901" y="0"/>
            <a:ext cx="6080099" cy="6858000"/>
          </a:xfrm>
          <a:prstGeom prst="rect">
            <a:avLst/>
          </a:prstGeom>
        </p:spPr>
      </p:pic>
    </p:spTree>
    <p:extLst>
      <p:ext uri="{BB962C8B-B14F-4D97-AF65-F5344CB8AC3E}">
        <p14:creationId xmlns:p14="http://schemas.microsoft.com/office/powerpoint/2010/main" val="93582704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6129957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15810530"/>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807" r:id="rId15"/>
    <p:sldLayoutId id="2147483788" r:id="rId16"/>
    <p:sldLayoutId id="2147483789" r:id="rId17"/>
    <p:sldLayoutId id="2147483790" r:id="rId18"/>
    <p:sldLayoutId id="2147483791" r:id="rId19"/>
    <p:sldLayoutId id="2147483792" r:id="rId20"/>
    <p:sldLayoutId id="2147483793" r:id="rId21"/>
    <p:sldLayoutId id="2147483806" r:id="rId22"/>
    <p:sldLayoutId id="2147483808" r:id="rId23"/>
    <p:sldLayoutId id="2147483794" r:id="rId24"/>
    <p:sldLayoutId id="2147483795" r:id="rId25"/>
    <p:sldLayoutId id="2147483796" r:id="rId26"/>
    <p:sldLayoutId id="2147483797" r:id="rId27"/>
    <p:sldLayoutId id="2147483798" r:id="rId28"/>
    <p:sldLayoutId id="2147483799" r:id="rId29"/>
    <p:sldLayoutId id="2147483800" r:id="rId30"/>
    <p:sldLayoutId id="2147483801" r:id="rId31"/>
    <p:sldLayoutId id="2147483802" r:id="rId32"/>
    <p:sldLayoutId id="2147483803" r:id="rId33"/>
    <p:sldLayoutId id="2147483804" r:id="rId34"/>
    <p:sldLayoutId id="2147483805" r:id="rId35"/>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anzu.vmware.com/content/ebooks/the-state-of-spring-2021" TargetMode="External"/><Relationship Id="rId7" Type="http://schemas.openxmlformats.org/officeDocument/2006/relationships/chart" Target="../charts/chart4.xml"/><Relationship Id="rId2" Type="http://schemas.openxmlformats.org/officeDocument/2006/relationships/notesSlide" Target="../notesSlides/notesSlide1.xml"/><Relationship Id="rId1" Type="http://schemas.openxmlformats.org/officeDocument/2006/relationships/slideLayout" Target="../slideLayouts/slideLayout22.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svg"/><Relationship Id="rId26" Type="http://schemas.openxmlformats.org/officeDocument/2006/relationships/image" Target="../media/image213.png"/><Relationship Id="rId39" Type="http://schemas.openxmlformats.org/officeDocument/2006/relationships/image" Target="../media/image200.png"/><Relationship Id="rId21" Type="http://schemas.openxmlformats.org/officeDocument/2006/relationships/image" Target="../media/image185.png"/><Relationship Id="rId34" Type="http://schemas.openxmlformats.org/officeDocument/2006/relationships/image" Target="../media/image212.emf"/><Relationship Id="rId42" Type="http://schemas.openxmlformats.org/officeDocument/2006/relationships/image" Target="../media/image203.png"/><Relationship Id="rId47" Type="http://schemas.openxmlformats.org/officeDocument/2006/relationships/image" Target="../media/image209.png"/><Relationship Id="rId50" Type="http://schemas.openxmlformats.org/officeDocument/2006/relationships/image" Target="../media/image194.svg"/><Relationship Id="rId55" Type="http://schemas.microsoft.com/office/2007/relationships/hdphoto" Target="../media/hdphoto1.wdp"/><Relationship Id="rId7" Type="http://schemas.openxmlformats.org/officeDocument/2006/relationships/image" Target="../media/image171.png"/><Relationship Id="rId2" Type="http://schemas.openxmlformats.org/officeDocument/2006/relationships/notesSlide" Target="../notesSlides/notesSlide10.xml"/><Relationship Id="rId16" Type="http://schemas.openxmlformats.org/officeDocument/2006/relationships/image" Target="../media/image180.svg"/><Relationship Id="rId29" Type="http://schemas.openxmlformats.org/officeDocument/2006/relationships/image" Target="../media/image216.svg"/><Relationship Id="rId11" Type="http://schemas.openxmlformats.org/officeDocument/2006/relationships/image" Target="../media/image175.png"/><Relationship Id="rId24" Type="http://schemas.openxmlformats.org/officeDocument/2006/relationships/image" Target="../media/image187.png"/><Relationship Id="rId32" Type="http://schemas.openxmlformats.org/officeDocument/2006/relationships/image" Target="../media/image208.png"/><Relationship Id="rId37" Type="http://schemas.openxmlformats.org/officeDocument/2006/relationships/image" Target="../media/image192.svg"/><Relationship Id="rId40" Type="http://schemas.openxmlformats.org/officeDocument/2006/relationships/image" Target="../media/image201.png"/><Relationship Id="rId45" Type="http://schemas.openxmlformats.org/officeDocument/2006/relationships/image" Target="../media/image206.svg"/><Relationship Id="rId53" Type="http://schemas.openxmlformats.org/officeDocument/2006/relationships/image" Target="../media/image197.png"/><Relationship Id="rId58" Type="http://schemas.openxmlformats.org/officeDocument/2006/relationships/image" Target="../media/image189.png"/><Relationship Id="rId5" Type="http://schemas.openxmlformats.org/officeDocument/2006/relationships/image" Target="../media/image169.png"/><Relationship Id="rId19" Type="http://schemas.openxmlformats.org/officeDocument/2006/relationships/image" Target="../media/image183.pn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214.svg"/><Relationship Id="rId30" Type="http://schemas.openxmlformats.org/officeDocument/2006/relationships/image" Target="../media/image217.png"/><Relationship Id="rId35" Type="http://schemas.openxmlformats.org/officeDocument/2006/relationships/image" Target="../media/image211.png"/><Relationship Id="rId43" Type="http://schemas.openxmlformats.org/officeDocument/2006/relationships/image" Target="../media/image204.svg"/><Relationship Id="rId48" Type="http://schemas.openxmlformats.org/officeDocument/2006/relationships/image" Target="../media/image210.png"/><Relationship Id="rId56" Type="http://schemas.openxmlformats.org/officeDocument/2006/relationships/image" Target="../media/image148.png"/><Relationship Id="rId8" Type="http://schemas.openxmlformats.org/officeDocument/2006/relationships/image" Target="../media/image172.svg"/><Relationship Id="rId51" Type="http://schemas.openxmlformats.org/officeDocument/2006/relationships/image" Target="../media/image195.png"/><Relationship Id="rId3" Type="http://schemas.openxmlformats.org/officeDocument/2006/relationships/image" Target="../media/image167.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33" Type="http://schemas.microsoft.com/office/2007/relationships/hdphoto" Target="../media/hdphoto2.wdp"/><Relationship Id="rId38" Type="http://schemas.openxmlformats.org/officeDocument/2006/relationships/image" Target="../media/image199.png"/><Relationship Id="rId46" Type="http://schemas.openxmlformats.org/officeDocument/2006/relationships/image" Target="../media/image207.png"/><Relationship Id="rId59" Type="http://schemas.openxmlformats.org/officeDocument/2006/relationships/image" Target="../media/image190.svg"/><Relationship Id="rId20" Type="http://schemas.openxmlformats.org/officeDocument/2006/relationships/image" Target="../media/image184.svg"/><Relationship Id="rId41" Type="http://schemas.openxmlformats.org/officeDocument/2006/relationships/image" Target="../media/image202.svg"/><Relationship Id="rId54" Type="http://schemas.openxmlformats.org/officeDocument/2006/relationships/image" Target="../media/image198.png"/><Relationship Id="rId1" Type="http://schemas.openxmlformats.org/officeDocument/2006/relationships/slideLayout" Target="../slideLayouts/slideLayout23.xml"/><Relationship Id="rId6" Type="http://schemas.openxmlformats.org/officeDocument/2006/relationships/image" Target="../media/image170.svg"/><Relationship Id="rId15" Type="http://schemas.openxmlformats.org/officeDocument/2006/relationships/image" Target="../media/image179.png"/><Relationship Id="rId23" Type="http://schemas.openxmlformats.org/officeDocument/2006/relationships/image" Target="../media/image156.png"/><Relationship Id="rId28" Type="http://schemas.openxmlformats.org/officeDocument/2006/relationships/image" Target="../media/image215.png"/><Relationship Id="rId36" Type="http://schemas.openxmlformats.org/officeDocument/2006/relationships/image" Target="../media/image191.png"/><Relationship Id="rId49" Type="http://schemas.openxmlformats.org/officeDocument/2006/relationships/image" Target="../media/image193.png"/><Relationship Id="rId57" Type="http://schemas.openxmlformats.org/officeDocument/2006/relationships/image" Target="../media/image149.svg"/><Relationship Id="rId10" Type="http://schemas.openxmlformats.org/officeDocument/2006/relationships/image" Target="../media/image174.svg"/><Relationship Id="rId31" Type="http://schemas.openxmlformats.org/officeDocument/2006/relationships/image" Target="../media/image218.svg"/><Relationship Id="rId44" Type="http://schemas.openxmlformats.org/officeDocument/2006/relationships/image" Target="../media/image205.png"/><Relationship Id="rId52" Type="http://schemas.openxmlformats.org/officeDocument/2006/relationships/image" Target="../media/image196.svg"/></Relationships>
</file>

<file path=ppt/slides/_rels/slide11.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svg"/><Relationship Id="rId26" Type="http://schemas.openxmlformats.org/officeDocument/2006/relationships/image" Target="../media/image213.png"/><Relationship Id="rId39" Type="http://schemas.openxmlformats.org/officeDocument/2006/relationships/image" Target="../media/image200.png"/><Relationship Id="rId21" Type="http://schemas.openxmlformats.org/officeDocument/2006/relationships/image" Target="../media/image185.png"/><Relationship Id="rId34" Type="http://schemas.openxmlformats.org/officeDocument/2006/relationships/image" Target="../media/image212.emf"/><Relationship Id="rId42" Type="http://schemas.openxmlformats.org/officeDocument/2006/relationships/image" Target="../media/image203.png"/><Relationship Id="rId47" Type="http://schemas.openxmlformats.org/officeDocument/2006/relationships/image" Target="../media/image209.png"/><Relationship Id="rId50" Type="http://schemas.openxmlformats.org/officeDocument/2006/relationships/image" Target="../media/image194.svg"/><Relationship Id="rId55" Type="http://schemas.microsoft.com/office/2007/relationships/hdphoto" Target="../media/hdphoto1.wdp"/><Relationship Id="rId7" Type="http://schemas.openxmlformats.org/officeDocument/2006/relationships/image" Target="../media/image171.png"/><Relationship Id="rId2" Type="http://schemas.openxmlformats.org/officeDocument/2006/relationships/notesSlide" Target="../notesSlides/notesSlide11.xml"/><Relationship Id="rId16" Type="http://schemas.openxmlformats.org/officeDocument/2006/relationships/image" Target="../media/image180.svg"/><Relationship Id="rId29" Type="http://schemas.openxmlformats.org/officeDocument/2006/relationships/image" Target="../media/image216.svg"/><Relationship Id="rId11" Type="http://schemas.openxmlformats.org/officeDocument/2006/relationships/image" Target="../media/image175.png"/><Relationship Id="rId24" Type="http://schemas.openxmlformats.org/officeDocument/2006/relationships/image" Target="../media/image187.png"/><Relationship Id="rId32" Type="http://schemas.openxmlformats.org/officeDocument/2006/relationships/image" Target="../media/image208.png"/><Relationship Id="rId37" Type="http://schemas.openxmlformats.org/officeDocument/2006/relationships/image" Target="../media/image192.svg"/><Relationship Id="rId40" Type="http://schemas.openxmlformats.org/officeDocument/2006/relationships/image" Target="../media/image201.png"/><Relationship Id="rId45" Type="http://schemas.openxmlformats.org/officeDocument/2006/relationships/image" Target="../media/image206.svg"/><Relationship Id="rId53" Type="http://schemas.openxmlformats.org/officeDocument/2006/relationships/image" Target="../media/image197.png"/><Relationship Id="rId58" Type="http://schemas.openxmlformats.org/officeDocument/2006/relationships/image" Target="../media/image145.emf"/><Relationship Id="rId5" Type="http://schemas.openxmlformats.org/officeDocument/2006/relationships/image" Target="../media/image169.png"/><Relationship Id="rId61" Type="http://schemas.openxmlformats.org/officeDocument/2006/relationships/image" Target="../media/image189.png"/><Relationship Id="rId19" Type="http://schemas.openxmlformats.org/officeDocument/2006/relationships/image" Target="../media/image18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214.svg"/><Relationship Id="rId30" Type="http://schemas.openxmlformats.org/officeDocument/2006/relationships/image" Target="../media/image217.png"/><Relationship Id="rId35" Type="http://schemas.openxmlformats.org/officeDocument/2006/relationships/image" Target="../media/image211.png"/><Relationship Id="rId43" Type="http://schemas.openxmlformats.org/officeDocument/2006/relationships/image" Target="../media/image204.svg"/><Relationship Id="rId48" Type="http://schemas.openxmlformats.org/officeDocument/2006/relationships/image" Target="../media/image210.png"/><Relationship Id="rId56" Type="http://schemas.openxmlformats.org/officeDocument/2006/relationships/image" Target="../media/image148.png"/><Relationship Id="rId8" Type="http://schemas.openxmlformats.org/officeDocument/2006/relationships/image" Target="../media/image172.svg"/><Relationship Id="rId51" Type="http://schemas.openxmlformats.org/officeDocument/2006/relationships/image" Target="../media/image195.png"/><Relationship Id="rId3" Type="http://schemas.openxmlformats.org/officeDocument/2006/relationships/image" Target="../media/image167.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33" Type="http://schemas.microsoft.com/office/2007/relationships/hdphoto" Target="../media/hdphoto2.wdp"/><Relationship Id="rId38" Type="http://schemas.openxmlformats.org/officeDocument/2006/relationships/image" Target="../media/image199.png"/><Relationship Id="rId46" Type="http://schemas.openxmlformats.org/officeDocument/2006/relationships/image" Target="../media/image207.png"/><Relationship Id="rId59" Type="http://schemas.openxmlformats.org/officeDocument/2006/relationships/image" Target="../media/image146.png"/><Relationship Id="rId20" Type="http://schemas.openxmlformats.org/officeDocument/2006/relationships/image" Target="../media/image184.svg"/><Relationship Id="rId41" Type="http://schemas.openxmlformats.org/officeDocument/2006/relationships/image" Target="../media/image202.svg"/><Relationship Id="rId54" Type="http://schemas.openxmlformats.org/officeDocument/2006/relationships/image" Target="../media/image198.png"/><Relationship Id="rId62" Type="http://schemas.openxmlformats.org/officeDocument/2006/relationships/image" Target="../media/image190.svg"/><Relationship Id="rId1" Type="http://schemas.openxmlformats.org/officeDocument/2006/relationships/slideLayout" Target="../slideLayouts/slideLayout23.xml"/><Relationship Id="rId6" Type="http://schemas.openxmlformats.org/officeDocument/2006/relationships/image" Target="../media/image170.svg"/><Relationship Id="rId15" Type="http://schemas.openxmlformats.org/officeDocument/2006/relationships/image" Target="../media/image179.png"/><Relationship Id="rId23" Type="http://schemas.openxmlformats.org/officeDocument/2006/relationships/image" Target="../media/image156.png"/><Relationship Id="rId28" Type="http://schemas.openxmlformats.org/officeDocument/2006/relationships/image" Target="../media/image215.png"/><Relationship Id="rId36" Type="http://schemas.openxmlformats.org/officeDocument/2006/relationships/image" Target="../media/image191.png"/><Relationship Id="rId49" Type="http://schemas.openxmlformats.org/officeDocument/2006/relationships/image" Target="../media/image193.png"/><Relationship Id="rId57" Type="http://schemas.openxmlformats.org/officeDocument/2006/relationships/image" Target="../media/image149.svg"/><Relationship Id="rId10" Type="http://schemas.openxmlformats.org/officeDocument/2006/relationships/image" Target="../media/image174.svg"/><Relationship Id="rId31" Type="http://schemas.openxmlformats.org/officeDocument/2006/relationships/image" Target="../media/image218.svg"/><Relationship Id="rId44" Type="http://schemas.openxmlformats.org/officeDocument/2006/relationships/image" Target="../media/image205.png"/><Relationship Id="rId52" Type="http://schemas.openxmlformats.org/officeDocument/2006/relationships/image" Target="../media/image196.svg"/><Relationship Id="rId60" Type="http://schemas.openxmlformats.org/officeDocument/2006/relationships/image" Target="../media/image147.svg"/><Relationship Id="rId4" Type="http://schemas.openxmlformats.org/officeDocument/2006/relationships/image" Target="../media/image168.svg"/><Relationship Id="rId9" Type="http://schemas.openxmlformats.org/officeDocument/2006/relationships/image" Target="../media/image17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pring-cloud-azure"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21.png"/></Relationships>
</file>

<file path=ppt/slides/_rels/slide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144.svg"/></Relationships>
</file>

<file path=ppt/slides/_rels/slide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144.svg"/></Relationships>
</file>

<file path=ppt/slides/_rels/slide1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44.sv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143.png"/><Relationship Id="rId5" Type="http://schemas.openxmlformats.org/officeDocument/2006/relationships/image" Target="../media/image223.svg"/><Relationship Id="rId4" Type="http://schemas.openxmlformats.org/officeDocument/2006/relationships/image" Target="../media/image222.png"/></Relationships>
</file>

<file path=ppt/slides/_rels/slide2.xml.rels><?xml version="1.0" encoding="UTF-8" standalone="yes"?>
<Relationships xmlns="http://schemas.openxmlformats.org/package/2006/relationships"><Relationship Id="rId26" Type="http://schemas.openxmlformats.org/officeDocument/2006/relationships/image" Target="../media/image52.png"/><Relationship Id="rId21" Type="http://schemas.openxmlformats.org/officeDocument/2006/relationships/image" Target="../media/image47.png"/><Relationship Id="rId42" Type="http://schemas.openxmlformats.org/officeDocument/2006/relationships/image" Target="../media/image68.png"/><Relationship Id="rId47" Type="http://schemas.openxmlformats.org/officeDocument/2006/relationships/image" Target="../media/image73.png"/><Relationship Id="rId63" Type="http://schemas.openxmlformats.org/officeDocument/2006/relationships/image" Target="../media/image89.png"/><Relationship Id="rId68" Type="http://schemas.openxmlformats.org/officeDocument/2006/relationships/image" Target="../media/image94.png"/><Relationship Id="rId84" Type="http://schemas.openxmlformats.org/officeDocument/2006/relationships/image" Target="../media/image110.png"/><Relationship Id="rId89" Type="http://schemas.openxmlformats.org/officeDocument/2006/relationships/image" Target="../media/image115.png"/><Relationship Id="rId112" Type="http://schemas.openxmlformats.org/officeDocument/2006/relationships/image" Target="../media/image138.png"/><Relationship Id="rId16" Type="http://schemas.openxmlformats.org/officeDocument/2006/relationships/image" Target="../media/image42.png"/><Relationship Id="rId107" Type="http://schemas.openxmlformats.org/officeDocument/2006/relationships/image" Target="../media/image133.png"/><Relationship Id="rId11" Type="http://schemas.openxmlformats.org/officeDocument/2006/relationships/image" Target="../media/image37.png"/><Relationship Id="rId32" Type="http://schemas.openxmlformats.org/officeDocument/2006/relationships/image" Target="../media/image58.png"/><Relationship Id="rId37" Type="http://schemas.openxmlformats.org/officeDocument/2006/relationships/image" Target="../media/image63.png"/><Relationship Id="rId53" Type="http://schemas.openxmlformats.org/officeDocument/2006/relationships/image" Target="../media/image79.png"/><Relationship Id="rId58" Type="http://schemas.openxmlformats.org/officeDocument/2006/relationships/image" Target="../media/image84.png"/><Relationship Id="rId74" Type="http://schemas.openxmlformats.org/officeDocument/2006/relationships/image" Target="../media/image100.png"/><Relationship Id="rId79" Type="http://schemas.openxmlformats.org/officeDocument/2006/relationships/image" Target="../media/image105.png"/><Relationship Id="rId102" Type="http://schemas.openxmlformats.org/officeDocument/2006/relationships/image" Target="../media/image128.png"/><Relationship Id="rId5" Type="http://schemas.openxmlformats.org/officeDocument/2006/relationships/image" Target="../media/image31.png"/><Relationship Id="rId90" Type="http://schemas.openxmlformats.org/officeDocument/2006/relationships/image" Target="../media/image116.jpeg"/><Relationship Id="rId95" Type="http://schemas.openxmlformats.org/officeDocument/2006/relationships/image" Target="../media/image121.png"/><Relationship Id="rId22" Type="http://schemas.openxmlformats.org/officeDocument/2006/relationships/image" Target="../media/image48.png"/><Relationship Id="rId27" Type="http://schemas.openxmlformats.org/officeDocument/2006/relationships/image" Target="../media/image53.png"/><Relationship Id="rId43" Type="http://schemas.openxmlformats.org/officeDocument/2006/relationships/image" Target="../media/image69.jpeg"/><Relationship Id="rId48" Type="http://schemas.openxmlformats.org/officeDocument/2006/relationships/image" Target="../media/image74.png"/><Relationship Id="rId64" Type="http://schemas.openxmlformats.org/officeDocument/2006/relationships/image" Target="../media/image90.png"/><Relationship Id="rId69" Type="http://schemas.openxmlformats.org/officeDocument/2006/relationships/image" Target="../media/image95.png"/><Relationship Id="rId113" Type="http://schemas.openxmlformats.org/officeDocument/2006/relationships/image" Target="../media/image139.gif"/><Relationship Id="rId80" Type="http://schemas.openxmlformats.org/officeDocument/2006/relationships/image" Target="../media/image106.png"/><Relationship Id="rId85" Type="http://schemas.openxmlformats.org/officeDocument/2006/relationships/image" Target="../media/image111.png"/><Relationship Id="rId12" Type="http://schemas.openxmlformats.org/officeDocument/2006/relationships/image" Target="../media/image38.png"/><Relationship Id="rId17" Type="http://schemas.openxmlformats.org/officeDocument/2006/relationships/image" Target="../media/image43.png"/><Relationship Id="rId33" Type="http://schemas.openxmlformats.org/officeDocument/2006/relationships/image" Target="../media/image59.png"/><Relationship Id="rId38" Type="http://schemas.openxmlformats.org/officeDocument/2006/relationships/image" Target="../media/image64.png"/><Relationship Id="rId59" Type="http://schemas.openxmlformats.org/officeDocument/2006/relationships/image" Target="../media/image85.png"/><Relationship Id="rId103" Type="http://schemas.openxmlformats.org/officeDocument/2006/relationships/image" Target="../media/image129.png"/><Relationship Id="rId108" Type="http://schemas.openxmlformats.org/officeDocument/2006/relationships/image" Target="../media/image134.png"/><Relationship Id="rId54" Type="http://schemas.openxmlformats.org/officeDocument/2006/relationships/image" Target="../media/image80.png"/><Relationship Id="rId70" Type="http://schemas.openxmlformats.org/officeDocument/2006/relationships/image" Target="../media/image96.png"/><Relationship Id="rId75" Type="http://schemas.openxmlformats.org/officeDocument/2006/relationships/image" Target="../media/image101.png"/><Relationship Id="rId91" Type="http://schemas.openxmlformats.org/officeDocument/2006/relationships/image" Target="../media/image117.png"/><Relationship Id="rId96" Type="http://schemas.openxmlformats.org/officeDocument/2006/relationships/image" Target="../media/image122.png"/><Relationship Id="rId1" Type="http://schemas.openxmlformats.org/officeDocument/2006/relationships/slideLayout" Target="../slideLayouts/slideLayout22.xml"/><Relationship Id="rId6"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9.png"/><Relationship Id="rId28" Type="http://schemas.openxmlformats.org/officeDocument/2006/relationships/image" Target="../media/image54.png"/><Relationship Id="rId36" Type="http://schemas.openxmlformats.org/officeDocument/2006/relationships/image" Target="../media/image62.png"/><Relationship Id="rId49" Type="http://schemas.openxmlformats.org/officeDocument/2006/relationships/image" Target="../media/image75.png"/><Relationship Id="rId57" Type="http://schemas.openxmlformats.org/officeDocument/2006/relationships/image" Target="../media/image83.png"/><Relationship Id="rId106" Type="http://schemas.openxmlformats.org/officeDocument/2006/relationships/image" Target="../media/image132.png"/><Relationship Id="rId114" Type="http://schemas.openxmlformats.org/officeDocument/2006/relationships/image" Target="../media/image140.png"/><Relationship Id="rId10" Type="http://schemas.openxmlformats.org/officeDocument/2006/relationships/image" Target="../media/image36.png"/><Relationship Id="rId31" Type="http://schemas.openxmlformats.org/officeDocument/2006/relationships/image" Target="../media/image57.png"/><Relationship Id="rId44" Type="http://schemas.openxmlformats.org/officeDocument/2006/relationships/image" Target="../media/image70.png"/><Relationship Id="rId52" Type="http://schemas.openxmlformats.org/officeDocument/2006/relationships/image" Target="../media/image78.png"/><Relationship Id="rId60" Type="http://schemas.openxmlformats.org/officeDocument/2006/relationships/image" Target="../media/image86.png"/><Relationship Id="rId65" Type="http://schemas.openxmlformats.org/officeDocument/2006/relationships/image" Target="../media/image91.png"/><Relationship Id="rId73" Type="http://schemas.openxmlformats.org/officeDocument/2006/relationships/image" Target="../media/image99.png"/><Relationship Id="rId78" Type="http://schemas.openxmlformats.org/officeDocument/2006/relationships/image" Target="../media/image104.png"/><Relationship Id="rId81" Type="http://schemas.openxmlformats.org/officeDocument/2006/relationships/image" Target="../media/image107.png"/><Relationship Id="rId86" Type="http://schemas.openxmlformats.org/officeDocument/2006/relationships/image" Target="../media/image112.png"/><Relationship Id="rId94" Type="http://schemas.openxmlformats.org/officeDocument/2006/relationships/image" Target="../media/image120.png"/><Relationship Id="rId99" Type="http://schemas.openxmlformats.org/officeDocument/2006/relationships/image" Target="../media/image125.png"/><Relationship Id="rId101" Type="http://schemas.openxmlformats.org/officeDocument/2006/relationships/image" Target="../media/image127.png"/><Relationship Id="rId4" Type="http://schemas.openxmlformats.org/officeDocument/2006/relationships/image" Target="../media/image30.png"/><Relationship Id="rId9" Type="http://schemas.openxmlformats.org/officeDocument/2006/relationships/image" Target="../media/image35.png"/><Relationship Id="rId13" Type="http://schemas.openxmlformats.org/officeDocument/2006/relationships/image" Target="../media/image39.png"/><Relationship Id="rId18" Type="http://schemas.openxmlformats.org/officeDocument/2006/relationships/image" Target="../media/image44.png"/><Relationship Id="rId39" Type="http://schemas.openxmlformats.org/officeDocument/2006/relationships/image" Target="../media/image65.png"/><Relationship Id="rId109" Type="http://schemas.openxmlformats.org/officeDocument/2006/relationships/image" Target="../media/image135.png"/><Relationship Id="rId34" Type="http://schemas.openxmlformats.org/officeDocument/2006/relationships/image" Target="../media/image60.jpeg"/><Relationship Id="rId50" Type="http://schemas.openxmlformats.org/officeDocument/2006/relationships/image" Target="../media/image76.png"/><Relationship Id="rId55" Type="http://schemas.openxmlformats.org/officeDocument/2006/relationships/image" Target="../media/image81.png"/><Relationship Id="rId76" Type="http://schemas.openxmlformats.org/officeDocument/2006/relationships/image" Target="../media/image102.png"/><Relationship Id="rId97" Type="http://schemas.openxmlformats.org/officeDocument/2006/relationships/image" Target="../media/image123.png"/><Relationship Id="rId104" Type="http://schemas.openxmlformats.org/officeDocument/2006/relationships/image" Target="../media/image130.png"/><Relationship Id="rId7" Type="http://schemas.openxmlformats.org/officeDocument/2006/relationships/image" Target="../media/image33.png"/><Relationship Id="rId71" Type="http://schemas.openxmlformats.org/officeDocument/2006/relationships/image" Target="../media/image97.png"/><Relationship Id="rId92" Type="http://schemas.openxmlformats.org/officeDocument/2006/relationships/image" Target="../media/image118.png"/><Relationship Id="rId2" Type="http://schemas.openxmlformats.org/officeDocument/2006/relationships/notesSlide" Target="../notesSlides/notesSlide2.xml"/><Relationship Id="rId29" Type="http://schemas.openxmlformats.org/officeDocument/2006/relationships/image" Target="../media/image55.png"/><Relationship Id="rId24" Type="http://schemas.openxmlformats.org/officeDocument/2006/relationships/image" Target="../media/image50.png"/><Relationship Id="rId40" Type="http://schemas.openxmlformats.org/officeDocument/2006/relationships/image" Target="../media/image66.png"/><Relationship Id="rId45" Type="http://schemas.openxmlformats.org/officeDocument/2006/relationships/image" Target="../media/image71.png"/><Relationship Id="rId66" Type="http://schemas.openxmlformats.org/officeDocument/2006/relationships/image" Target="../media/image92.png"/><Relationship Id="rId87" Type="http://schemas.openxmlformats.org/officeDocument/2006/relationships/image" Target="../media/image113.png"/><Relationship Id="rId110" Type="http://schemas.openxmlformats.org/officeDocument/2006/relationships/image" Target="../media/image136.png"/><Relationship Id="rId115" Type="http://schemas.openxmlformats.org/officeDocument/2006/relationships/image" Target="../media/image141.png"/><Relationship Id="rId61" Type="http://schemas.openxmlformats.org/officeDocument/2006/relationships/image" Target="../media/image87.png"/><Relationship Id="rId82" Type="http://schemas.openxmlformats.org/officeDocument/2006/relationships/image" Target="../media/image108.png"/><Relationship Id="rId19" Type="http://schemas.openxmlformats.org/officeDocument/2006/relationships/image" Target="../media/image45.png"/><Relationship Id="rId14" Type="http://schemas.openxmlformats.org/officeDocument/2006/relationships/image" Target="../media/image40.png"/><Relationship Id="rId30" Type="http://schemas.openxmlformats.org/officeDocument/2006/relationships/image" Target="../media/image56.png"/><Relationship Id="rId35" Type="http://schemas.openxmlformats.org/officeDocument/2006/relationships/image" Target="../media/image61.png"/><Relationship Id="rId56" Type="http://schemas.openxmlformats.org/officeDocument/2006/relationships/image" Target="../media/image82.png"/><Relationship Id="rId77" Type="http://schemas.openxmlformats.org/officeDocument/2006/relationships/image" Target="../media/image103.png"/><Relationship Id="rId100" Type="http://schemas.openxmlformats.org/officeDocument/2006/relationships/image" Target="../media/image126.png"/><Relationship Id="rId105" Type="http://schemas.openxmlformats.org/officeDocument/2006/relationships/image" Target="../media/image131.png"/><Relationship Id="rId8" Type="http://schemas.openxmlformats.org/officeDocument/2006/relationships/image" Target="../media/image34.png"/><Relationship Id="rId51" Type="http://schemas.openxmlformats.org/officeDocument/2006/relationships/image" Target="../media/image77.png"/><Relationship Id="rId72" Type="http://schemas.openxmlformats.org/officeDocument/2006/relationships/image" Target="../media/image98.png"/><Relationship Id="rId93" Type="http://schemas.openxmlformats.org/officeDocument/2006/relationships/image" Target="../media/image119.png"/><Relationship Id="rId98" Type="http://schemas.openxmlformats.org/officeDocument/2006/relationships/image" Target="../media/image124.png"/><Relationship Id="rId3" Type="http://schemas.openxmlformats.org/officeDocument/2006/relationships/image" Target="../media/image29.png"/><Relationship Id="rId25" Type="http://schemas.openxmlformats.org/officeDocument/2006/relationships/image" Target="../media/image51.png"/><Relationship Id="rId46" Type="http://schemas.openxmlformats.org/officeDocument/2006/relationships/image" Target="../media/image72.png"/><Relationship Id="rId67" Type="http://schemas.openxmlformats.org/officeDocument/2006/relationships/image" Target="../media/image93.png"/><Relationship Id="rId116" Type="http://schemas.openxmlformats.org/officeDocument/2006/relationships/image" Target="../media/image142.svg"/><Relationship Id="rId20" Type="http://schemas.openxmlformats.org/officeDocument/2006/relationships/image" Target="../media/image46.png"/><Relationship Id="rId41" Type="http://schemas.openxmlformats.org/officeDocument/2006/relationships/image" Target="../media/image67.png"/><Relationship Id="rId62" Type="http://schemas.openxmlformats.org/officeDocument/2006/relationships/image" Target="../media/image88.png"/><Relationship Id="rId83" Type="http://schemas.openxmlformats.org/officeDocument/2006/relationships/image" Target="../media/image109.png"/><Relationship Id="rId88" Type="http://schemas.openxmlformats.org/officeDocument/2006/relationships/image" Target="../media/image114.png"/><Relationship Id="rId111" Type="http://schemas.openxmlformats.org/officeDocument/2006/relationships/image" Target="../media/image137.png"/></Relationships>
</file>

<file path=ppt/slides/_rels/slide20.xml.rels><?xml version="1.0" encoding="UTF-8" standalone="yes"?>
<Relationships xmlns="http://schemas.openxmlformats.org/package/2006/relationships"><Relationship Id="rId8" Type="http://schemas.openxmlformats.org/officeDocument/2006/relationships/image" Target="../media/image223.svg"/><Relationship Id="rId3" Type="http://schemas.openxmlformats.org/officeDocument/2006/relationships/image" Target="../media/image224.png"/><Relationship Id="rId7" Type="http://schemas.openxmlformats.org/officeDocument/2006/relationships/image" Target="../media/image222.png"/><Relationship Id="rId2" Type="http://schemas.openxmlformats.org/officeDocument/2006/relationships/notesSlide" Target="../notesSlides/notesSlide20.xml"/><Relationship Id="rId1" Type="http://schemas.openxmlformats.org/officeDocument/2006/relationships/slideLayout" Target="../slideLayouts/slideLayout22.xml"/><Relationship Id="rId6" Type="http://schemas.openxmlformats.org/officeDocument/2006/relationships/image" Target="../media/image156.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225.png"/></Relationships>
</file>

<file path=ppt/slides/_rels/slide2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144.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227.svg"/></Relationships>
</file>

<file path=ppt/slides/_rels/slide2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229.svg"/></Relationships>
</file>

<file path=ppt/slides/_rels/slide26.xml.rels><?xml version="1.0" encoding="UTF-8" standalone="yes"?>
<Relationships xmlns="http://schemas.openxmlformats.org/package/2006/relationships"><Relationship Id="rId3" Type="http://schemas.openxmlformats.org/officeDocument/2006/relationships/hyperlink" Target="http://aka.ms/fitness-stor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jpeg"/></Relationships>
</file>

<file path=ppt/slides/_rels/slide2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slideLayout" Target="../slideLayouts/slideLayout15.xml"/><Relationship Id="rId1" Type="http://schemas.openxmlformats.org/officeDocument/2006/relationships/video" Target="https://www.youtube.com/embed/BotWfFz2euY?feature=oembed"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36.svg"/><Relationship Id="rId13" Type="http://schemas.openxmlformats.org/officeDocument/2006/relationships/image" Target="../media/image192.svg"/><Relationship Id="rId18" Type="http://schemas.openxmlformats.org/officeDocument/2006/relationships/image" Target="../media/image183.png"/><Relationship Id="rId3" Type="http://schemas.openxmlformats.org/officeDocument/2006/relationships/image" Target="../media/image143.png"/><Relationship Id="rId21" Type="http://schemas.openxmlformats.org/officeDocument/2006/relationships/image" Target="../media/image229.svg"/><Relationship Id="rId7" Type="http://schemas.openxmlformats.org/officeDocument/2006/relationships/image" Target="../media/image235.png"/><Relationship Id="rId12" Type="http://schemas.openxmlformats.org/officeDocument/2006/relationships/image" Target="../media/image191.png"/><Relationship Id="rId17" Type="http://schemas.openxmlformats.org/officeDocument/2006/relationships/image" Target="../media/image170.svg"/><Relationship Id="rId2" Type="http://schemas.openxmlformats.org/officeDocument/2006/relationships/notesSlide" Target="../notesSlides/notesSlide27.xml"/><Relationship Id="rId16" Type="http://schemas.openxmlformats.org/officeDocument/2006/relationships/image" Target="../media/image169.png"/><Relationship Id="rId20" Type="http://schemas.openxmlformats.org/officeDocument/2006/relationships/image" Target="../media/image228.png"/><Relationship Id="rId1" Type="http://schemas.openxmlformats.org/officeDocument/2006/relationships/slideLayout" Target="../slideLayouts/slideLayout22.xml"/><Relationship Id="rId6" Type="http://schemas.openxmlformats.org/officeDocument/2006/relationships/image" Target="../media/image156.png"/><Relationship Id="rId11" Type="http://schemas.openxmlformats.org/officeDocument/2006/relationships/image" Target="../media/image239.png"/><Relationship Id="rId5" Type="http://schemas.openxmlformats.org/officeDocument/2006/relationships/image" Target="../media/image234.png"/><Relationship Id="rId15" Type="http://schemas.openxmlformats.org/officeDocument/2006/relationships/image" Target="../media/image241.svg"/><Relationship Id="rId23" Type="http://schemas.openxmlformats.org/officeDocument/2006/relationships/image" Target="../media/image190.svg"/><Relationship Id="rId10" Type="http://schemas.openxmlformats.org/officeDocument/2006/relationships/image" Target="../media/image238.svg"/><Relationship Id="rId19" Type="http://schemas.openxmlformats.org/officeDocument/2006/relationships/image" Target="../media/image184.svg"/><Relationship Id="rId4" Type="http://schemas.openxmlformats.org/officeDocument/2006/relationships/image" Target="../media/image144.svg"/><Relationship Id="rId9" Type="http://schemas.openxmlformats.org/officeDocument/2006/relationships/image" Target="../media/image237.png"/><Relationship Id="rId14" Type="http://schemas.openxmlformats.org/officeDocument/2006/relationships/image" Target="../media/image240.png"/><Relationship Id="rId22" Type="http://schemas.openxmlformats.org/officeDocument/2006/relationships/image" Target="../media/image189.png"/></Relationships>
</file>

<file path=ppt/slides/_rels/slide3.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sv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46.png"/><Relationship Id="rId5" Type="http://schemas.openxmlformats.org/officeDocument/2006/relationships/image" Target="../media/image145.emf"/><Relationship Id="rId4" Type="http://schemas.openxmlformats.org/officeDocument/2006/relationships/image" Target="../media/image14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svg"/><Relationship Id="rId18" Type="http://schemas.openxmlformats.org/officeDocument/2006/relationships/image" Target="../media/image163.png"/><Relationship Id="rId3" Type="http://schemas.openxmlformats.org/officeDocument/2006/relationships/image" Target="../media/image148.png"/><Relationship Id="rId21" Type="http://schemas.openxmlformats.org/officeDocument/2006/relationships/image" Target="../media/image166.sv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svg"/><Relationship Id="rId2" Type="http://schemas.openxmlformats.org/officeDocument/2006/relationships/notesSlide" Target="../notesSlides/notesSlide5.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svg"/><Relationship Id="rId23" Type="http://schemas.openxmlformats.org/officeDocument/2006/relationships/image" Target="../media/image144.svg"/><Relationship Id="rId10" Type="http://schemas.openxmlformats.org/officeDocument/2006/relationships/image" Target="../media/image155.svg"/><Relationship Id="rId19" Type="http://schemas.openxmlformats.org/officeDocument/2006/relationships/image" Target="../media/image164.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43.png"/></Relationships>
</file>

<file path=ppt/slides/_rels/slide6.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svg"/><Relationship Id="rId26" Type="http://schemas.openxmlformats.org/officeDocument/2006/relationships/image" Target="../media/image148.png"/><Relationship Id="rId39" Type="http://schemas.openxmlformats.org/officeDocument/2006/relationships/image" Target="../media/image162.svg"/><Relationship Id="rId21" Type="http://schemas.openxmlformats.org/officeDocument/2006/relationships/image" Target="../media/image185.png"/><Relationship Id="rId34" Type="http://schemas.openxmlformats.org/officeDocument/2006/relationships/image" Target="../media/image157.png"/><Relationship Id="rId42" Type="http://schemas.openxmlformats.org/officeDocument/2006/relationships/image" Target="../media/image165.png"/><Relationship Id="rId47" Type="http://schemas.openxmlformats.org/officeDocument/2006/relationships/image" Target="../media/image190.svg"/><Relationship Id="rId7" Type="http://schemas.openxmlformats.org/officeDocument/2006/relationships/image" Target="../media/image171.png"/><Relationship Id="rId2" Type="http://schemas.openxmlformats.org/officeDocument/2006/relationships/notesSlide" Target="../notesSlides/notesSlide6.xml"/><Relationship Id="rId16" Type="http://schemas.openxmlformats.org/officeDocument/2006/relationships/image" Target="../media/image180.svg"/><Relationship Id="rId29" Type="http://schemas.openxmlformats.org/officeDocument/2006/relationships/image" Target="../media/image151.svg"/><Relationship Id="rId1" Type="http://schemas.openxmlformats.org/officeDocument/2006/relationships/slideLayout" Target="../slideLayouts/slideLayout23.xml"/><Relationship Id="rId6" Type="http://schemas.openxmlformats.org/officeDocument/2006/relationships/image" Target="../media/image170.svg"/><Relationship Id="rId11" Type="http://schemas.openxmlformats.org/officeDocument/2006/relationships/image" Target="../media/image175.png"/><Relationship Id="rId24" Type="http://schemas.openxmlformats.org/officeDocument/2006/relationships/image" Target="../media/image187.png"/><Relationship Id="rId32" Type="http://schemas.openxmlformats.org/officeDocument/2006/relationships/image" Target="../media/image154.png"/><Relationship Id="rId37" Type="http://schemas.openxmlformats.org/officeDocument/2006/relationships/image" Target="../media/image160.svg"/><Relationship Id="rId40" Type="http://schemas.openxmlformats.org/officeDocument/2006/relationships/image" Target="../media/image163.png"/><Relationship Id="rId45" Type="http://schemas.openxmlformats.org/officeDocument/2006/relationships/image" Target="../media/image144.svg"/><Relationship Id="rId5" Type="http://schemas.openxmlformats.org/officeDocument/2006/relationships/image" Target="../media/image169.png"/><Relationship Id="rId15" Type="http://schemas.openxmlformats.org/officeDocument/2006/relationships/image" Target="../media/image179.png"/><Relationship Id="rId23" Type="http://schemas.openxmlformats.org/officeDocument/2006/relationships/image" Target="../media/image156.png"/><Relationship Id="rId28" Type="http://schemas.openxmlformats.org/officeDocument/2006/relationships/image" Target="../media/image150.png"/><Relationship Id="rId36" Type="http://schemas.openxmlformats.org/officeDocument/2006/relationships/image" Target="../media/image159.png"/><Relationship Id="rId10" Type="http://schemas.openxmlformats.org/officeDocument/2006/relationships/image" Target="../media/image174.svg"/><Relationship Id="rId19" Type="http://schemas.openxmlformats.org/officeDocument/2006/relationships/image" Target="../media/image183.png"/><Relationship Id="rId31" Type="http://schemas.openxmlformats.org/officeDocument/2006/relationships/image" Target="../media/image153.svg"/><Relationship Id="rId44" Type="http://schemas.openxmlformats.org/officeDocument/2006/relationships/image" Target="../media/image143.pn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149.svg"/><Relationship Id="rId30" Type="http://schemas.openxmlformats.org/officeDocument/2006/relationships/image" Target="../media/image152.png"/><Relationship Id="rId35" Type="http://schemas.openxmlformats.org/officeDocument/2006/relationships/image" Target="../media/image158.svg"/><Relationship Id="rId43" Type="http://schemas.openxmlformats.org/officeDocument/2006/relationships/image" Target="../media/image166.svg"/><Relationship Id="rId8" Type="http://schemas.openxmlformats.org/officeDocument/2006/relationships/image" Target="../media/image172.svg"/><Relationship Id="rId3" Type="http://schemas.openxmlformats.org/officeDocument/2006/relationships/image" Target="../media/image167.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33" Type="http://schemas.openxmlformats.org/officeDocument/2006/relationships/image" Target="../media/image155.svg"/><Relationship Id="rId38" Type="http://schemas.openxmlformats.org/officeDocument/2006/relationships/image" Target="../media/image161.png"/><Relationship Id="rId46" Type="http://schemas.openxmlformats.org/officeDocument/2006/relationships/image" Target="../media/image189.png"/><Relationship Id="rId20" Type="http://schemas.openxmlformats.org/officeDocument/2006/relationships/image" Target="../media/image184.svg"/><Relationship Id="rId41" Type="http://schemas.openxmlformats.org/officeDocument/2006/relationships/image" Target="../media/image164.svg"/></Relationships>
</file>

<file path=ppt/slides/_rels/slide7.xml.rels><?xml version="1.0" encoding="UTF-8" standalone="yes"?>
<Relationships xmlns="http://schemas.openxmlformats.org/package/2006/relationships"><Relationship Id="rId13" Type="http://schemas.openxmlformats.org/officeDocument/2006/relationships/image" Target="../media/image168.svg"/><Relationship Id="rId18" Type="http://schemas.openxmlformats.org/officeDocument/2006/relationships/image" Target="../media/image173.png"/><Relationship Id="rId26" Type="http://schemas.openxmlformats.org/officeDocument/2006/relationships/image" Target="../media/image181.png"/><Relationship Id="rId21" Type="http://schemas.openxmlformats.org/officeDocument/2006/relationships/image" Target="../media/image176.svg"/><Relationship Id="rId34" Type="http://schemas.openxmlformats.org/officeDocument/2006/relationships/image" Target="../media/image188.svg"/><Relationship Id="rId7" Type="http://schemas.openxmlformats.org/officeDocument/2006/relationships/image" Target="../media/image195.png"/><Relationship Id="rId12" Type="http://schemas.openxmlformats.org/officeDocument/2006/relationships/image" Target="../media/image167.png"/><Relationship Id="rId17" Type="http://schemas.openxmlformats.org/officeDocument/2006/relationships/image" Target="../media/image172.svg"/><Relationship Id="rId25" Type="http://schemas.openxmlformats.org/officeDocument/2006/relationships/image" Target="../media/image180.svg"/><Relationship Id="rId33" Type="http://schemas.openxmlformats.org/officeDocument/2006/relationships/image" Target="../media/image187.png"/><Relationship Id="rId38" Type="http://schemas.openxmlformats.org/officeDocument/2006/relationships/image" Target="../media/image190.svg"/><Relationship Id="rId2" Type="http://schemas.openxmlformats.org/officeDocument/2006/relationships/notesSlide" Target="../notesSlides/notesSlide7.xml"/><Relationship Id="rId16" Type="http://schemas.openxmlformats.org/officeDocument/2006/relationships/image" Target="../media/image171.png"/><Relationship Id="rId20" Type="http://schemas.openxmlformats.org/officeDocument/2006/relationships/image" Target="../media/image175.png"/><Relationship Id="rId29" Type="http://schemas.openxmlformats.org/officeDocument/2006/relationships/image" Target="../media/image184.svg"/><Relationship Id="rId1" Type="http://schemas.openxmlformats.org/officeDocument/2006/relationships/slideLayout" Target="../slideLayouts/slideLayout23.xml"/><Relationship Id="rId6" Type="http://schemas.openxmlformats.org/officeDocument/2006/relationships/image" Target="../media/image194.svg"/><Relationship Id="rId11" Type="http://schemas.microsoft.com/office/2007/relationships/hdphoto" Target="../media/hdphoto1.wdp"/><Relationship Id="rId24" Type="http://schemas.openxmlformats.org/officeDocument/2006/relationships/image" Target="../media/image179.png"/><Relationship Id="rId32" Type="http://schemas.openxmlformats.org/officeDocument/2006/relationships/image" Target="../media/image156.png"/><Relationship Id="rId37" Type="http://schemas.openxmlformats.org/officeDocument/2006/relationships/image" Target="../media/image189.png"/><Relationship Id="rId5" Type="http://schemas.openxmlformats.org/officeDocument/2006/relationships/image" Target="../media/image193.png"/><Relationship Id="rId15" Type="http://schemas.openxmlformats.org/officeDocument/2006/relationships/image" Target="../media/image170.svg"/><Relationship Id="rId23" Type="http://schemas.openxmlformats.org/officeDocument/2006/relationships/image" Target="../media/image178.svg"/><Relationship Id="rId28" Type="http://schemas.openxmlformats.org/officeDocument/2006/relationships/image" Target="../media/image183.png"/><Relationship Id="rId36" Type="http://schemas.openxmlformats.org/officeDocument/2006/relationships/image" Target="../media/image149.svg"/><Relationship Id="rId10" Type="http://schemas.openxmlformats.org/officeDocument/2006/relationships/image" Target="../media/image198.png"/><Relationship Id="rId19" Type="http://schemas.openxmlformats.org/officeDocument/2006/relationships/image" Target="../media/image174.svg"/><Relationship Id="rId31" Type="http://schemas.openxmlformats.org/officeDocument/2006/relationships/image" Target="../media/image186.svg"/><Relationship Id="rId4" Type="http://schemas.openxmlformats.org/officeDocument/2006/relationships/image" Target="../media/image192.svg"/><Relationship Id="rId9" Type="http://schemas.openxmlformats.org/officeDocument/2006/relationships/image" Target="../media/image197.png"/><Relationship Id="rId14" Type="http://schemas.openxmlformats.org/officeDocument/2006/relationships/image" Target="../media/image169.png"/><Relationship Id="rId22" Type="http://schemas.openxmlformats.org/officeDocument/2006/relationships/image" Target="../media/image177.png"/><Relationship Id="rId27" Type="http://schemas.openxmlformats.org/officeDocument/2006/relationships/image" Target="../media/image182.svg"/><Relationship Id="rId30" Type="http://schemas.openxmlformats.org/officeDocument/2006/relationships/image" Target="../media/image185.png"/><Relationship Id="rId35" Type="http://schemas.openxmlformats.org/officeDocument/2006/relationships/image" Target="../media/image148.png"/><Relationship Id="rId8" Type="http://schemas.openxmlformats.org/officeDocument/2006/relationships/image" Target="../media/image196.svg"/><Relationship Id="rId3" Type="http://schemas.openxmlformats.org/officeDocument/2006/relationships/image" Target="../media/image191.png"/></Relationships>
</file>

<file path=ppt/slides/_rels/slide8.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svg"/><Relationship Id="rId26" Type="http://schemas.openxmlformats.org/officeDocument/2006/relationships/image" Target="../media/image191.png"/><Relationship Id="rId39" Type="http://schemas.openxmlformats.org/officeDocument/2006/relationships/image" Target="../media/image189.png"/><Relationship Id="rId21" Type="http://schemas.openxmlformats.org/officeDocument/2006/relationships/image" Target="../media/image185.png"/><Relationship Id="rId34" Type="http://schemas.openxmlformats.org/officeDocument/2006/relationships/image" Target="../media/image197.png"/><Relationship Id="rId7" Type="http://schemas.openxmlformats.org/officeDocument/2006/relationships/image" Target="../media/image171.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33" Type="http://schemas.openxmlformats.org/officeDocument/2006/relationships/image" Target="../media/image196.svg"/><Relationship Id="rId38" Type="http://schemas.openxmlformats.org/officeDocument/2006/relationships/image" Target="../media/image149.svg"/><Relationship Id="rId2" Type="http://schemas.openxmlformats.org/officeDocument/2006/relationships/notesSlide" Target="../notesSlides/notesSlide8.xml"/><Relationship Id="rId16" Type="http://schemas.openxmlformats.org/officeDocument/2006/relationships/image" Target="../media/image180.svg"/><Relationship Id="rId20" Type="http://schemas.openxmlformats.org/officeDocument/2006/relationships/image" Target="../media/image184.svg"/><Relationship Id="rId29" Type="http://schemas.openxmlformats.org/officeDocument/2006/relationships/image" Target="../media/image200.png"/><Relationship Id="rId1" Type="http://schemas.openxmlformats.org/officeDocument/2006/relationships/slideLayout" Target="../slideLayouts/slideLayout23.xml"/><Relationship Id="rId6" Type="http://schemas.openxmlformats.org/officeDocument/2006/relationships/image" Target="../media/image170.svg"/><Relationship Id="rId11" Type="http://schemas.openxmlformats.org/officeDocument/2006/relationships/image" Target="../media/image175.png"/><Relationship Id="rId24" Type="http://schemas.openxmlformats.org/officeDocument/2006/relationships/image" Target="../media/image187.png"/><Relationship Id="rId32" Type="http://schemas.openxmlformats.org/officeDocument/2006/relationships/image" Target="../media/image195.png"/><Relationship Id="rId37" Type="http://schemas.openxmlformats.org/officeDocument/2006/relationships/image" Target="../media/image148.png"/><Relationship Id="rId40" Type="http://schemas.openxmlformats.org/officeDocument/2006/relationships/image" Target="../media/image190.svg"/><Relationship Id="rId5" Type="http://schemas.openxmlformats.org/officeDocument/2006/relationships/image" Target="../media/image169.png"/><Relationship Id="rId15" Type="http://schemas.openxmlformats.org/officeDocument/2006/relationships/image" Target="../media/image179.png"/><Relationship Id="rId23" Type="http://schemas.openxmlformats.org/officeDocument/2006/relationships/image" Target="../media/image156.png"/><Relationship Id="rId28" Type="http://schemas.openxmlformats.org/officeDocument/2006/relationships/image" Target="../media/image199.png"/><Relationship Id="rId36" Type="http://schemas.microsoft.com/office/2007/relationships/hdphoto" Target="../media/hdphoto1.wdp"/><Relationship Id="rId10" Type="http://schemas.openxmlformats.org/officeDocument/2006/relationships/image" Target="../media/image174.svg"/><Relationship Id="rId19" Type="http://schemas.openxmlformats.org/officeDocument/2006/relationships/image" Target="../media/image183.png"/><Relationship Id="rId31" Type="http://schemas.openxmlformats.org/officeDocument/2006/relationships/image" Target="../media/image194.sv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192.svg"/><Relationship Id="rId30" Type="http://schemas.openxmlformats.org/officeDocument/2006/relationships/image" Target="../media/image193.png"/><Relationship Id="rId35" Type="http://schemas.openxmlformats.org/officeDocument/2006/relationships/image" Target="../media/image198.png"/><Relationship Id="rId8" Type="http://schemas.openxmlformats.org/officeDocument/2006/relationships/image" Target="../media/image172.svg"/><Relationship Id="rId3" Type="http://schemas.openxmlformats.org/officeDocument/2006/relationships/image" Target="../media/image167.png"/></Relationships>
</file>

<file path=ppt/slides/_rels/slide9.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svg"/><Relationship Id="rId26" Type="http://schemas.openxmlformats.org/officeDocument/2006/relationships/image" Target="../media/image191.png"/><Relationship Id="rId39" Type="http://schemas.openxmlformats.org/officeDocument/2006/relationships/image" Target="../media/image209.png"/><Relationship Id="rId21" Type="http://schemas.openxmlformats.org/officeDocument/2006/relationships/image" Target="../media/image185.png"/><Relationship Id="rId34" Type="http://schemas.openxmlformats.org/officeDocument/2006/relationships/image" Target="../media/image205.png"/><Relationship Id="rId42" Type="http://schemas.openxmlformats.org/officeDocument/2006/relationships/image" Target="../media/image212.emf"/><Relationship Id="rId47" Type="http://schemas.openxmlformats.org/officeDocument/2006/relationships/image" Target="../media/image197.png"/><Relationship Id="rId50" Type="http://schemas.openxmlformats.org/officeDocument/2006/relationships/image" Target="../media/image148.png"/><Relationship Id="rId7" Type="http://schemas.openxmlformats.org/officeDocument/2006/relationships/image" Target="../media/image171.png"/><Relationship Id="rId2" Type="http://schemas.openxmlformats.org/officeDocument/2006/relationships/notesSlide" Target="../notesSlides/notesSlide9.xml"/><Relationship Id="rId16" Type="http://schemas.openxmlformats.org/officeDocument/2006/relationships/image" Target="../media/image180.svg"/><Relationship Id="rId29" Type="http://schemas.openxmlformats.org/officeDocument/2006/relationships/image" Target="../media/image200.png"/><Relationship Id="rId11" Type="http://schemas.openxmlformats.org/officeDocument/2006/relationships/image" Target="../media/image175.png"/><Relationship Id="rId24" Type="http://schemas.openxmlformats.org/officeDocument/2006/relationships/image" Target="../media/image187.png"/><Relationship Id="rId32" Type="http://schemas.openxmlformats.org/officeDocument/2006/relationships/image" Target="../media/image203.png"/><Relationship Id="rId37" Type="http://schemas.openxmlformats.org/officeDocument/2006/relationships/image" Target="../media/image208.png"/><Relationship Id="rId40" Type="http://schemas.openxmlformats.org/officeDocument/2006/relationships/image" Target="../media/image210.png"/><Relationship Id="rId45" Type="http://schemas.openxmlformats.org/officeDocument/2006/relationships/image" Target="../media/image195.png"/><Relationship Id="rId53" Type="http://schemas.openxmlformats.org/officeDocument/2006/relationships/image" Target="../media/image190.svg"/><Relationship Id="rId5" Type="http://schemas.openxmlformats.org/officeDocument/2006/relationships/image" Target="../media/image169.png"/><Relationship Id="rId10" Type="http://schemas.openxmlformats.org/officeDocument/2006/relationships/image" Target="../media/image174.svg"/><Relationship Id="rId19" Type="http://schemas.openxmlformats.org/officeDocument/2006/relationships/image" Target="../media/image183.png"/><Relationship Id="rId31" Type="http://schemas.openxmlformats.org/officeDocument/2006/relationships/image" Target="../media/image202.svg"/><Relationship Id="rId44" Type="http://schemas.openxmlformats.org/officeDocument/2006/relationships/image" Target="../media/image194.svg"/><Relationship Id="rId52" Type="http://schemas.openxmlformats.org/officeDocument/2006/relationships/image" Target="../media/image189.png"/><Relationship Id="rId4" Type="http://schemas.openxmlformats.org/officeDocument/2006/relationships/image" Target="../media/image168.svg"/><Relationship Id="rId9" Type="http://schemas.openxmlformats.org/officeDocument/2006/relationships/image" Target="../media/image173.png"/><Relationship Id="rId14" Type="http://schemas.openxmlformats.org/officeDocument/2006/relationships/image" Target="../media/image178.svg"/><Relationship Id="rId22" Type="http://schemas.openxmlformats.org/officeDocument/2006/relationships/image" Target="../media/image186.svg"/><Relationship Id="rId27" Type="http://schemas.openxmlformats.org/officeDocument/2006/relationships/image" Target="../media/image192.svg"/><Relationship Id="rId30" Type="http://schemas.openxmlformats.org/officeDocument/2006/relationships/image" Target="../media/image201.png"/><Relationship Id="rId35" Type="http://schemas.openxmlformats.org/officeDocument/2006/relationships/image" Target="../media/image206.svg"/><Relationship Id="rId43" Type="http://schemas.openxmlformats.org/officeDocument/2006/relationships/image" Target="../media/image193.png"/><Relationship Id="rId48" Type="http://schemas.openxmlformats.org/officeDocument/2006/relationships/image" Target="../media/image198.png"/><Relationship Id="rId8" Type="http://schemas.openxmlformats.org/officeDocument/2006/relationships/image" Target="../media/image172.svg"/><Relationship Id="rId51" Type="http://schemas.openxmlformats.org/officeDocument/2006/relationships/image" Target="../media/image149.svg"/><Relationship Id="rId3" Type="http://schemas.openxmlformats.org/officeDocument/2006/relationships/image" Target="../media/image167.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33" Type="http://schemas.openxmlformats.org/officeDocument/2006/relationships/image" Target="../media/image204.svg"/><Relationship Id="rId38" Type="http://schemas.microsoft.com/office/2007/relationships/hdphoto" Target="../media/hdphoto2.wdp"/><Relationship Id="rId46" Type="http://schemas.openxmlformats.org/officeDocument/2006/relationships/image" Target="../media/image196.svg"/><Relationship Id="rId20" Type="http://schemas.openxmlformats.org/officeDocument/2006/relationships/image" Target="../media/image184.svg"/><Relationship Id="rId41" Type="http://schemas.openxmlformats.org/officeDocument/2006/relationships/image" Target="../media/image211.png"/><Relationship Id="rId1" Type="http://schemas.openxmlformats.org/officeDocument/2006/relationships/slideLayout" Target="../slideLayouts/slideLayout23.xml"/><Relationship Id="rId6" Type="http://schemas.openxmlformats.org/officeDocument/2006/relationships/image" Target="../media/image170.svg"/><Relationship Id="rId15" Type="http://schemas.openxmlformats.org/officeDocument/2006/relationships/image" Target="../media/image179.png"/><Relationship Id="rId23" Type="http://schemas.openxmlformats.org/officeDocument/2006/relationships/image" Target="../media/image156.png"/><Relationship Id="rId28" Type="http://schemas.openxmlformats.org/officeDocument/2006/relationships/image" Target="../media/image199.png"/><Relationship Id="rId36" Type="http://schemas.openxmlformats.org/officeDocument/2006/relationships/image" Target="../media/image207.png"/><Relationship Id="rId4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25EDBA-31B4-8E9A-DB36-A16C831318C8}"/>
              </a:ext>
            </a:extLst>
          </p:cNvPr>
          <p:cNvSpPr>
            <a:spLocks noGrp="1"/>
          </p:cNvSpPr>
          <p:nvPr>
            <p:ph type="title"/>
          </p:nvPr>
        </p:nvSpPr>
        <p:spPr>
          <a:xfrm>
            <a:off x="455995" y="620428"/>
            <a:ext cx="11306469" cy="403137"/>
          </a:xfrm>
        </p:spPr>
        <p:txBody>
          <a:bodyPr/>
          <a:lstStyle/>
          <a:p>
            <a:r>
              <a:rPr lang="en-US" noProof="0"/>
              <a:t>Spring – trusted and growing</a:t>
            </a:r>
            <a:br>
              <a:rPr lang="en-US" noProof="0"/>
            </a:br>
            <a:endParaRPr lang="en-US"/>
          </a:p>
        </p:txBody>
      </p:sp>
      <p:sp>
        <p:nvSpPr>
          <p:cNvPr id="11" name="TextBox 10">
            <a:extLst>
              <a:ext uri="{FF2B5EF4-FFF2-40B4-BE49-F238E27FC236}">
                <a16:creationId xmlns:a16="http://schemas.microsoft.com/office/drawing/2014/main" id="{2F90C9A2-275A-BDB8-FC99-C5283AFBBC83}"/>
              </a:ext>
            </a:extLst>
          </p:cNvPr>
          <p:cNvSpPr txBox="1"/>
          <p:nvPr/>
        </p:nvSpPr>
        <p:spPr>
          <a:xfrm>
            <a:off x="753079" y="1625219"/>
            <a:ext cx="5342921" cy="369332"/>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1" i="0" u="none" strike="noStrike" kern="1200" cap="none" spc="0" normalizeH="0" baseline="0" noProof="0">
                <a:ln>
                  <a:noFill/>
                </a:ln>
                <a:gradFill>
                  <a:gsLst>
                    <a:gs pos="21739">
                      <a:schemeClr val="accent5"/>
                    </a:gs>
                    <a:gs pos="42000">
                      <a:schemeClr val="accent5"/>
                    </a:gs>
                  </a:gsLst>
                  <a:lin ang="16200000" scaled="1"/>
                </a:gradFill>
                <a:effectLst/>
                <a:uLnTx/>
                <a:uFillTx/>
                <a:latin typeface="Segoe UI Semibold"/>
                <a:ea typeface="+mn-ea"/>
                <a:cs typeface="Segoe UI"/>
              </a:rPr>
              <a:t>Spring is fantastic for developer productivity</a:t>
            </a:r>
            <a:endParaRPr kumimoji="0" lang="en-US" b="1" i="0" u="none" strike="noStrike" kern="1200" cap="none" spc="0" normalizeH="0" baseline="0" noProof="0">
              <a:ln>
                <a:noFill/>
              </a:ln>
              <a:gradFill>
                <a:gsLst>
                  <a:gs pos="21739">
                    <a:schemeClr val="accent5"/>
                  </a:gs>
                  <a:gs pos="42000">
                    <a:schemeClr val="accent5"/>
                  </a:gs>
                </a:gsLst>
                <a:lin ang="16200000" scaled="1"/>
              </a:gradFill>
              <a:effectLst/>
              <a:uLnTx/>
              <a:uFillTx/>
              <a:latin typeface="Segoe UI Semibold"/>
              <a:ea typeface="+mn-ea"/>
              <a:cs typeface="Segoe UI" panose="020B0502040204020203" pitchFamily="34" charset="0"/>
            </a:endParaRPr>
          </a:p>
        </p:txBody>
      </p:sp>
      <p:sp>
        <p:nvSpPr>
          <p:cNvPr id="12" name="TextBox 11">
            <a:extLst>
              <a:ext uri="{FF2B5EF4-FFF2-40B4-BE49-F238E27FC236}">
                <a16:creationId xmlns:a16="http://schemas.microsoft.com/office/drawing/2014/main" id="{1641A200-6784-B146-1C98-6053059823CF}"/>
              </a:ext>
            </a:extLst>
          </p:cNvPr>
          <p:cNvSpPr txBox="1"/>
          <p:nvPr/>
        </p:nvSpPr>
        <p:spPr>
          <a:xfrm>
            <a:off x="753078" y="2036462"/>
            <a:ext cx="5217515" cy="1384995"/>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When asked, 67%</a:t>
            </a:r>
            <a:r>
              <a:rPr kumimoji="0" lang="en-US" sz="14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 of managers, 66% of architects, and 50% </a:t>
            </a:r>
            <a:br>
              <a:rPr kumimoji="0" lang="en-US" sz="14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br>
            <a:r>
              <a:rPr kumimoji="0" lang="en-US" sz="14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of developers strongly agreed that they care deeply about developer productivity, and Spring delivers… 95% of respondents agreed that </a:t>
            </a:r>
            <a:r>
              <a:rPr kumimoji="0" lang="en-US" sz="1400" b="1"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Spring Boot has a huge positive impact on productivity</a:t>
            </a:r>
            <a:r>
              <a:rPr kumimoji="0" lang="en-US" sz="14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 and 91% agreed that, </a:t>
            </a:r>
            <a:r>
              <a:rPr kumimoji="0" lang="en-US" sz="1400" b="1"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compared to other </a:t>
            </a:r>
            <a:br>
              <a:rPr kumimoji="0" lang="en-US" sz="1400" b="1"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br>
            <a:r>
              <a:rPr kumimoji="0" lang="en-US" sz="1400" b="1"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Java development platforms, Spring has a bigger impact.</a:t>
            </a:r>
            <a:endParaRPr kumimoji="0" lang="en-US" sz="14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endParaRPr>
          </a:p>
        </p:txBody>
      </p:sp>
      <p:sp>
        <p:nvSpPr>
          <p:cNvPr id="53" name="TextBox 52">
            <a:extLst>
              <a:ext uri="{FF2B5EF4-FFF2-40B4-BE49-F238E27FC236}">
                <a16:creationId xmlns:a16="http://schemas.microsoft.com/office/drawing/2014/main" id="{BBEB3A34-A58D-08DB-D424-5581FA5A6C71}"/>
              </a:ext>
            </a:extLst>
          </p:cNvPr>
          <p:cNvSpPr txBox="1"/>
          <p:nvPr/>
        </p:nvSpPr>
        <p:spPr>
          <a:xfrm>
            <a:off x="6384504" y="2682793"/>
            <a:ext cx="2192358" cy="646331"/>
          </a:xfrm>
          <a:prstGeom prst="rect">
            <a:avLst/>
          </a:prstGeom>
          <a:noFill/>
        </p:spPr>
        <p:txBody>
          <a:bodyPr wrap="square" lIns="0" tIns="45720" rIns="91440" bIns="4572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95% of respondents say </a:t>
            </a:r>
            <a:br>
              <a:rPr kumimoji="0" lang="en-US" sz="12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br>
            <a:r>
              <a:rPr kumimoji="0" lang="en-US" sz="12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Spring Boot has a huge positive impact on productivity</a:t>
            </a:r>
            <a:endParaRPr kumimoji="0" lang="en-US" sz="12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endParaRPr>
          </a:p>
        </p:txBody>
      </p:sp>
      <p:sp>
        <p:nvSpPr>
          <p:cNvPr id="54" name="TextBox 53">
            <a:extLst>
              <a:ext uri="{FF2B5EF4-FFF2-40B4-BE49-F238E27FC236}">
                <a16:creationId xmlns:a16="http://schemas.microsoft.com/office/drawing/2014/main" id="{5967E967-2D1C-E057-FFEF-2FCE04A6F440}"/>
              </a:ext>
            </a:extLst>
          </p:cNvPr>
          <p:cNvSpPr txBox="1"/>
          <p:nvPr/>
        </p:nvSpPr>
        <p:spPr>
          <a:xfrm>
            <a:off x="8818444" y="2679480"/>
            <a:ext cx="2430574" cy="646331"/>
          </a:xfrm>
          <a:prstGeom prst="rect">
            <a:avLst/>
          </a:prstGeom>
          <a:noFill/>
        </p:spPr>
        <p:txBody>
          <a:bodyPr wrap="square" lIns="0" tIns="45720" rIns="91440" bIns="4572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91% say Spring has a bigger impact on developer productivity</a:t>
            </a:r>
            <a:r>
              <a:rPr kumimoji="0" lang="en-US" sz="12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 than other Java programs</a:t>
            </a:r>
            <a:endParaRPr kumimoji="0" lang="en-US" sz="12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C2F7C08D-4A0D-4FCE-AE42-D18D604C72D7}"/>
              </a:ext>
            </a:extLst>
          </p:cNvPr>
          <p:cNvSpPr txBox="1"/>
          <p:nvPr/>
        </p:nvSpPr>
        <p:spPr>
          <a:xfrm>
            <a:off x="753078" y="4212548"/>
            <a:ext cx="4935889" cy="369332"/>
          </a:xfrm>
          <a:prstGeom prst="rect">
            <a:avLst/>
          </a:prstGeom>
          <a:noFill/>
        </p:spPr>
        <p:txBody>
          <a:bodyPr wrap="square" lIns="0" tIns="45720" rIns="91440" bIns="45720" anchor="t">
            <a:spAutoFit/>
          </a:bodyPr>
          <a:lstStyle>
            <a:defPPr>
              <a:defRPr lang="en-US"/>
            </a:defPPr>
            <a:lvl1pPr marR="0" lvl="0" indent="0" fontAlgn="auto">
              <a:lnSpc>
                <a:spcPct val="100000"/>
              </a:lnSpc>
              <a:spcBef>
                <a:spcPts val="0"/>
              </a:spcBef>
              <a:spcAft>
                <a:spcPts val="1200"/>
              </a:spcAft>
              <a:buClrTx/>
              <a:buSzTx/>
              <a:buFontTx/>
              <a:buNone/>
              <a:tabLst/>
              <a:defRPr kumimoji="0" b="1" i="0" u="none" strike="noStrike" cap="none" spc="0" normalizeH="0" baseline="0">
                <a:ln>
                  <a:noFill/>
                </a:ln>
                <a:gradFill>
                  <a:gsLst>
                    <a:gs pos="21739">
                      <a:schemeClr val="accent5"/>
                    </a:gs>
                    <a:gs pos="42000">
                      <a:schemeClr val="accent5"/>
                    </a:gs>
                  </a:gsLst>
                  <a:lin ang="16200000" scaled="1"/>
                </a:gradFill>
                <a:effectLst/>
                <a:uLnTx/>
                <a:uFillTx/>
                <a:latin typeface="Segoe UI Semibold"/>
                <a:cs typeface="Segoe UI"/>
              </a:defRPr>
            </a:lvl1pPr>
          </a:lstStyle>
          <a:p>
            <a:r>
              <a:rPr lang="en-US"/>
              <a:t>Spring Boot downloads per month</a:t>
            </a:r>
          </a:p>
        </p:txBody>
      </p:sp>
      <p:graphicFrame>
        <p:nvGraphicFramePr>
          <p:cNvPr id="4" name="Table 4">
            <a:extLst>
              <a:ext uri="{FF2B5EF4-FFF2-40B4-BE49-F238E27FC236}">
                <a16:creationId xmlns:a16="http://schemas.microsoft.com/office/drawing/2014/main" id="{B9C0D201-B3F3-4370-9F3B-B8CA12CBFAB4}"/>
              </a:ext>
            </a:extLst>
          </p:cNvPr>
          <p:cNvGraphicFramePr>
            <a:graphicFrameLocks noGrp="1"/>
          </p:cNvGraphicFramePr>
          <p:nvPr>
            <p:extLst>
              <p:ext uri="{D42A27DB-BD31-4B8C-83A1-F6EECF244321}">
                <p14:modId xmlns:p14="http://schemas.microsoft.com/office/powerpoint/2010/main" val="2514021070"/>
              </p:ext>
            </p:extLst>
          </p:nvPr>
        </p:nvGraphicFramePr>
        <p:xfrm>
          <a:off x="668963" y="4702675"/>
          <a:ext cx="5427037" cy="741680"/>
        </p:xfrm>
        <a:graphic>
          <a:graphicData uri="http://schemas.openxmlformats.org/drawingml/2006/table">
            <a:tbl>
              <a:tblPr firstRow="1" bandRow="1">
                <a:tableStyleId>{5940675A-B579-460E-94D1-54222C63F5DA}</a:tableStyleId>
              </a:tblPr>
              <a:tblGrid>
                <a:gridCol w="1416265">
                  <a:extLst>
                    <a:ext uri="{9D8B030D-6E8A-4147-A177-3AD203B41FA5}">
                      <a16:colId xmlns:a16="http://schemas.microsoft.com/office/drawing/2014/main" val="1921481803"/>
                    </a:ext>
                  </a:extLst>
                </a:gridCol>
                <a:gridCol w="1336924">
                  <a:extLst>
                    <a:ext uri="{9D8B030D-6E8A-4147-A177-3AD203B41FA5}">
                      <a16:colId xmlns:a16="http://schemas.microsoft.com/office/drawing/2014/main" val="2582048182"/>
                    </a:ext>
                  </a:extLst>
                </a:gridCol>
                <a:gridCol w="1336924">
                  <a:extLst>
                    <a:ext uri="{9D8B030D-6E8A-4147-A177-3AD203B41FA5}">
                      <a16:colId xmlns:a16="http://schemas.microsoft.com/office/drawing/2014/main" val="4190376853"/>
                    </a:ext>
                  </a:extLst>
                </a:gridCol>
                <a:gridCol w="1336924">
                  <a:extLst>
                    <a:ext uri="{9D8B030D-6E8A-4147-A177-3AD203B41FA5}">
                      <a16:colId xmlns:a16="http://schemas.microsoft.com/office/drawing/2014/main" val="2768460752"/>
                    </a:ext>
                  </a:extLst>
                </a:gridCol>
              </a:tblGrid>
              <a:tr h="370840">
                <a:tc>
                  <a:txBody>
                    <a:bodyPr/>
                    <a:lstStyle/>
                    <a:p>
                      <a:r>
                        <a:rPr lang="en-US" sz="1600" b="1">
                          <a:gradFill>
                            <a:gsLst>
                              <a:gs pos="21739">
                                <a:schemeClr val="bg2"/>
                              </a:gs>
                              <a:gs pos="100000">
                                <a:schemeClr val="bg2"/>
                              </a:gs>
                            </a:gsLst>
                            <a:lin ang="16200000" scaled="1"/>
                          </a:gradFill>
                        </a:rPr>
                        <a:t>Nov 2018</a:t>
                      </a:r>
                    </a:p>
                  </a:txBody>
                  <a:tcPr/>
                </a:tc>
                <a:tc>
                  <a:txBody>
                    <a:bodyPr/>
                    <a:lstStyle/>
                    <a:p>
                      <a:r>
                        <a:rPr lang="en-US" sz="1600" b="1">
                          <a:gradFill>
                            <a:gsLst>
                              <a:gs pos="21739">
                                <a:schemeClr val="bg2"/>
                              </a:gs>
                              <a:gs pos="100000">
                                <a:schemeClr val="bg2"/>
                              </a:gs>
                            </a:gsLst>
                            <a:lin ang="16200000" scaled="1"/>
                          </a:gradFill>
                        </a:rPr>
                        <a:t>Nov 2019</a:t>
                      </a:r>
                    </a:p>
                  </a:txBody>
                  <a:tcPr/>
                </a:tc>
                <a:tc>
                  <a:txBody>
                    <a:bodyPr/>
                    <a:lstStyle/>
                    <a:p>
                      <a:r>
                        <a:rPr lang="en-US" sz="1600" b="1">
                          <a:gradFill>
                            <a:gsLst>
                              <a:gs pos="21739">
                                <a:schemeClr val="bg2"/>
                              </a:gs>
                              <a:gs pos="100000">
                                <a:schemeClr val="bg2"/>
                              </a:gs>
                            </a:gsLst>
                            <a:lin ang="16200000" scaled="1"/>
                          </a:gradFill>
                        </a:rPr>
                        <a:t>Nov 2020</a:t>
                      </a:r>
                    </a:p>
                  </a:txBody>
                  <a:tcPr/>
                </a:tc>
                <a:tc>
                  <a:txBody>
                    <a:bodyPr/>
                    <a:lstStyle/>
                    <a:p>
                      <a:r>
                        <a:rPr lang="en-US" sz="1600" b="1">
                          <a:gradFill>
                            <a:gsLst>
                              <a:gs pos="21739">
                                <a:schemeClr val="bg2"/>
                              </a:gs>
                              <a:gs pos="100000">
                                <a:schemeClr val="bg2"/>
                              </a:gs>
                            </a:gsLst>
                            <a:lin ang="16200000" scaled="1"/>
                          </a:gradFill>
                        </a:rPr>
                        <a:t>Nov 2021</a:t>
                      </a:r>
                    </a:p>
                  </a:txBody>
                  <a:tcPr/>
                </a:tc>
                <a:extLst>
                  <a:ext uri="{0D108BD9-81ED-4DB2-BD59-A6C34878D82A}">
                    <a16:rowId xmlns:a16="http://schemas.microsoft.com/office/drawing/2014/main" val="17889645"/>
                  </a:ext>
                </a:extLst>
              </a:tr>
              <a:tr h="370840">
                <a:tc>
                  <a:txBody>
                    <a:bodyPr/>
                    <a:lstStyle/>
                    <a:p>
                      <a:r>
                        <a:rPr kumimoji="0" lang="en-US" sz="1400" b="1" i="0" u="none" strike="noStrike" kern="1200" cap="none" spc="0" normalizeH="0">
                          <a:ln>
                            <a:noFill/>
                          </a:ln>
                          <a:gradFill>
                            <a:gsLst>
                              <a:gs pos="21739">
                                <a:schemeClr val="bg2"/>
                              </a:gs>
                              <a:gs pos="100000">
                                <a:schemeClr val="bg2"/>
                              </a:gs>
                            </a:gsLst>
                            <a:lin ang="16200000" scaled="1"/>
                          </a:gradFill>
                          <a:effectLst/>
                          <a:uLnTx/>
                          <a:uFillTx/>
                          <a:latin typeface="Segoe UI" panose="020B0502040204020203" pitchFamily="34" charset="0"/>
                          <a:ea typeface="+mn-ea"/>
                          <a:cs typeface="Segoe UI" panose="020B0502040204020203" pitchFamily="34" charset="0"/>
                        </a:rPr>
                        <a:t>52.5 Million+</a:t>
                      </a:r>
                    </a:p>
                  </a:txBody>
                  <a:tcPr/>
                </a:tc>
                <a:tc>
                  <a:txBody>
                    <a:bodyPr/>
                    <a:lstStyle/>
                    <a:p>
                      <a:r>
                        <a:rPr kumimoji="0" lang="en-US" sz="1400" b="1" i="0" u="none" strike="noStrike" kern="1200" cap="none" spc="0" normalizeH="0">
                          <a:ln>
                            <a:noFill/>
                          </a:ln>
                          <a:gradFill>
                            <a:gsLst>
                              <a:gs pos="21739">
                                <a:schemeClr val="bg2"/>
                              </a:gs>
                              <a:gs pos="100000">
                                <a:schemeClr val="bg2"/>
                              </a:gs>
                            </a:gsLst>
                            <a:lin ang="16200000" scaled="1"/>
                          </a:gradFill>
                          <a:effectLst/>
                          <a:uLnTx/>
                          <a:uFillTx/>
                          <a:latin typeface="Segoe UI" panose="020B0502040204020203" pitchFamily="34" charset="0"/>
                          <a:ea typeface="+mn-ea"/>
                          <a:cs typeface="Segoe UI" panose="020B0502040204020203" pitchFamily="34" charset="0"/>
                        </a:rPr>
                        <a:t>95 Million+</a:t>
                      </a:r>
                    </a:p>
                  </a:txBody>
                  <a:tcPr/>
                </a:tc>
                <a:tc>
                  <a:txBody>
                    <a:bodyPr/>
                    <a:lstStyle/>
                    <a:p>
                      <a:r>
                        <a:rPr kumimoji="0" lang="en-US" sz="1400" b="1" i="0" u="none" strike="noStrike" kern="1200" cap="none" spc="0" normalizeH="0">
                          <a:ln>
                            <a:noFill/>
                          </a:ln>
                          <a:gradFill>
                            <a:gsLst>
                              <a:gs pos="21739">
                                <a:schemeClr val="bg2"/>
                              </a:gs>
                              <a:gs pos="100000">
                                <a:schemeClr val="bg2"/>
                              </a:gs>
                            </a:gsLst>
                            <a:lin ang="16200000" scaled="1"/>
                          </a:gradFill>
                          <a:effectLst/>
                          <a:uLnTx/>
                          <a:uFillTx/>
                          <a:latin typeface="Segoe UI" panose="020B0502040204020203" pitchFamily="34" charset="0"/>
                          <a:ea typeface="+mn-ea"/>
                          <a:cs typeface="Segoe UI" panose="020B0502040204020203" pitchFamily="34" charset="0"/>
                        </a:rPr>
                        <a:t>152 Million+</a:t>
                      </a:r>
                    </a:p>
                  </a:txBody>
                  <a:tcPr/>
                </a:tc>
                <a:tc>
                  <a:txBody>
                    <a:bodyPr/>
                    <a:lstStyle/>
                    <a:p>
                      <a:r>
                        <a:rPr kumimoji="0" lang="en-US" sz="1400" b="1" i="0" u="none" strike="noStrike" kern="1200" cap="none" spc="0" normalizeH="0">
                          <a:ln>
                            <a:noFill/>
                          </a:ln>
                          <a:gradFill>
                            <a:gsLst>
                              <a:gs pos="21739">
                                <a:schemeClr val="bg2"/>
                              </a:gs>
                              <a:gs pos="100000">
                                <a:schemeClr val="bg2"/>
                              </a:gs>
                            </a:gsLst>
                            <a:lin ang="16200000" scaled="1"/>
                          </a:gradFill>
                          <a:effectLst/>
                          <a:uLnTx/>
                          <a:uFillTx/>
                          <a:latin typeface="Segoe UI" panose="020B0502040204020203" pitchFamily="34" charset="0"/>
                          <a:ea typeface="+mn-ea"/>
                          <a:cs typeface="Segoe UI" panose="020B0502040204020203" pitchFamily="34" charset="0"/>
                        </a:rPr>
                        <a:t>239 Million+ </a:t>
                      </a:r>
                    </a:p>
                  </a:txBody>
                  <a:tcPr/>
                </a:tc>
                <a:extLst>
                  <a:ext uri="{0D108BD9-81ED-4DB2-BD59-A6C34878D82A}">
                    <a16:rowId xmlns:a16="http://schemas.microsoft.com/office/drawing/2014/main" val="3354569631"/>
                  </a:ext>
                </a:extLst>
              </a:tr>
            </a:tbl>
          </a:graphicData>
        </a:graphic>
      </p:graphicFrame>
      <p:sp>
        <p:nvSpPr>
          <p:cNvPr id="55" name="TextBox 54">
            <a:extLst>
              <a:ext uri="{FF2B5EF4-FFF2-40B4-BE49-F238E27FC236}">
                <a16:creationId xmlns:a16="http://schemas.microsoft.com/office/drawing/2014/main" id="{D4206F41-130F-7243-05DC-0450D96C0C50}"/>
              </a:ext>
            </a:extLst>
          </p:cNvPr>
          <p:cNvSpPr txBox="1"/>
          <p:nvPr/>
        </p:nvSpPr>
        <p:spPr>
          <a:xfrm>
            <a:off x="6959169" y="5113733"/>
            <a:ext cx="3325825" cy="461665"/>
          </a:xfrm>
          <a:prstGeom prst="rect">
            <a:avLst/>
          </a:prstGeom>
          <a:noFill/>
        </p:spPr>
        <p:txBody>
          <a:bodyPr wrap="square" lIns="0" tIns="45720" rIns="91440" bIns="4572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61% of developers surveyed use Spring</a:t>
            </a:r>
            <a:r>
              <a:rPr kumimoji="0" lang="en-US" sz="1200" i="0" u="none" strike="noStrike" kern="1200" cap="none" spc="0" normalizeH="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 Boot as their only or primary development program</a:t>
            </a:r>
            <a:endParaRPr kumimoji="0" lang="en-US" sz="12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70545F95-909D-4E47-8393-D45D922366B7}"/>
              </a:ext>
            </a:extLst>
          </p:cNvPr>
          <p:cNvSpPr txBox="1"/>
          <p:nvPr/>
        </p:nvSpPr>
        <p:spPr>
          <a:xfrm>
            <a:off x="455995" y="6201995"/>
            <a:ext cx="5427038" cy="27699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50000">
                      <a:schemeClr val="bg1"/>
                    </a:gs>
                    <a:gs pos="1000">
                      <a:schemeClr val="bg2"/>
                    </a:gs>
                  </a:gsLst>
                  <a:lin ang="0" scaled="1"/>
                </a:gradFill>
                <a:effectLst/>
                <a:uLnTx/>
                <a:uFillTx/>
                <a:ea typeface="+mn-ea"/>
                <a:cs typeface="+mn-cs"/>
              </a:rPr>
              <a:t>Source – </a:t>
            </a:r>
            <a:r>
              <a:rPr kumimoji="0" lang="en-US" sz="1200" b="0" i="0" u="none" strike="noStrike" kern="1200" cap="none" spc="0" normalizeH="0" baseline="0" noProof="0">
                <a:ln>
                  <a:noFill/>
                </a:ln>
                <a:solidFill>
                  <a:schemeClr val="accent5"/>
                </a:solidFill>
                <a:effectLst/>
                <a:uLnTx/>
                <a:uFillTx/>
                <a:ea typeface="+mn-ea"/>
                <a:cs typeface="+mn-cs"/>
                <a:hlinkClick r:id="rId3">
                  <a:extLst>
                    <a:ext uri="{A12FA001-AC4F-418D-AE19-62706E023703}">
                      <ahyp:hlinkClr xmlns:ahyp="http://schemas.microsoft.com/office/drawing/2018/hyperlinkcolor" val="tx"/>
                    </a:ext>
                  </a:extLst>
                </a:hlinkClick>
              </a:rPr>
              <a:t>The State of Spring 2021</a:t>
            </a:r>
            <a:endParaRPr kumimoji="0" lang="en-US" sz="1200" b="0" i="0" u="none" strike="noStrike" kern="1200" cap="none" spc="0" normalizeH="0" baseline="0" noProof="0">
              <a:ln>
                <a:noFill/>
              </a:ln>
              <a:solidFill>
                <a:schemeClr val="accent5"/>
              </a:solidFill>
              <a:effectLst/>
              <a:uLnTx/>
              <a:uFillTx/>
              <a:ea typeface="+mn-ea"/>
              <a:cs typeface="+mn-cs"/>
            </a:endParaRPr>
          </a:p>
        </p:txBody>
      </p:sp>
      <p:sp>
        <p:nvSpPr>
          <p:cNvPr id="9" name="Rectangle: Rounded Corners 8">
            <a:extLst>
              <a:ext uri="{FF2B5EF4-FFF2-40B4-BE49-F238E27FC236}">
                <a16:creationId xmlns:a16="http://schemas.microsoft.com/office/drawing/2014/main" id="{D1B068B5-29B2-C355-2CB9-6CA480E05A36}"/>
              </a:ext>
              <a:ext uri="{C183D7F6-B498-43B3-948B-1728B52AA6E4}">
                <adec:decorative xmlns:adec="http://schemas.microsoft.com/office/drawing/2017/decorative" val="1"/>
              </a:ext>
            </a:extLst>
          </p:cNvPr>
          <p:cNvSpPr/>
          <p:nvPr/>
        </p:nvSpPr>
        <p:spPr bwMode="auto">
          <a:xfrm>
            <a:off x="455993" y="1432856"/>
            <a:ext cx="11154865" cy="2222508"/>
          </a:xfrm>
          <a:prstGeom prst="roundRect">
            <a:avLst>
              <a:gd name="adj" fmla="val 52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err="1">
              <a:gradFill>
                <a:gsLst>
                  <a:gs pos="15060">
                    <a:srgbClr val="50E6FF"/>
                  </a:gs>
                  <a:gs pos="100000">
                    <a:srgbClr val="50E6FF"/>
                  </a:gs>
                </a:gsLst>
                <a:lin ang="5400000" scaled="1"/>
              </a:gradFill>
              <a:latin typeface="Segoe UI Semibold"/>
              <a:cs typeface="Segoe UI Semibold"/>
            </a:endParaRPr>
          </a:p>
        </p:txBody>
      </p:sp>
      <p:sp>
        <p:nvSpPr>
          <p:cNvPr id="52" name="Rectangle: Rounded Corners 51">
            <a:extLst>
              <a:ext uri="{FF2B5EF4-FFF2-40B4-BE49-F238E27FC236}">
                <a16:creationId xmlns:a16="http://schemas.microsoft.com/office/drawing/2014/main" id="{CBC0A991-314E-0D9B-A858-F6A9F676DC61}"/>
              </a:ext>
              <a:ext uri="{C183D7F6-B498-43B3-948B-1728B52AA6E4}">
                <adec:decorative xmlns:adec="http://schemas.microsoft.com/office/drawing/2017/decorative" val="1"/>
              </a:ext>
            </a:extLst>
          </p:cNvPr>
          <p:cNvSpPr/>
          <p:nvPr/>
        </p:nvSpPr>
        <p:spPr bwMode="auto">
          <a:xfrm>
            <a:off x="455993" y="3862076"/>
            <a:ext cx="11154865" cy="1930627"/>
          </a:xfrm>
          <a:prstGeom prst="roundRect">
            <a:avLst>
              <a:gd name="adj" fmla="val 52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err="1">
              <a:gradFill>
                <a:gsLst>
                  <a:gs pos="15060">
                    <a:srgbClr val="50E6FF"/>
                  </a:gs>
                  <a:gs pos="100000">
                    <a:srgbClr val="50E6FF"/>
                  </a:gs>
                </a:gsLst>
                <a:lin ang="5400000" scaled="1"/>
              </a:gradFill>
              <a:latin typeface="Segoe UI Semibold"/>
              <a:cs typeface="Segoe UI Semibold"/>
            </a:endParaRPr>
          </a:p>
        </p:txBody>
      </p:sp>
      <p:grpSp>
        <p:nvGrpSpPr>
          <p:cNvPr id="10" name="Group 9">
            <a:extLst>
              <a:ext uri="{FF2B5EF4-FFF2-40B4-BE49-F238E27FC236}">
                <a16:creationId xmlns:a16="http://schemas.microsoft.com/office/drawing/2014/main" id="{E68A9E14-C040-F4B1-BE6E-8877488EA061}"/>
              </a:ext>
              <a:ext uri="{C183D7F6-B498-43B3-948B-1728B52AA6E4}">
                <adec:decorative xmlns:adec="http://schemas.microsoft.com/office/drawing/2017/decorative" val="1"/>
              </a:ext>
            </a:extLst>
          </p:cNvPr>
          <p:cNvGrpSpPr/>
          <p:nvPr/>
        </p:nvGrpSpPr>
        <p:grpSpPr>
          <a:xfrm>
            <a:off x="6552136" y="1558652"/>
            <a:ext cx="1857094" cy="1238063"/>
            <a:chOff x="6552136" y="1558652"/>
            <a:chExt cx="1857094" cy="1238063"/>
          </a:xfrm>
        </p:grpSpPr>
        <p:graphicFrame>
          <p:nvGraphicFramePr>
            <p:cNvPr id="58" name="Chart 57">
              <a:extLst>
                <a:ext uri="{FF2B5EF4-FFF2-40B4-BE49-F238E27FC236}">
                  <a16:creationId xmlns:a16="http://schemas.microsoft.com/office/drawing/2014/main" id="{86BECA19-34D6-AB30-F956-3D73ED1220A0}"/>
                </a:ext>
              </a:extLst>
            </p:cNvPr>
            <p:cNvGraphicFramePr/>
            <p:nvPr>
              <p:extLst>
                <p:ext uri="{D42A27DB-BD31-4B8C-83A1-F6EECF244321}">
                  <p14:modId xmlns:p14="http://schemas.microsoft.com/office/powerpoint/2010/main" val="3235162570"/>
                </p:ext>
              </p:extLst>
            </p:nvPr>
          </p:nvGraphicFramePr>
          <p:xfrm>
            <a:off x="6552136" y="1558652"/>
            <a:ext cx="1857094" cy="1238063"/>
          </p:xfrm>
          <a:graphic>
            <a:graphicData uri="http://schemas.openxmlformats.org/drawingml/2006/chart">
              <c:chart xmlns:c="http://schemas.openxmlformats.org/drawingml/2006/chart" xmlns:r="http://schemas.openxmlformats.org/officeDocument/2006/relationships" r:id="rId4"/>
            </a:graphicData>
          </a:graphic>
        </p:graphicFrame>
        <p:sp>
          <p:nvSpPr>
            <p:cNvPr id="60" name="TextBox 59">
              <a:extLst>
                <a:ext uri="{FF2B5EF4-FFF2-40B4-BE49-F238E27FC236}">
                  <a16:creationId xmlns:a16="http://schemas.microsoft.com/office/drawing/2014/main" id="{658C1E21-0754-3523-7778-DAFF184E4C30}"/>
                </a:ext>
              </a:extLst>
            </p:cNvPr>
            <p:cNvSpPr txBox="1"/>
            <p:nvPr/>
          </p:nvSpPr>
          <p:spPr>
            <a:xfrm>
              <a:off x="7169353" y="1993017"/>
              <a:ext cx="715259" cy="369332"/>
            </a:xfrm>
            <a:prstGeom prst="rect">
              <a:avLst/>
            </a:prstGeom>
            <a:noFill/>
          </p:spPr>
          <p:txBody>
            <a:bodyPr wrap="none" rIns="91440">
              <a:spAutoFit/>
            </a:bodyPr>
            <a:lstStyle/>
            <a:p>
              <a:pPr algn="ctr"/>
              <a:r>
                <a:rPr kumimoji="0" lang="en-US" b="1" i="0" u="none" strike="noStrike" kern="1200" cap="none" spc="0" normalizeH="0" noProof="0">
                  <a:ln>
                    <a:noFill/>
                  </a:ln>
                  <a:solidFill>
                    <a:schemeClr val="accent5"/>
                  </a:solidFill>
                  <a:effectLst/>
                  <a:uLnTx/>
                  <a:uFillTx/>
                  <a:latin typeface="Segoe UI" panose="020B0502040204020203" pitchFamily="34" charset="0"/>
                  <a:cs typeface="Segoe UI" panose="020B0502040204020203" pitchFamily="34" charset="0"/>
                </a:rPr>
                <a:t>95% </a:t>
              </a:r>
              <a:endParaRPr lang="en-US" b="1">
                <a:solidFill>
                  <a:schemeClr val="accent5"/>
                </a:solidFill>
              </a:endParaRPr>
            </a:p>
          </p:txBody>
        </p:sp>
      </p:grpSp>
      <p:grpSp>
        <p:nvGrpSpPr>
          <p:cNvPr id="7" name="Group 6">
            <a:extLst>
              <a:ext uri="{FF2B5EF4-FFF2-40B4-BE49-F238E27FC236}">
                <a16:creationId xmlns:a16="http://schemas.microsoft.com/office/drawing/2014/main" id="{7AE3DE9E-415D-651B-28A7-6894F5459C8E}"/>
              </a:ext>
              <a:ext uri="{C183D7F6-B498-43B3-948B-1728B52AA6E4}">
                <adec:decorative xmlns:adec="http://schemas.microsoft.com/office/drawing/2017/decorative" val="1"/>
              </a:ext>
            </a:extLst>
          </p:cNvPr>
          <p:cNvGrpSpPr/>
          <p:nvPr/>
        </p:nvGrpSpPr>
        <p:grpSpPr>
          <a:xfrm>
            <a:off x="9105184" y="1558652"/>
            <a:ext cx="1857094" cy="1238063"/>
            <a:chOff x="9105184" y="1558652"/>
            <a:chExt cx="1857094" cy="1238063"/>
          </a:xfrm>
        </p:grpSpPr>
        <p:graphicFrame>
          <p:nvGraphicFramePr>
            <p:cNvPr id="61" name="Chart 60">
              <a:extLst>
                <a:ext uri="{FF2B5EF4-FFF2-40B4-BE49-F238E27FC236}">
                  <a16:creationId xmlns:a16="http://schemas.microsoft.com/office/drawing/2014/main" id="{77F053FA-B38F-1593-7FA0-8C6D6F593CBD}"/>
                </a:ext>
              </a:extLst>
            </p:cNvPr>
            <p:cNvGraphicFramePr/>
            <p:nvPr>
              <p:extLst>
                <p:ext uri="{D42A27DB-BD31-4B8C-83A1-F6EECF244321}">
                  <p14:modId xmlns:p14="http://schemas.microsoft.com/office/powerpoint/2010/main" val="1761078294"/>
                </p:ext>
              </p:extLst>
            </p:nvPr>
          </p:nvGraphicFramePr>
          <p:xfrm>
            <a:off x="9105184" y="1558652"/>
            <a:ext cx="1857094" cy="1238063"/>
          </p:xfrm>
          <a:graphic>
            <a:graphicData uri="http://schemas.openxmlformats.org/drawingml/2006/chart">
              <c:chart xmlns:c="http://schemas.openxmlformats.org/drawingml/2006/chart" xmlns:r="http://schemas.openxmlformats.org/officeDocument/2006/relationships" r:id="rId5"/>
            </a:graphicData>
          </a:graphic>
        </p:graphicFrame>
        <p:sp>
          <p:nvSpPr>
            <p:cNvPr id="62" name="TextBox 61">
              <a:extLst>
                <a:ext uri="{FF2B5EF4-FFF2-40B4-BE49-F238E27FC236}">
                  <a16:creationId xmlns:a16="http://schemas.microsoft.com/office/drawing/2014/main" id="{968C54B2-B3EC-952A-7789-B7A2E7A06FE6}"/>
                </a:ext>
              </a:extLst>
            </p:cNvPr>
            <p:cNvSpPr txBox="1"/>
            <p:nvPr/>
          </p:nvSpPr>
          <p:spPr>
            <a:xfrm>
              <a:off x="9722401" y="1993017"/>
              <a:ext cx="715259" cy="369332"/>
            </a:xfrm>
            <a:prstGeom prst="rect">
              <a:avLst/>
            </a:prstGeom>
            <a:noFill/>
          </p:spPr>
          <p:txBody>
            <a:bodyPr wrap="none" rIns="91440">
              <a:spAutoFit/>
            </a:bodyPr>
            <a:lstStyle/>
            <a:p>
              <a:pPr algn="ctr"/>
              <a:r>
                <a:rPr kumimoji="0" lang="en-US" b="1" i="0" u="none" strike="noStrike" kern="1200" cap="none" spc="0" normalizeH="0" noProof="0">
                  <a:ln>
                    <a:noFill/>
                  </a:ln>
                  <a:solidFill>
                    <a:schemeClr val="accent5"/>
                  </a:solidFill>
                  <a:effectLst/>
                  <a:uLnTx/>
                  <a:uFillTx/>
                  <a:latin typeface="Segoe UI" panose="020B0502040204020203" pitchFamily="34" charset="0"/>
                  <a:cs typeface="Segoe UI" panose="020B0502040204020203" pitchFamily="34" charset="0"/>
                </a:rPr>
                <a:t>91% </a:t>
              </a:r>
              <a:endParaRPr lang="en-US" b="1">
                <a:solidFill>
                  <a:schemeClr val="accent5"/>
                </a:solidFill>
              </a:endParaRPr>
            </a:p>
          </p:txBody>
        </p:sp>
      </p:grpSp>
      <p:grpSp>
        <p:nvGrpSpPr>
          <p:cNvPr id="67" name="Group 66">
            <a:extLst>
              <a:ext uri="{FF2B5EF4-FFF2-40B4-BE49-F238E27FC236}">
                <a16:creationId xmlns:a16="http://schemas.microsoft.com/office/drawing/2014/main" id="{9E72133A-8C78-15A7-8C04-7A57F2CDDDBA}"/>
              </a:ext>
              <a:ext uri="{C183D7F6-B498-43B3-948B-1728B52AA6E4}">
                <adec:decorative xmlns:adec="http://schemas.microsoft.com/office/drawing/2017/decorative" val="1"/>
              </a:ext>
            </a:extLst>
          </p:cNvPr>
          <p:cNvGrpSpPr/>
          <p:nvPr/>
        </p:nvGrpSpPr>
        <p:grpSpPr>
          <a:xfrm>
            <a:off x="5580159" y="3926566"/>
            <a:ext cx="2829071" cy="1238063"/>
            <a:chOff x="5440018" y="3781160"/>
            <a:chExt cx="2829071" cy="1238063"/>
          </a:xfrm>
        </p:grpSpPr>
        <p:sp>
          <p:nvSpPr>
            <p:cNvPr id="64" name="TextBox 63">
              <a:extLst>
                <a:ext uri="{FF2B5EF4-FFF2-40B4-BE49-F238E27FC236}">
                  <a16:creationId xmlns:a16="http://schemas.microsoft.com/office/drawing/2014/main" id="{41A94E5C-C82B-D07B-7547-7AD1E4B4ECF3}"/>
                </a:ext>
              </a:extLst>
            </p:cNvPr>
            <p:cNvSpPr txBox="1"/>
            <p:nvPr/>
          </p:nvSpPr>
          <p:spPr>
            <a:xfrm>
              <a:off x="5440018" y="4261692"/>
              <a:ext cx="2192358" cy="276999"/>
            </a:xfrm>
            <a:prstGeom prst="rect">
              <a:avLst/>
            </a:prstGeom>
            <a:noFill/>
          </p:spPr>
          <p:txBody>
            <a:bodyPr wrap="square" lIns="0" tIns="45720" rIns="91440" bIns="4572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2020</a:t>
              </a:r>
            </a:p>
          </p:txBody>
        </p:sp>
        <p:graphicFrame>
          <p:nvGraphicFramePr>
            <p:cNvPr id="65" name="Chart 64">
              <a:extLst>
                <a:ext uri="{FF2B5EF4-FFF2-40B4-BE49-F238E27FC236}">
                  <a16:creationId xmlns:a16="http://schemas.microsoft.com/office/drawing/2014/main" id="{BAC48349-7E2F-0F0E-FED8-481F9162A9B8}"/>
                </a:ext>
              </a:extLst>
            </p:cNvPr>
            <p:cNvGraphicFramePr/>
            <p:nvPr>
              <p:extLst>
                <p:ext uri="{D42A27DB-BD31-4B8C-83A1-F6EECF244321}">
                  <p14:modId xmlns:p14="http://schemas.microsoft.com/office/powerpoint/2010/main" val="3203846308"/>
                </p:ext>
              </p:extLst>
            </p:nvPr>
          </p:nvGraphicFramePr>
          <p:xfrm>
            <a:off x="6411995" y="3781160"/>
            <a:ext cx="1857094" cy="1238063"/>
          </p:xfrm>
          <a:graphic>
            <a:graphicData uri="http://schemas.openxmlformats.org/drawingml/2006/chart">
              <c:chart xmlns:c="http://schemas.openxmlformats.org/drawingml/2006/chart" xmlns:r="http://schemas.openxmlformats.org/officeDocument/2006/relationships" r:id="rId6"/>
            </a:graphicData>
          </a:graphic>
        </p:graphicFrame>
        <p:sp>
          <p:nvSpPr>
            <p:cNvPr id="66" name="TextBox 65">
              <a:extLst>
                <a:ext uri="{FF2B5EF4-FFF2-40B4-BE49-F238E27FC236}">
                  <a16:creationId xmlns:a16="http://schemas.microsoft.com/office/drawing/2014/main" id="{58CFCEA7-522E-2481-11D8-9DF1FF92CDDE}"/>
                </a:ext>
              </a:extLst>
            </p:cNvPr>
            <p:cNvSpPr txBox="1"/>
            <p:nvPr/>
          </p:nvSpPr>
          <p:spPr>
            <a:xfrm>
              <a:off x="7029212" y="4215525"/>
              <a:ext cx="715260" cy="369332"/>
            </a:xfrm>
            <a:prstGeom prst="rect">
              <a:avLst/>
            </a:prstGeom>
            <a:noFill/>
          </p:spPr>
          <p:txBody>
            <a:bodyPr wrap="none" rIns="91440">
              <a:spAutoFit/>
            </a:bodyPr>
            <a:lstStyle/>
            <a:p>
              <a:pPr algn="ctr"/>
              <a:r>
                <a:rPr kumimoji="0" lang="en-US" b="1" i="0" u="none" strike="noStrike" kern="1200" cap="none" spc="0" normalizeH="0" noProof="0">
                  <a:ln>
                    <a:noFill/>
                  </a:ln>
                  <a:solidFill>
                    <a:schemeClr val="accent5"/>
                  </a:solidFill>
                  <a:effectLst/>
                  <a:uLnTx/>
                  <a:uFillTx/>
                  <a:latin typeface="Segoe UI" panose="020B0502040204020203" pitchFamily="34" charset="0"/>
                  <a:cs typeface="Segoe UI" panose="020B0502040204020203" pitchFamily="34" charset="0"/>
                </a:rPr>
                <a:t>52% </a:t>
              </a:r>
              <a:endParaRPr lang="en-US" b="1">
                <a:solidFill>
                  <a:schemeClr val="accent5"/>
                </a:solidFill>
              </a:endParaRPr>
            </a:p>
          </p:txBody>
        </p:sp>
      </p:grpSp>
      <p:grpSp>
        <p:nvGrpSpPr>
          <p:cNvPr id="68" name="Group 67">
            <a:extLst>
              <a:ext uri="{FF2B5EF4-FFF2-40B4-BE49-F238E27FC236}">
                <a16:creationId xmlns:a16="http://schemas.microsoft.com/office/drawing/2014/main" id="{11DD54F0-00B2-18E7-23F4-A2075533EDB8}"/>
              </a:ext>
              <a:ext uri="{C183D7F6-B498-43B3-948B-1728B52AA6E4}">
                <adec:decorative xmlns:adec="http://schemas.microsoft.com/office/drawing/2017/decorative" val="1"/>
              </a:ext>
            </a:extLst>
          </p:cNvPr>
          <p:cNvGrpSpPr/>
          <p:nvPr/>
        </p:nvGrpSpPr>
        <p:grpSpPr>
          <a:xfrm>
            <a:off x="8133207" y="3991056"/>
            <a:ext cx="2829071" cy="1238063"/>
            <a:chOff x="5440018" y="3781160"/>
            <a:chExt cx="2829071" cy="1238063"/>
          </a:xfrm>
        </p:grpSpPr>
        <p:sp>
          <p:nvSpPr>
            <p:cNvPr id="69" name="TextBox 68">
              <a:extLst>
                <a:ext uri="{FF2B5EF4-FFF2-40B4-BE49-F238E27FC236}">
                  <a16:creationId xmlns:a16="http://schemas.microsoft.com/office/drawing/2014/main" id="{63C54AE8-0394-CDF6-97F7-F7EE8684A7D6}"/>
                </a:ext>
              </a:extLst>
            </p:cNvPr>
            <p:cNvSpPr txBox="1"/>
            <p:nvPr/>
          </p:nvSpPr>
          <p:spPr>
            <a:xfrm>
              <a:off x="5440018" y="4261692"/>
              <a:ext cx="2192358" cy="276999"/>
            </a:xfrm>
            <a:prstGeom prst="rect">
              <a:avLst/>
            </a:prstGeom>
            <a:noFill/>
          </p:spPr>
          <p:txBody>
            <a:bodyPr wrap="square" lIns="0" tIns="45720" rIns="91440" bIns="4572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gradFill>
                    <a:gsLst>
                      <a:gs pos="21739">
                        <a:schemeClr val="bg1"/>
                      </a:gs>
                      <a:gs pos="100000">
                        <a:schemeClr val="bg1"/>
                      </a:gs>
                    </a:gsLst>
                    <a:lin ang="16200000" scaled="1"/>
                  </a:gradFill>
                  <a:effectLst/>
                  <a:uLnTx/>
                  <a:uFillTx/>
                  <a:latin typeface="Segoe UI" panose="020B0502040204020203" pitchFamily="34" charset="0"/>
                  <a:cs typeface="Segoe UI" panose="020B0502040204020203" pitchFamily="34" charset="0"/>
                </a:rPr>
                <a:t>2021</a:t>
              </a:r>
            </a:p>
          </p:txBody>
        </p:sp>
        <p:graphicFrame>
          <p:nvGraphicFramePr>
            <p:cNvPr id="70" name="Chart 69">
              <a:extLst>
                <a:ext uri="{FF2B5EF4-FFF2-40B4-BE49-F238E27FC236}">
                  <a16:creationId xmlns:a16="http://schemas.microsoft.com/office/drawing/2014/main" id="{89411631-A465-7FDE-71AE-9EA24C3AF16B}"/>
                </a:ext>
              </a:extLst>
            </p:cNvPr>
            <p:cNvGraphicFramePr/>
            <p:nvPr>
              <p:extLst>
                <p:ext uri="{D42A27DB-BD31-4B8C-83A1-F6EECF244321}">
                  <p14:modId xmlns:p14="http://schemas.microsoft.com/office/powerpoint/2010/main" val="3525500095"/>
                </p:ext>
              </p:extLst>
            </p:nvPr>
          </p:nvGraphicFramePr>
          <p:xfrm>
            <a:off x="6411995" y="3781160"/>
            <a:ext cx="1857094" cy="1238063"/>
          </p:xfrm>
          <a:graphic>
            <a:graphicData uri="http://schemas.openxmlformats.org/drawingml/2006/chart">
              <c:chart xmlns:c="http://schemas.openxmlformats.org/drawingml/2006/chart" xmlns:r="http://schemas.openxmlformats.org/officeDocument/2006/relationships" r:id="rId7"/>
            </a:graphicData>
          </a:graphic>
        </p:graphicFrame>
        <p:sp>
          <p:nvSpPr>
            <p:cNvPr id="71" name="TextBox 70">
              <a:extLst>
                <a:ext uri="{FF2B5EF4-FFF2-40B4-BE49-F238E27FC236}">
                  <a16:creationId xmlns:a16="http://schemas.microsoft.com/office/drawing/2014/main" id="{905D5AB8-C403-1791-23A7-37CCF8D22393}"/>
                </a:ext>
              </a:extLst>
            </p:cNvPr>
            <p:cNvSpPr txBox="1"/>
            <p:nvPr/>
          </p:nvSpPr>
          <p:spPr>
            <a:xfrm>
              <a:off x="7029212" y="4215525"/>
              <a:ext cx="715260" cy="369332"/>
            </a:xfrm>
            <a:prstGeom prst="rect">
              <a:avLst/>
            </a:prstGeom>
            <a:noFill/>
          </p:spPr>
          <p:txBody>
            <a:bodyPr wrap="none" rIns="91440">
              <a:spAutoFit/>
            </a:bodyPr>
            <a:lstStyle/>
            <a:p>
              <a:pPr algn="ctr"/>
              <a:r>
                <a:rPr kumimoji="0" lang="en-US" b="1" i="0" u="none" strike="noStrike" kern="1200" cap="none" spc="0" normalizeH="0" noProof="0">
                  <a:ln>
                    <a:noFill/>
                  </a:ln>
                  <a:solidFill>
                    <a:schemeClr val="accent5"/>
                  </a:solidFill>
                  <a:effectLst/>
                  <a:uLnTx/>
                  <a:uFillTx/>
                  <a:latin typeface="Segoe UI" panose="020B0502040204020203" pitchFamily="34" charset="0"/>
                  <a:cs typeface="Segoe UI" panose="020B0502040204020203" pitchFamily="34" charset="0"/>
                </a:rPr>
                <a:t>61% </a:t>
              </a:r>
              <a:endParaRPr lang="en-US" b="1">
                <a:solidFill>
                  <a:schemeClr val="accent5"/>
                </a:solidFill>
              </a:endParaRPr>
            </a:p>
          </p:txBody>
        </p:sp>
      </p:grpSp>
    </p:spTree>
    <p:extLst>
      <p:ext uri="{BB962C8B-B14F-4D97-AF65-F5344CB8AC3E}">
        <p14:creationId xmlns:p14="http://schemas.microsoft.com/office/powerpoint/2010/main" val="2636263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grpId="1" nodeType="withEffect">
                                  <p:stCondLst>
                                    <p:cond delay="250"/>
                                  </p:stCondLst>
                                  <p:childTnLst>
                                    <p:animMotion origin="layout" path="M -1.66667E-6 0.04607 L -1.66667E-6 -4.44444E-6 " pathEditMode="relative" rAng="0" ptsTypes="AA">
                                      <p:cBhvr>
                                        <p:cTn id="9" dur="600" fill="hold"/>
                                        <p:tgtEl>
                                          <p:spTgt spid="53"/>
                                        </p:tgtEl>
                                        <p:attrNameLst>
                                          <p:attrName>ppt_x</p:attrName>
                                          <p:attrName>ppt_y</p:attrName>
                                        </p:attrNameLst>
                                      </p:cBhvr>
                                      <p:rCtr x="0" y="-2315"/>
                                    </p:animMotion>
                                  </p:childTnLst>
                                </p:cTn>
                              </p:par>
                              <p:par>
                                <p:cTn id="10" presetID="10" presetClass="entr" presetSubtype="0" fill="hold" grpId="0" nodeType="withEffect">
                                  <p:stCondLst>
                                    <p:cond delay="25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250"/>
                                  </p:stCondLst>
                                  <p:childTnLst>
                                    <p:animMotion origin="layout" path="M 3.33333E-6 0.04607 L 3.33333E-6 -1.48148E-6 " pathEditMode="relative" rAng="0" ptsTypes="AA">
                                      <p:cBhvr>
                                        <p:cTn id="14" dur="600" fill="hold"/>
                                        <p:tgtEl>
                                          <p:spTgt spid="54"/>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50"/>
                                  </p:stCondLst>
                                  <p:childTnLst>
                                    <p:animMotion origin="layout" path="M -1.66667E-6 0.04607 L -1.66667E-6 -4.44444E-6 " pathEditMode="relative" rAng="0" ptsTypes="AA">
                                      <p:cBhvr>
                                        <p:cTn id="19" dur="600" fill="hold"/>
                                        <p:tgtEl>
                                          <p:spTgt spid="10"/>
                                        </p:tgtEl>
                                        <p:attrNameLst>
                                          <p:attrName>ppt_x</p:attrName>
                                          <p:attrName>ppt_y</p:attrName>
                                        </p:attrNameLst>
                                      </p:cBhvr>
                                      <p:rCtr x="0" y="-2315"/>
                                    </p:animMotion>
                                  </p:childTnLst>
                                </p:cTn>
                              </p:par>
                              <p:par>
                                <p:cTn id="20" presetID="10" presetClass="entr" presetSubtype="0" fill="hold"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250"/>
                                  </p:stCondLst>
                                  <p:childTnLst>
                                    <p:animMotion origin="layout" path="M -1.66667E-6 0.04607 L -1.66667E-6 -4.44444E-6 " pathEditMode="relative" rAng="0" ptsTypes="AA">
                                      <p:cBhvr>
                                        <p:cTn id="24" dur="600" fill="hold"/>
                                        <p:tgtEl>
                                          <p:spTgt spid="7"/>
                                        </p:tgtEl>
                                        <p:attrNameLst>
                                          <p:attrName>ppt_x</p:attrName>
                                          <p:attrName>ppt_y</p:attrName>
                                        </p:attrNameLst>
                                      </p:cBhvr>
                                      <p:rCtr x="0" y="-2315"/>
                                    </p:animMotion>
                                  </p:childTnLst>
                                </p:cTn>
                              </p:par>
                              <p:par>
                                <p:cTn id="25" presetID="10" presetClass="entr" presetSubtype="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50"/>
                                  </p:stCondLst>
                                  <p:childTnLst>
                                    <p:animMotion origin="layout" path="M -1.66667E-6 0.04607 L -1.66667E-6 -4.44444E-6 " pathEditMode="relative" rAng="0" ptsTypes="AA">
                                      <p:cBhvr>
                                        <p:cTn id="29" dur="600" fill="hold"/>
                                        <p:tgtEl>
                                          <p:spTgt spid="9"/>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50"/>
                                  </p:stCondLst>
                                  <p:childTnLst>
                                    <p:animMotion origin="layout" path="M -1.04167E-6 0.04606 L -1.04167E-6 3.33333E-6 " pathEditMode="relative" rAng="0" ptsTypes="AA">
                                      <p:cBhvr>
                                        <p:cTn id="34" dur="600" fill="hold"/>
                                        <p:tgtEl>
                                          <p:spTgt spid="11"/>
                                        </p:tgtEl>
                                        <p:attrNameLst>
                                          <p:attrName>ppt_x</p:attrName>
                                          <p:attrName>ppt_y</p:attrName>
                                        </p:attrNameLst>
                                      </p:cBhvr>
                                      <p:rCtr x="0" y="-2315"/>
                                    </p:animMotion>
                                  </p:childTnLst>
                                </p:cTn>
                              </p:par>
                              <p:par>
                                <p:cTn id="35" presetID="10" presetClass="entr" presetSubtype="0" fill="hold" grpId="0" nodeType="with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50"/>
                                  </p:stCondLst>
                                  <p:childTnLst>
                                    <p:animMotion origin="layout" path="M -1.04167E-6 0.04606 L -1.04167E-6 3.33333E-6 " pathEditMode="relative" rAng="0" ptsTypes="AA">
                                      <p:cBhvr>
                                        <p:cTn id="39" dur="600" fill="hold"/>
                                        <p:tgtEl>
                                          <p:spTgt spid="12"/>
                                        </p:tgtEl>
                                        <p:attrNameLst>
                                          <p:attrName>ppt_x</p:attrName>
                                          <p:attrName>ppt_y</p:attrName>
                                        </p:attrNameLst>
                                      </p:cBhvr>
                                      <p:rCtr x="0" y="-2315"/>
                                    </p:animMotion>
                                  </p:childTnLst>
                                </p:cTn>
                              </p:par>
                              <p:par>
                                <p:cTn id="40" presetID="10" presetClass="entr" presetSubtype="0" fill="hold" grpId="0" nodeType="withEffect">
                                  <p:stCondLst>
                                    <p:cond delay="50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42" presetClass="path" presetSubtype="0" decel="100000" fill="hold" grpId="1" nodeType="withEffect">
                                  <p:stCondLst>
                                    <p:cond delay="500"/>
                                  </p:stCondLst>
                                  <p:childTnLst>
                                    <p:animMotion origin="layout" path="M -1.04167E-6 0.04606 L -1.04167E-6 3.33333E-6 " pathEditMode="relative" rAng="0" ptsTypes="AA">
                                      <p:cBhvr>
                                        <p:cTn id="44" dur="600" fill="hold"/>
                                        <p:tgtEl>
                                          <p:spTgt spid="2"/>
                                        </p:tgtEl>
                                        <p:attrNameLst>
                                          <p:attrName>ppt_x</p:attrName>
                                          <p:attrName>ppt_y</p:attrName>
                                        </p:attrNameLst>
                                      </p:cBhvr>
                                      <p:rCtr x="0" y="-2315"/>
                                    </p:animMotion>
                                  </p:childTnLst>
                                </p:cTn>
                              </p:par>
                              <p:par>
                                <p:cTn id="45" presetID="10" presetClass="entr" presetSubtype="0" fill="hold" nodeType="withEffect">
                                  <p:stCondLst>
                                    <p:cond delay="50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42" presetClass="path" presetSubtype="0" decel="100000" fill="hold" nodeType="withEffect">
                                  <p:stCondLst>
                                    <p:cond delay="500"/>
                                  </p:stCondLst>
                                  <p:childTnLst>
                                    <p:animMotion origin="layout" path="M 3.33333E-6 0.04607 L 3.33333E-6 -1.48148E-6 " pathEditMode="relative" rAng="0" ptsTypes="AA">
                                      <p:cBhvr>
                                        <p:cTn id="49" dur="600" fill="hold"/>
                                        <p:tgtEl>
                                          <p:spTgt spid="67"/>
                                        </p:tgtEl>
                                        <p:attrNameLst>
                                          <p:attrName>ppt_x</p:attrName>
                                          <p:attrName>ppt_y</p:attrName>
                                        </p:attrNameLst>
                                      </p:cBhvr>
                                      <p:rCtr x="0" y="-2315"/>
                                    </p:animMotion>
                                  </p:childTnLst>
                                </p:cTn>
                              </p:par>
                              <p:par>
                                <p:cTn id="50" presetID="10" presetClass="entr" presetSubtype="0" fill="hold" nodeType="withEffect">
                                  <p:stCondLst>
                                    <p:cond delay="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ntr" presetSubtype="0" fill="hold" nodeType="withEffect">
                                  <p:stCondLst>
                                    <p:cond delay="500"/>
                                  </p:stCondLst>
                                  <p:childTnLst>
                                    <p:set>
                                      <p:cBhvr>
                                        <p:cTn id="54" dur="1" fill="hold">
                                          <p:stCondLst>
                                            <p:cond delay="0"/>
                                          </p:stCondLst>
                                        </p:cTn>
                                        <p:tgtEl>
                                          <p:spTgt spid="68"/>
                                        </p:tgtEl>
                                        <p:attrNameLst>
                                          <p:attrName>style.visibility</p:attrName>
                                        </p:attrNameLst>
                                      </p:cBhvr>
                                      <p:to>
                                        <p:strVal val="visible"/>
                                      </p:to>
                                    </p:set>
                                    <p:animEffect transition="in" filter="fade">
                                      <p:cBhvr>
                                        <p:cTn id="55" dur="500"/>
                                        <p:tgtEl>
                                          <p:spTgt spid="68"/>
                                        </p:tgtEl>
                                      </p:cBhvr>
                                    </p:animEffect>
                                  </p:childTnLst>
                                </p:cTn>
                              </p:par>
                              <p:par>
                                <p:cTn id="56" presetID="42" presetClass="path" presetSubtype="0" decel="100000" fill="hold" nodeType="withEffect">
                                  <p:stCondLst>
                                    <p:cond delay="500"/>
                                  </p:stCondLst>
                                  <p:childTnLst>
                                    <p:animMotion origin="layout" path="M 3.33333E-6 0.04607 L 3.33333E-6 -1.48148E-6 " pathEditMode="relative" rAng="0" ptsTypes="AA">
                                      <p:cBhvr>
                                        <p:cTn id="57" dur="600" fill="hold"/>
                                        <p:tgtEl>
                                          <p:spTgt spid="68"/>
                                        </p:tgtEl>
                                        <p:attrNameLst>
                                          <p:attrName>ppt_x</p:attrName>
                                          <p:attrName>ppt_y</p:attrName>
                                        </p:attrNameLst>
                                      </p:cBhvr>
                                      <p:rCtr x="0" y="-2315"/>
                                    </p:animMotion>
                                  </p:childTnLst>
                                </p:cTn>
                              </p:par>
                              <p:par>
                                <p:cTn id="58" presetID="42" presetClass="path" presetSubtype="0" decel="100000" fill="hold" nodeType="withEffect">
                                  <p:stCondLst>
                                    <p:cond delay="500"/>
                                  </p:stCondLst>
                                  <p:childTnLst>
                                    <p:animMotion origin="layout" path="M -1.04167E-6 0.04606 L -1.04167E-6 3.33333E-6 " pathEditMode="relative" rAng="0" ptsTypes="AA">
                                      <p:cBhvr>
                                        <p:cTn id="59" dur="600" fill="hold"/>
                                        <p:tgtEl>
                                          <p:spTgt spid="4"/>
                                        </p:tgtEl>
                                        <p:attrNameLst>
                                          <p:attrName>ppt_x</p:attrName>
                                          <p:attrName>ppt_y</p:attrName>
                                        </p:attrNameLst>
                                      </p:cBhvr>
                                      <p:rCtr x="0" y="-2315"/>
                                    </p:animMotion>
                                  </p:childTnLst>
                                </p:cTn>
                              </p:par>
                              <p:par>
                                <p:cTn id="60" presetID="10" presetClass="entr" presetSubtype="0" fill="hold" grpId="0" nodeType="withEffect">
                                  <p:stCondLst>
                                    <p:cond delay="50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500"/>
                                        <p:tgtEl>
                                          <p:spTgt spid="55"/>
                                        </p:tgtEl>
                                      </p:cBhvr>
                                    </p:animEffect>
                                  </p:childTnLst>
                                </p:cTn>
                              </p:par>
                              <p:par>
                                <p:cTn id="63" presetID="42" presetClass="path" presetSubtype="0" decel="100000" fill="hold" grpId="1" nodeType="withEffect">
                                  <p:stCondLst>
                                    <p:cond delay="500"/>
                                  </p:stCondLst>
                                  <p:childTnLst>
                                    <p:animMotion origin="layout" path="M 3.33333E-6 0.04607 L 3.33333E-6 -1.48148E-6 " pathEditMode="relative" rAng="0" ptsTypes="AA">
                                      <p:cBhvr>
                                        <p:cTn id="64" dur="600" fill="hold"/>
                                        <p:tgtEl>
                                          <p:spTgt spid="55"/>
                                        </p:tgtEl>
                                        <p:attrNameLst>
                                          <p:attrName>ppt_x</p:attrName>
                                          <p:attrName>ppt_y</p:attrName>
                                        </p:attrNameLst>
                                      </p:cBhvr>
                                      <p:rCtr x="0" y="-2315"/>
                                    </p:animMotion>
                                  </p:childTnLst>
                                </p:cTn>
                              </p:par>
                              <p:par>
                                <p:cTn id="65" presetID="10" presetClass="entr" presetSubtype="0" fill="hold" grpId="0" nodeType="withEffect">
                                  <p:stCondLst>
                                    <p:cond delay="500"/>
                                  </p:stCondLst>
                                  <p:childTnLst>
                                    <p:set>
                                      <p:cBhvr>
                                        <p:cTn id="66" dur="1" fill="hold">
                                          <p:stCondLst>
                                            <p:cond delay="0"/>
                                          </p:stCondLst>
                                        </p:cTn>
                                        <p:tgtEl>
                                          <p:spTgt spid="52"/>
                                        </p:tgtEl>
                                        <p:attrNameLst>
                                          <p:attrName>style.visibility</p:attrName>
                                        </p:attrNameLst>
                                      </p:cBhvr>
                                      <p:to>
                                        <p:strVal val="visible"/>
                                      </p:to>
                                    </p:set>
                                    <p:animEffect transition="in" filter="fade">
                                      <p:cBhvr>
                                        <p:cTn id="67" dur="500"/>
                                        <p:tgtEl>
                                          <p:spTgt spid="52"/>
                                        </p:tgtEl>
                                      </p:cBhvr>
                                    </p:animEffect>
                                  </p:childTnLst>
                                </p:cTn>
                              </p:par>
                              <p:par>
                                <p:cTn id="68" presetID="42" presetClass="path" presetSubtype="0" decel="100000" fill="hold" grpId="1" nodeType="withEffect">
                                  <p:stCondLst>
                                    <p:cond delay="500"/>
                                  </p:stCondLst>
                                  <p:childTnLst>
                                    <p:animMotion origin="layout" path="M -1.04167E-6 0.04606 L -1.04167E-6 3.33333E-6 " pathEditMode="relative" rAng="0" ptsTypes="AA">
                                      <p:cBhvr>
                                        <p:cTn id="69" dur="600" fill="hold"/>
                                        <p:tgtEl>
                                          <p:spTgt spid="52"/>
                                        </p:tgtEl>
                                        <p:attrNameLst>
                                          <p:attrName>ppt_x</p:attrName>
                                          <p:attrName>ppt_y</p:attrName>
                                        </p:attrNameLst>
                                      </p:cBhvr>
                                      <p:rCtr x="0" y="-2315"/>
                                    </p:animMotion>
                                  </p:childTnLst>
                                </p:cTn>
                              </p:par>
                              <p:par>
                                <p:cTn id="70" presetID="10" presetClass="entr" presetSubtype="0" fill="hold" grpId="0" nodeType="withEffect">
                                  <p:stCondLst>
                                    <p:cond delay="75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750"/>
                                  </p:stCondLst>
                                  <p:childTnLst>
                                    <p:animMotion origin="layout" path="M -1.04167E-6 0.04606 L -1.04167E-6 3.33333E-6 " pathEditMode="relative" rAng="0" ptsTypes="AA">
                                      <p:cBhvr>
                                        <p:cTn id="74" dur="6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53" grpId="0"/>
      <p:bldP spid="53" grpId="1"/>
      <p:bldP spid="54" grpId="0"/>
      <p:bldP spid="54" grpId="1"/>
      <p:bldP spid="2" grpId="0"/>
      <p:bldP spid="2" grpId="1"/>
      <p:bldP spid="55" grpId="0"/>
      <p:bldP spid="55" grpId="1"/>
      <p:bldP spid="13" grpId="0"/>
      <p:bldP spid="13" grpId="1"/>
      <p:bldP spid="9" grpId="0" animBg="1"/>
      <p:bldP spid="9" grpId="1" animBg="1"/>
      <p:bldP spid="52" grpId="0" animBg="1"/>
      <p:bldP spid="52"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94EF28B-C82C-A931-8362-2086334E5750}"/>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6 of 7)</a:t>
            </a:r>
          </a:p>
        </p:txBody>
      </p:sp>
      <p:grpSp>
        <p:nvGrpSpPr>
          <p:cNvPr id="4" name="Group 3" descr="developer experiences">
            <a:extLst>
              <a:ext uri="{FF2B5EF4-FFF2-40B4-BE49-F238E27FC236}">
                <a16:creationId xmlns:a16="http://schemas.microsoft.com/office/drawing/2014/main" id="{70E68BBB-1430-0CDF-91B8-C55402FB3049}"/>
              </a:ext>
            </a:extLst>
          </p:cNvPr>
          <p:cNvGrpSpPr/>
          <p:nvPr/>
        </p:nvGrpSpPr>
        <p:grpSpPr>
          <a:xfrm>
            <a:off x="245780" y="533401"/>
            <a:ext cx="11258724" cy="5737728"/>
            <a:chOff x="245780" y="533401"/>
            <a:chExt cx="11258724" cy="5737728"/>
          </a:xfrm>
        </p:grpSpPr>
        <p:sp>
          <p:nvSpPr>
            <p:cNvPr id="240" name="TextBox 239">
              <a:extLst>
                <a:ext uri="{FF2B5EF4-FFF2-40B4-BE49-F238E27FC236}">
                  <a16:creationId xmlns:a16="http://schemas.microsoft.com/office/drawing/2014/main" id="{AA8789F1-EDCB-0EB7-422E-96AE6AD3FDFC}"/>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241" name="Straight Arrow Connector 240">
              <a:extLst>
                <a:ext uri="{FF2B5EF4-FFF2-40B4-BE49-F238E27FC236}">
                  <a16:creationId xmlns:a16="http://schemas.microsoft.com/office/drawing/2014/main" id="{3738517E-4908-75DA-0F90-69FF3C47E229}"/>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242" name="Straight Arrow Connector 241">
              <a:extLst>
                <a:ext uri="{FF2B5EF4-FFF2-40B4-BE49-F238E27FC236}">
                  <a16:creationId xmlns:a16="http://schemas.microsoft.com/office/drawing/2014/main" id="{067C78C4-2310-C511-11F5-1024752EFBFA}"/>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243" name="Rectangle 242">
              <a:extLst>
                <a:ext uri="{FF2B5EF4-FFF2-40B4-BE49-F238E27FC236}">
                  <a16:creationId xmlns:a16="http://schemas.microsoft.com/office/drawing/2014/main" id="{BD6B85C2-0E4E-3880-B40A-CD7DC3512E9C}"/>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244" name="Rectangle 243">
              <a:extLst>
                <a:ext uri="{FF2B5EF4-FFF2-40B4-BE49-F238E27FC236}">
                  <a16:creationId xmlns:a16="http://schemas.microsoft.com/office/drawing/2014/main" id="{1D505E03-9E83-F0BE-1E4A-4D67921E116A}"/>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245" name="Rectangle 244">
              <a:extLst>
                <a:ext uri="{FF2B5EF4-FFF2-40B4-BE49-F238E27FC236}">
                  <a16:creationId xmlns:a16="http://schemas.microsoft.com/office/drawing/2014/main" id="{A6DCD99F-BC27-B913-30B2-2EB7C23A0E9B}"/>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246" name="Rectangle 245">
              <a:extLst>
                <a:ext uri="{FF2B5EF4-FFF2-40B4-BE49-F238E27FC236}">
                  <a16:creationId xmlns:a16="http://schemas.microsoft.com/office/drawing/2014/main" id="{DC29D105-7FB2-FC07-B924-C6C43B9BD2C0}"/>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247" name="Rectangle 246">
              <a:extLst>
                <a:ext uri="{FF2B5EF4-FFF2-40B4-BE49-F238E27FC236}">
                  <a16:creationId xmlns:a16="http://schemas.microsoft.com/office/drawing/2014/main" id="{D3C52E22-0C8E-843F-C2D4-9E9DF77089A0}"/>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grpSp>
          <p:nvGrpSpPr>
            <p:cNvPr id="248" name="Group 247">
              <a:extLst>
                <a:ext uri="{FF2B5EF4-FFF2-40B4-BE49-F238E27FC236}">
                  <a16:creationId xmlns:a16="http://schemas.microsoft.com/office/drawing/2014/main" id="{178F46E3-0135-F69F-35C4-BCD24C773737}"/>
                </a:ext>
              </a:extLst>
            </p:cNvPr>
            <p:cNvGrpSpPr/>
            <p:nvPr/>
          </p:nvGrpSpPr>
          <p:grpSpPr>
            <a:xfrm>
              <a:off x="763706" y="5837027"/>
              <a:ext cx="3107660" cy="350552"/>
              <a:chOff x="763706" y="5797271"/>
              <a:chExt cx="3107660" cy="350552"/>
            </a:xfrm>
          </p:grpSpPr>
          <p:pic>
            <p:nvPicPr>
              <p:cNvPr id="249" name="Graphic 248">
                <a:extLst>
                  <a:ext uri="{FF2B5EF4-FFF2-40B4-BE49-F238E27FC236}">
                    <a16:creationId xmlns:a16="http://schemas.microsoft.com/office/drawing/2014/main" id="{5FB313F3-5B6D-C289-CE49-88A957E7B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797271"/>
                <a:ext cx="350552" cy="350552"/>
              </a:xfrm>
              <a:prstGeom prst="rect">
                <a:avLst/>
              </a:prstGeom>
            </p:spPr>
          </p:pic>
          <p:pic>
            <p:nvPicPr>
              <p:cNvPr id="250" name="Graphic 249">
                <a:extLst>
                  <a:ext uri="{FF2B5EF4-FFF2-40B4-BE49-F238E27FC236}">
                    <a16:creationId xmlns:a16="http://schemas.microsoft.com/office/drawing/2014/main" id="{E70BDA52-C3F2-22EE-7AB3-D3C08A3513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797271"/>
                <a:ext cx="350552" cy="350552"/>
              </a:xfrm>
              <a:prstGeom prst="rect">
                <a:avLst/>
              </a:prstGeom>
            </p:spPr>
          </p:pic>
          <p:pic>
            <p:nvPicPr>
              <p:cNvPr id="251" name="Graphic 250">
                <a:extLst>
                  <a:ext uri="{FF2B5EF4-FFF2-40B4-BE49-F238E27FC236}">
                    <a16:creationId xmlns:a16="http://schemas.microsoft.com/office/drawing/2014/main" id="{CAFB9F26-982B-B674-D806-D7FDB5A416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797271"/>
                <a:ext cx="350552" cy="350552"/>
              </a:xfrm>
              <a:prstGeom prst="rect">
                <a:avLst/>
              </a:prstGeom>
            </p:spPr>
          </p:pic>
          <p:pic>
            <p:nvPicPr>
              <p:cNvPr id="252" name="Graphic 251">
                <a:extLst>
                  <a:ext uri="{FF2B5EF4-FFF2-40B4-BE49-F238E27FC236}">
                    <a16:creationId xmlns:a16="http://schemas.microsoft.com/office/drawing/2014/main" id="{073D72EC-D467-37C6-BA9C-2C649907B7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797271"/>
                <a:ext cx="350552" cy="350552"/>
              </a:xfrm>
              <a:prstGeom prst="rect">
                <a:avLst/>
              </a:prstGeom>
            </p:spPr>
          </p:pic>
          <p:pic>
            <p:nvPicPr>
              <p:cNvPr id="253" name="Graphic 252">
                <a:extLst>
                  <a:ext uri="{FF2B5EF4-FFF2-40B4-BE49-F238E27FC236}">
                    <a16:creationId xmlns:a16="http://schemas.microsoft.com/office/drawing/2014/main" id="{BA0E1451-78F4-D622-B616-EBC461FF85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797271"/>
                <a:ext cx="350552" cy="350552"/>
              </a:xfrm>
              <a:prstGeom prst="rect">
                <a:avLst/>
              </a:prstGeom>
            </p:spPr>
          </p:pic>
          <p:pic>
            <p:nvPicPr>
              <p:cNvPr id="254" name="Graphic 253">
                <a:extLst>
                  <a:ext uri="{FF2B5EF4-FFF2-40B4-BE49-F238E27FC236}">
                    <a16:creationId xmlns:a16="http://schemas.microsoft.com/office/drawing/2014/main" id="{9622D408-D832-12EA-A4FF-BEFDCC57F5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797271"/>
                <a:ext cx="350552" cy="350552"/>
              </a:xfrm>
              <a:prstGeom prst="rect">
                <a:avLst/>
              </a:prstGeom>
            </p:spPr>
          </p:pic>
        </p:grpSp>
        <p:grpSp>
          <p:nvGrpSpPr>
            <p:cNvPr id="256" name="Group 255">
              <a:extLst>
                <a:ext uri="{FF2B5EF4-FFF2-40B4-BE49-F238E27FC236}">
                  <a16:creationId xmlns:a16="http://schemas.microsoft.com/office/drawing/2014/main" id="{B933F824-8754-6F0C-7CF6-D5628A33EAFA}"/>
                </a:ext>
              </a:extLst>
            </p:cNvPr>
            <p:cNvGrpSpPr/>
            <p:nvPr/>
          </p:nvGrpSpPr>
          <p:grpSpPr>
            <a:xfrm>
              <a:off x="7164809" y="5843085"/>
              <a:ext cx="2381539" cy="338469"/>
              <a:chOff x="7164809" y="5803329"/>
              <a:chExt cx="2381539" cy="338469"/>
            </a:xfrm>
          </p:grpSpPr>
          <p:pic>
            <p:nvPicPr>
              <p:cNvPr id="257" name="Graphic 256">
                <a:extLst>
                  <a:ext uri="{FF2B5EF4-FFF2-40B4-BE49-F238E27FC236}">
                    <a16:creationId xmlns:a16="http://schemas.microsoft.com/office/drawing/2014/main" id="{97F7CE98-0FAE-26FE-1AE4-B4FAAA9AF88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86331" y="5810186"/>
                <a:ext cx="324723" cy="324723"/>
              </a:xfrm>
              <a:prstGeom prst="rect">
                <a:avLst/>
              </a:prstGeom>
            </p:spPr>
          </p:pic>
          <p:pic>
            <p:nvPicPr>
              <p:cNvPr id="258" name="Graphic 257">
                <a:extLst>
                  <a:ext uri="{FF2B5EF4-FFF2-40B4-BE49-F238E27FC236}">
                    <a16:creationId xmlns:a16="http://schemas.microsoft.com/office/drawing/2014/main" id="{A0E76505-CFF4-8A36-EC67-AF4EEF69864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4809" y="5810186"/>
                <a:ext cx="324723" cy="324723"/>
              </a:xfrm>
              <a:prstGeom prst="rect">
                <a:avLst/>
              </a:prstGeom>
            </p:spPr>
          </p:pic>
          <p:grpSp>
            <p:nvGrpSpPr>
              <p:cNvPr id="259" name="Group 258">
                <a:extLst>
                  <a:ext uri="{FF2B5EF4-FFF2-40B4-BE49-F238E27FC236}">
                    <a16:creationId xmlns:a16="http://schemas.microsoft.com/office/drawing/2014/main" id="{F4644B05-EC88-9102-381C-DB4C81ECC654}"/>
                  </a:ext>
                </a:extLst>
              </p:cNvPr>
              <p:cNvGrpSpPr/>
              <p:nvPr/>
            </p:nvGrpSpPr>
            <p:grpSpPr>
              <a:xfrm>
                <a:off x="9207880" y="5803329"/>
                <a:ext cx="338468" cy="338469"/>
                <a:chOff x="8979364" y="5100543"/>
                <a:chExt cx="311966" cy="311967"/>
              </a:xfrm>
              <a:solidFill>
                <a:srgbClr val="FFFFFF"/>
              </a:solidFill>
            </p:grpSpPr>
            <p:sp>
              <p:nvSpPr>
                <p:cNvPr id="260" name="Freeform: Shape 259">
                  <a:extLst>
                    <a:ext uri="{FF2B5EF4-FFF2-40B4-BE49-F238E27FC236}">
                      <a16:creationId xmlns:a16="http://schemas.microsoft.com/office/drawing/2014/main" id="{EB5FFC16-2FE3-619A-7305-079BBB0BDFA9}"/>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1" name="Freeform: Shape 260">
                  <a:extLst>
                    <a:ext uri="{FF2B5EF4-FFF2-40B4-BE49-F238E27FC236}">
                      <a16:creationId xmlns:a16="http://schemas.microsoft.com/office/drawing/2014/main" id="{CFC2BE98-0C88-AE66-B3DA-6987F77AD43D}"/>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pic>
          <p:nvPicPr>
            <p:cNvPr id="262" name="Graphic 261">
              <a:extLst>
                <a:ext uri="{FF2B5EF4-FFF2-40B4-BE49-F238E27FC236}">
                  <a16:creationId xmlns:a16="http://schemas.microsoft.com/office/drawing/2014/main" id="{3F1C38F7-3CCE-7F80-4849-646B6BD2D4D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98275" y="5838596"/>
              <a:ext cx="347415" cy="347415"/>
            </a:xfrm>
            <a:prstGeom prst="rect">
              <a:avLst/>
            </a:prstGeom>
          </p:spPr>
        </p:pic>
        <p:grpSp>
          <p:nvGrpSpPr>
            <p:cNvPr id="263" name="Group 262">
              <a:extLst>
                <a:ext uri="{FF2B5EF4-FFF2-40B4-BE49-F238E27FC236}">
                  <a16:creationId xmlns:a16="http://schemas.microsoft.com/office/drawing/2014/main" id="{4562E8CA-55D1-B280-5B4B-81B224B9CCDC}"/>
                </a:ext>
              </a:extLst>
            </p:cNvPr>
            <p:cNvGrpSpPr/>
            <p:nvPr/>
          </p:nvGrpSpPr>
          <p:grpSpPr>
            <a:xfrm>
              <a:off x="5373434" y="4559131"/>
              <a:ext cx="1056403" cy="430338"/>
              <a:chOff x="3667644" y="4657019"/>
              <a:chExt cx="1056403" cy="430338"/>
            </a:xfrm>
          </p:grpSpPr>
          <p:pic>
            <p:nvPicPr>
              <p:cNvPr id="264" name="Graphic 263">
                <a:extLst>
                  <a:ext uri="{FF2B5EF4-FFF2-40B4-BE49-F238E27FC236}">
                    <a16:creationId xmlns:a16="http://schemas.microsoft.com/office/drawing/2014/main" id="{346C2907-CA7C-EDEA-EBE0-9281DE7616B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67644" y="4657029"/>
                <a:ext cx="430328" cy="430328"/>
              </a:xfrm>
              <a:prstGeom prst="rect">
                <a:avLst/>
              </a:prstGeom>
            </p:spPr>
          </p:pic>
          <p:grpSp>
            <p:nvGrpSpPr>
              <p:cNvPr id="265" name="Group 264">
                <a:extLst>
                  <a:ext uri="{FF2B5EF4-FFF2-40B4-BE49-F238E27FC236}">
                    <a16:creationId xmlns:a16="http://schemas.microsoft.com/office/drawing/2014/main" id="{C79F604E-C5CB-1BDF-3843-330E11BBC046}"/>
                  </a:ext>
                </a:extLst>
              </p:cNvPr>
              <p:cNvGrpSpPr/>
              <p:nvPr/>
            </p:nvGrpSpPr>
            <p:grpSpPr>
              <a:xfrm>
                <a:off x="4293720" y="4657019"/>
                <a:ext cx="430327" cy="430327"/>
                <a:chOff x="9139940" y="4720452"/>
                <a:chExt cx="459359" cy="459359"/>
              </a:xfrm>
            </p:grpSpPr>
            <p:sp>
              <p:nvSpPr>
                <p:cNvPr id="266" name="Oval 265">
                  <a:extLst>
                    <a:ext uri="{FF2B5EF4-FFF2-40B4-BE49-F238E27FC236}">
                      <a16:creationId xmlns:a16="http://schemas.microsoft.com/office/drawing/2014/main" id="{FD87051F-A763-E8C1-E0BA-862188731B37}"/>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7" name="Picture 266" descr="Icon&#10;&#10;Description automatically generated">
                  <a:extLst>
                    <a:ext uri="{FF2B5EF4-FFF2-40B4-BE49-F238E27FC236}">
                      <a16:creationId xmlns:a16="http://schemas.microsoft.com/office/drawing/2014/main" id="{271C6D4A-5053-4145-473B-1DDB66122B0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pic>
          <p:nvPicPr>
            <p:cNvPr id="268" name="Graphic 267">
              <a:extLst>
                <a:ext uri="{FF2B5EF4-FFF2-40B4-BE49-F238E27FC236}">
                  <a16:creationId xmlns:a16="http://schemas.microsoft.com/office/drawing/2014/main" id="{A8387DEC-B7B7-E4B8-872D-5873248E1BD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8409" y="5876377"/>
              <a:ext cx="303835" cy="271853"/>
            </a:xfrm>
            <a:prstGeom prst="rect">
              <a:avLst/>
            </a:prstGeom>
          </p:spPr>
        </p:pic>
        <p:cxnSp>
          <p:nvCxnSpPr>
            <p:cNvPr id="269" name="Straight Arrow Connector 268">
              <a:extLst>
                <a:ext uri="{FF2B5EF4-FFF2-40B4-BE49-F238E27FC236}">
                  <a16:creationId xmlns:a16="http://schemas.microsoft.com/office/drawing/2014/main" id="{D3D7F73D-DCD3-5F09-EF8C-AE026782BA36}"/>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271" name="Straight Arrow Connector 270">
              <a:extLst>
                <a:ext uri="{FF2B5EF4-FFF2-40B4-BE49-F238E27FC236}">
                  <a16:creationId xmlns:a16="http://schemas.microsoft.com/office/drawing/2014/main" id="{8FB6BDE8-8BAE-14AA-F79A-7E1298F83A17}"/>
                </a:ext>
              </a:extLst>
            </p:cNvPr>
            <p:cNvCxnSpPr>
              <a:cxnSpLocks/>
            </p:cNvCxnSpPr>
            <p:nvPr/>
          </p:nvCxnSpPr>
          <p:spPr>
            <a:xfrm>
              <a:off x="1638951"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18" name="Group 17">
              <a:extLst>
                <a:ext uri="{FF2B5EF4-FFF2-40B4-BE49-F238E27FC236}">
                  <a16:creationId xmlns:a16="http://schemas.microsoft.com/office/drawing/2014/main" id="{01B56D07-C2E3-77A8-6C67-713094BD5F70}"/>
                </a:ext>
              </a:extLst>
            </p:cNvPr>
            <p:cNvGrpSpPr/>
            <p:nvPr/>
          </p:nvGrpSpPr>
          <p:grpSpPr>
            <a:xfrm>
              <a:off x="879694" y="952729"/>
              <a:ext cx="1518514" cy="846287"/>
              <a:chOff x="883562" y="952729"/>
              <a:chExt cx="1518514" cy="846287"/>
            </a:xfrm>
          </p:grpSpPr>
          <p:grpSp>
            <p:nvGrpSpPr>
              <p:cNvPr id="17" name="Group 16">
                <a:extLst>
                  <a:ext uri="{FF2B5EF4-FFF2-40B4-BE49-F238E27FC236}">
                    <a16:creationId xmlns:a16="http://schemas.microsoft.com/office/drawing/2014/main" id="{410CA283-41B6-4211-8A41-3759843F626E}"/>
                  </a:ext>
                </a:extLst>
              </p:cNvPr>
              <p:cNvGrpSpPr/>
              <p:nvPr/>
            </p:nvGrpSpPr>
            <p:grpSpPr>
              <a:xfrm>
                <a:off x="883562" y="952729"/>
                <a:ext cx="1486810" cy="308078"/>
                <a:chOff x="883562" y="865133"/>
                <a:chExt cx="1486810" cy="308078"/>
              </a:xfrm>
            </p:grpSpPr>
            <p:pic>
              <p:nvPicPr>
                <p:cNvPr id="282" name="Graphic 281">
                  <a:extLst>
                    <a:ext uri="{FF2B5EF4-FFF2-40B4-BE49-F238E27FC236}">
                      <a16:creationId xmlns:a16="http://schemas.microsoft.com/office/drawing/2014/main" id="{6BAD4003-2F2A-958F-516D-E58292C7891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105435" y="891013"/>
                  <a:ext cx="264937" cy="264937"/>
                </a:xfrm>
                <a:prstGeom prst="rect">
                  <a:avLst/>
                </a:prstGeom>
              </p:spPr>
            </p:pic>
            <p:pic>
              <p:nvPicPr>
                <p:cNvPr id="279" name="Graphic 278">
                  <a:extLst>
                    <a:ext uri="{FF2B5EF4-FFF2-40B4-BE49-F238E27FC236}">
                      <a16:creationId xmlns:a16="http://schemas.microsoft.com/office/drawing/2014/main" id="{8D9BDA01-11AF-FD3F-34F6-5CB099AB72B1}"/>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r="74603"/>
                <a:stretch/>
              </p:blipFill>
              <p:spPr>
                <a:xfrm>
                  <a:off x="1474430" y="865133"/>
                  <a:ext cx="335865" cy="308078"/>
                </a:xfrm>
                <a:prstGeom prst="rect">
                  <a:avLst/>
                </a:prstGeom>
              </p:spPr>
            </p:pic>
            <p:pic>
              <p:nvPicPr>
                <p:cNvPr id="277" name="Graphic 276">
                  <a:extLst>
                    <a:ext uri="{FF2B5EF4-FFF2-40B4-BE49-F238E27FC236}">
                      <a16:creationId xmlns:a16="http://schemas.microsoft.com/office/drawing/2014/main" id="{BEAAA298-7353-2D11-C357-FEDCB22A528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83562" y="871306"/>
                  <a:ext cx="295729" cy="295729"/>
                </a:xfrm>
                <a:prstGeom prst="rect">
                  <a:avLst/>
                </a:prstGeom>
              </p:spPr>
            </p:pic>
          </p:grpSp>
          <p:grpSp>
            <p:nvGrpSpPr>
              <p:cNvPr id="16" name="Group 15">
                <a:extLst>
                  <a:ext uri="{FF2B5EF4-FFF2-40B4-BE49-F238E27FC236}">
                    <a16:creationId xmlns:a16="http://schemas.microsoft.com/office/drawing/2014/main" id="{43D41E3D-C106-0CB6-F099-A71947C7F89B}"/>
                  </a:ext>
                </a:extLst>
              </p:cNvPr>
              <p:cNvGrpSpPr/>
              <p:nvPr/>
            </p:nvGrpSpPr>
            <p:grpSpPr>
              <a:xfrm>
                <a:off x="916534" y="1411200"/>
                <a:ext cx="1485542" cy="387816"/>
                <a:chOff x="916534" y="1449447"/>
                <a:chExt cx="1485542" cy="387816"/>
              </a:xfrm>
            </p:grpSpPr>
            <p:pic>
              <p:nvPicPr>
                <p:cNvPr id="281" name="Picture 280" descr="Logo&#10;&#10;Description automatically generated">
                  <a:extLst>
                    <a:ext uri="{FF2B5EF4-FFF2-40B4-BE49-F238E27FC236}">
                      <a16:creationId xmlns:a16="http://schemas.microsoft.com/office/drawing/2014/main" id="{5817F978-8EF4-F54E-1E99-B94FA131007C}"/>
                    </a:ext>
                  </a:extLst>
                </p:cNvPr>
                <p:cNvPicPr>
                  <a:picLocks noChangeAspect="1"/>
                </p:cNvPicPr>
                <p:nvPr/>
              </p:nvPicPr>
              <p:blipFill rotWithShape="1">
                <a:blip r:embed="rId32">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rcRect l="9004" r="59377"/>
                <a:stretch/>
              </p:blipFill>
              <p:spPr>
                <a:xfrm>
                  <a:off x="1395481" y="1449447"/>
                  <a:ext cx="351034" cy="387816"/>
                </a:xfrm>
                <a:prstGeom prst="rect">
                  <a:avLst/>
                </a:prstGeom>
              </p:spPr>
            </p:pic>
            <p:pic>
              <p:nvPicPr>
                <p:cNvPr id="280" name="Picture 279">
                  <a:extLst>
                    <a:ext uri="{FF2B5EF4-FFF2-40B4-BE49-F238E27FC236}">
                      <a16:creationId xmlns:a16="http://schemas.microsoft.com/office/drawing/2014/main" id="{FE5738D8-5F92-62D7-43DA-C86354D21F26}"/>
                    </a:ext>
                  </a:extLst>
                </p:cNvPr>
                <p:cNvPicPr>
                  <a:picLocks noChangeAspect="1"/>
                </p:cNvPicPr>
                <p:nvPr/>
              </p:nvPicPr>
              <p:blipFill rotWithShape="1">
                <a:blip r:embed="rId34"/>
                <a:srcRect l="13482" t="14785" r="81509" b="80159"/>
                <a:stretch/>
              </p:blipFill>
              <p:spPr>
                <a:xfrm>
                  <a:off x="1995676" y="1513437"/>
                  <a:ext cx="406400" cy="259836"/>
                </a:xfrm>
                <a:prstGeom prst="rect">
                  <a:avLst/>
                </a:prstGeom>
                <a:ln w="3175">
                  <a:solidFill>
                    <a:srgbClr val="FFFFFF"/>
                  </a:solidFill>
                </a:ln>
              </p:spPr>
            </p:pic>
            <p:pic>
              <p:nvPicPr>
                <p:cNvPr id="278" name="Picture 277">
                  <a:extLst>
                    <a:ext uri="{FF2B5EF4-FFF2-40B4-BE49-F238E27FC236}">
                      <a16:creationId xmlns:a16="http://schemas.microsoft.com/office/drawing/2014/main" id="{322074FA-C8C9-F22C-33FE-A044AAF226F2}"/>
                    </a:ext>
                  </a:extLst>
                </p:cNvPr>
                <p:cNvPicPr>
                  <a:picLocks noChangeAspect="1"/>
                </p:cNvPicPr>
                <p:nvPr/>
              </p:nvPicPr>
              <p:blipFill>
                <a:blip r:embed="rId35">
                  <a:extLst>
                    <a:ext uri="{28A0092B-C50C-407E-A947-70E740481C1C}">
                      <a14:useLocalDpi xmlns:a14="http://schemas.microsoft.com/office/drawing/2010/main" val="0"/>
                    </a:ext>
                  </a:extLst>
                </a:blip>
                <a:srcRect t="886" b="886"/>
                <a:stretch/>
              </p:blipFill>
              <p:spPr>
                <a:xfrm>
                  <a:off x="916534" y="1492880"/>
                  <a:ext cx="229786" cy="300951"/>
                </a:xfrm>
                <a:prstGeom prst="rect">
                  <a:avLst/>
                </a:prstGeom>
              </p:spPr>
            </p:pic>
          </p:grpSp>
        </p:grpSp>
        <p:cxnSp>
          <p:nvCxnSpPr>
            <p:cNvPr id="284" name="Straight Arrow Connector 283">
              <a:extLst>
                <a:ext uri="{FF2B5EF4-FFF2-40B4-BE49-F238E27FC236}">
                  <a16:creationId xmlns:a16="http://schemas.microsoft.com/office/drawing/2014/main" id="{64E28A3B-5D3E-94E5-769B-EE1AB5C5FE5E}"/>
                </a:ext>
              </a:extLst>
            </p:cNvPr>
            <p:cNvCxnSpPr>
              <a:cxnSpLocks/>
            </p:cNvCxnSpPr>
            <p:nvPr/>
          </p:nvCxnSpPr>
          <p:spPr>
            <a:xfrm flipV="1">
              <a:off x="4187795"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15" name="Group 14">
              <a:extLst>
                <a:ext uri="{FF2B5EF4-FFF2-40B4-BE49-F238E27FC236}">
                  <a16:creationId xmlns:a16="http://schemas.microsoft.com/office/drawing/2014/main" id="{060DE810-E7DA-1FBB-5996-79DFD33B2173}"/>
                </a:ext>
              </a:extLst>
            </p:cNvPr>
            <p:cNvGrpSpPr/>
            <p:nvPr/>
          </p:nvGrpSpPr>
          <p:grpSpPr>
            <a:xfrm>
              <a:off x="2954085" y="954523"/>
              <a:ext cx="2467467" cy="304490"/>
              <a:chOff x="2954085" y="923984"/>
              <a:chExt cx="2467467" cy="304490"/>
            </a:xfrm>
          </p:grpSpPr>
          <p:pic>
            <p:nvPicPr>
              <p:cNvPr id="286" name="Graphic 285">
                <a:extLst>
                  <a:ext uri="{FF2B5EF4-FFF2-40B4-BE49-F238E27FC236}">
                    <a16:creationId xmlns:a16="http://schemas.microsoft.com/office/drawing/2014/main" id="{10F7FC2A-FF93-660F-6233-8E197EC19C1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954085" y="923984"/>
                <a:ext cx="304490" cy="304490"/>
              </a:xfrm>
              <a:prstGeom prst="rect">
                <a:avLst/>
              </a:prstGeom>
            </p:spPr>
          </p:pic>
          <p:grpSp>
            <p:nvGrpSpPr>
              <p:cNvPr id="287" name="Group 286">
                <a:extLst>
                  <a:ext uri="{FF2B5EF4-FFF2-40B4-BE49-F238E27FC236}">
                    <a16:creationId xmlns:a16="http://schemas.microsoft.com/office/drawing/2014/main" id="{C41FA8D9-0A21-3EB7-DFE3-4BB01817116A}"/>
                  </a:ext>
                </a:extLst>
              </p:cNvPr>
              <p:cNvGrpSpPr/>
              <p:nvPr/>
            </p:nvGrpSpPr>
            <p:grpSpPr>
              <a:xfrm>
                <a:off x="4744962" y="960511"/>
                <a:ext cx="676590" cy="231437"/>
                <a:chOff x="8091239" y="2640663"/>
                <a:chExt cx="418726" cy="143231"/>
              </a:xfrm>
            </p:grpSpPr>
            <p:sp>
              <p:nvSpPr>
                <p:cNvPr id="300" name="Freeform: Shape 299">
                  <a:extLst>
                    <a:ext uri="{FF2B5EF4-FFF2-40B4-BE49-F238E27FC236}">
                      <a16:creationId xmlns:a16="http://schemas.microsoft.com/office/drawing/2014/main" id="{B7C11B25-8048-346E-8A17-E5F3AF835A02}"/>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1" name="Freeform: Shape 300">
                  <a:extLst>
                    <a:ext uri="{FF2B5EF4-FFF2-40B4-BE49-F238E27FC236}">
                      <a16:creationId xmlns:a16="http://schemas.microsoft.com/office/drawing/2014/main" id="{7821E5BF-C063-E7DD-61FB-3E867524D853}"/>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2" name="Freeform: Shape 301">
                  <a:extLst>
                    <a:ext uri="{FF2B5EF4-FFF2-40B4-BE49-F238E27FC236}">
                      <a16:creationId xmlns:a16="http://schemas.microsoft.com/office/drawing/2014/main" id="{7527E248-22F0-C0E2-1CBD-C1B6AC3F4213}"/>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3" name="Freeform: Shape 302">
                  <a:extLst>
                    <a:ext uri="{FF2B5EF4-FFF2-40B4-BE49-F238E27FC236}">
                      <a16:creationId xmlns:a16="http://schemas.microsoft.com/office/drawing/2014/main" id="{01BC56F6-12CF-9603-A41F-8EE734293C50}"/>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4" name="Freeform: Shape 303">
                  <a:extLst>
                    <a:ext uri="{FF2B5EF4-FFF2-40B4-BE49-F238E27FC236}">
                      <a16:creationId xmlns:a16="http://schemas.microsoft.com/office/drawing/2014/main" id="{A5ECE9D1-43C0-3B83-E71F-DCBC12B385D3}"/>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5" name="Freeform: Shape 304">
                  <a:extLst>
                    <a:ext uri="{FF2B5EF4-FFF2-40B4-BE49-F238E27FC236}">
                      <a16:creationId xmlns:a16="http://schemas.microsoft.com/office/drawing/2014/main" id="{122C56EB-3380-9F29-F91D-177CCA6E9EEC}"/>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6" name="Freeform: Shape 305">
                  <a:extLst>
                    <a:ext uri="{FF2B5EF4-FFF2-40B4-BE49-F238E27FC236}">
                      <a16:creationId xmlns:a16="http://schemas.microsoft.com/office/drawing/2014/main" id="{BF24243C-E9FB-CF34-80E1-48F8F95DA979}"/>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7" name="Freeform: Shape 306">
                  <a:extLst>
                    <a:ext uri="{FF2B5EF4-FFF2-40B4-BE49-F238E27FC236}">
                      <a16:creationId xmlns:a16="http://schemas.microsoft.com/office/drawing/2014/main" id="{8095CF9C-EC29-751F-99A4-AF932344E901}"/>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8" name="Freeform: Shape 307">
                  <a:extLst>
                    <a:ext uri="{FF2B5EF4-FFF2-40B4-BE49-F238E27FC236}">
                      <a16:creationId xmlns:a16="http://schemas.microsoft.com/office/drawing/2014/main" id="{2450C651-9718-FAEB-481E-E125301BECFA}"/>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9" name="Freeform: Shape 308">
                  <a:extLst>
                    <a:ext uri="{FF2B5EF4-FFF2-40B4-BE49-F238E27FC236}">
                      <a16:creationId xmlns:a16="http://schemas.microsoft.com/office/drawing/2014/main" id="{BBCB0630-C579-BC10-9F00-07C01E08254A}"/>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0" name="Freeform: Shape 309">
                  <a:extLst>
                    <a:ext uri="{FF2B5EF4-FFF2-40B4-BE49-F238E27FC236}">
                      <a16:creationId xmlns:a16="http://schemas.microsoft.com/office/drawing/2014/main" id="{00B9D24A-86DE-F4E3-D0E9-15005444F009}"/>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1" name="Freeform: Shape 310">
                  <a:extLst>
                    <a:ext uri="{FF2B5EF4-FFF2-40B4-BE49-F238E27FC236}">
                      <a16:creationId xmlns:a16="http://schemas.microsoft.com/office/drawing/2014/main" id="{E4A3BCE9-C994-9A9C-F289-8FDECE616280}"/>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2" name="Freeform: Shape 311">
                  <a:extLst>
                    <a:ext uri="{FF2B5EF4-FFF2-40B4-BE49-F238E27FC236}">
                      <a16:creationId xmlns:a16="http://schemas.microsoft.com/office/drawing/2014/main" id="{BF7DE065-A92A-A589-2B52-9D53D9F6E16B}"/>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3" name="Freeform: Shape 312">
                  <a:extLst>
                    <a:ext uri="{FF2B5EF4-FFF2-40B4-BE49-F238E27FC236}">
                      <a16:creationId xmlns:a16="http://schemas.microsoft.com/office/drawing/2014/main" id="{8A8BA6A1-8601-1591-6C85-FFB9BEA9D822}"/>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290" name="Group 289">
                <a:extLst>
                  <a:ext uri="{FF2B5EF4-FFF2-40B4-BE49-F238E27FC236}">
                    <a16:creationId xmlns:a16="http://schemas.microsoft.com/office/drawing/2014/main" id="{8CCEFEC5-4F06-A24D-00B4-75075C6EBBA2}"/>
                  </a:ext>
                </a:extLst>
              </p:cNvPr>
              <p:cNvGrpSpPr/>
              <p:nvPr/>
            </p:nvGrpSpPr>
            <p:grpSpPr>
              <a:xfrm>
                <a:off x="3616121" y="1008455"/>
                <a:ext cx="771240" cy="135548"/>
                <a:chOff x="5402541" y="3307041"/>
                <a:chExt cx="1387831" cy="243916"/>
              </a:xfrm>
            </p:grpSpPr>
            <p:sp>
              <p:nvSpPr>
                <p:cNvPr id="292" name="Freeform: Shape 291">
                  <a:extLst>
                    <a:ext uri="{FF2B5EF4-FFF2-40B4-BE49-F238E27FC236}">
                      <a16:creationId xmlns:a16="http://schemas.microsoft.com/office/drawing/2014/main" id="{9EC195EC-D0FC-6E8B-27B6-D731B8755482}"/>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293" name="Graphic 5237">
                  <a:extLst>
                    <a:ext uri="{FF2B5EF4-FFF2-40B4-BE49-F238E27FC236}">
                      <a16:creationId xmlns:a16="http://schemas.microsoft.com/office/drawing/2014/main" id="{F5FD5D46-D358-EA31-2AD5-CDA6116664AD}"/>
                    </a:ext>
                  </a:extLst>
                </p:cNvPr>
                <p:cNvGrpSpPr/>
                <p:nvPr/>
              </p:nvGrpSpPr>
              <p:grpSpPr>
                <a:xfrm>
                  <a:off x="5402541" y="3307041"/>
                  <a:ext cx="239147" cy="243916"/>
                  <a:chOff x="5402541" y="3307041"/>
                  <a:chExt cx="239147" cy="243916"/>
                </a:xfrm>
              </p:grpSpPr>
              <p:sp>
                <p:nvSpPr>
                  <p:cNvPr id="294" name="Freeform: Shape 293">
                    <a:extLst>
                      <a:ext uri="{FF2B5EF4-FFF2-40B4-BE49-F238E27FC236}">
                        <a16:creationId xmlns:a16="http://schemas.microsoft.com/office/drawing/2014/main" id="{1FC5F7AB-489D-273C-AB57-490A558AC267}"/>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5" name="Freeform: Shape 294">
                    <a:extLst>
                      <a:ext uri="{FF2B5EF4-FFF2-40B4-BE49-F238E27FC236}">
                        <a16:creationId xmlns:a16="http://schemas.microsoft.com/office/drawing/2014/main" id="{E1710876-CF5F-CA09-5F20-E1D046C2AF5F}"/>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6" name="Freeform: Shape 295">
                    <a:extLst>
                      <a:ext uri="{FF2B5EF4-FFF2-40B4-BE49-F238E27FC236}">
                        <a16:creationId xmlns:a16="http://schemas.microsoft.com/office/drawing/2014/main" id="{810DE479-4D46-3064-64B2-0E7278E7FF5B}"/>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7" name="Freeform: Shape 296">
                    <a:extLst>
                      <a:ext uri="{FF2B5EF4-FFF2-40B4-BE49-F238E27FC236}">
                        <a16:creationId xmlns:a16="http://schemas.microsoft.com/office/drawing/2014/main" id="{85F75DE8-DC3E-12FD-43A7-47EF203D557A}"/>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8" name="Freeform: Shape 297">
                    <a:extLst>
                      <a:ext uri="{FF2B5EF4-FFF2-40B4-BE49-F238E27FC236}">
                        <a16:creationId xmlns:a16="http://schemas.microsoft.com/office/drawing/2014/main" id="{F1D2848E-F0F0-6658-4479-1D9F3B7E70FF}"/>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9" name="Freeform: Shape 298">
                    <a:extLst>
                      <a:ext uri="{FF2B5EF4-FFF2-40B4-BE49-F238E27FC236}">
                        <a16:creationId xmlns:a16="http://schemas.microsoft.com/office/drawing/2014/main" id="{74AD27A2-DBA5-458B-8655-D90C5E873F08}"/>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cxnSp>
          <p:nvCxnSpPr>
            <p:cNvPr id="315" name="Straight Arrow Connector 314">
              <a:extLst>
                <a:ext uri="{FF2B5EF4-FFF2-40B4-BE49-F238E27FC236}">
                  <a16:creationId xmlns:a16="http://schemas.microsoft.com/office/drawing/2014/main" id="{722556C8-E1F6-6928-63D2-386697C61EAC}"/>
                </a:ext>
              </a:extLst>
            </p:cNvPr>
            <p:cNvCxnSpPr>
              <a:cxnSpLocks/>
            </p:cNvCxnSpPr>
            <p:nvPr/>
          </p:nvCxnSpPr>
          <p:spPr>
            <a:xfrm flipV="1">
              <a:off x="6944534"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8" name="Group 7">
              <a:extLst>
                <a:ext uri="{FF2B5EF4-FFF2-40B4-BE49-F238E27FC236}">
                  <a16:creationId xmlns:a16="http://schemas.microsoft.com/office/drawing/2014/main" id="{3EB08F3D-8B6E-8CAA-86A2-104B96D513E8}"/>
                </a:ext>
              </a:extLst>
            </p:cNvPr>
            <p:cNvGrpSpPr/>
            <p:nvPr/>
          </p:nvGrpSpPr>
          <p:grpSpPr>
            <a:xfrm>
              <a:off x="6181967" y="1054790"/>
              <a:ext cx="1525134" cy="512410"/>
              <a:chOff x="6123023" y="964545"/>
              <a:chExt cx="1525134" cy="512410"/>
            </a:xfrm>
          </p:grpSpPr>
          <p:pic>
            <p:nvPicPr>
              <p:cNvPr id="317" name="Picture 316">
                <a:extLst>
                  <a:ext uri="{FF2B5EF4-FFF2-40B4-BE49-F238E27FC236}">
                    <a16:creationId xmlns:a16="http://schemas.microsoft.com/office/drawing/2014/main" id="{708EF846-71EC-5766-B3C2-78FC74D49E4C}"/>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6123023" y="979324"/>
                <a:ext cx="543210" cy="482852"/>
              </a:xfrm>
              <a:prstGeom prst="rect">
                <a:avLst/>
              </a:prstGeom>
            </p:spPr>
          </p:pic>
          <p:pic>
            <p:nvPicPr>
              <p:cNvPr id="318" name="Picture 317">
                <a:extLst>
                  <a:ext uri="{FF2B5EF4-FFF2-40B4-BE49-F238E27FC236}">
                    <a16:creationId xmlns:a16="http://schemas.microsoft.com/office/drawing/2014/main" id="{FB76E3C5-81C8-D0EF-BF40-527F92180E52}"/>
                  </a:ext>
                </a:extLst>
              </p:cNvPr>
              <p:cNvPicPr>
                <a:picLocks noChangeAspect="1"/>
              </p:cNvPicPr>
              <p:nvPr/>
            </p:nvPicPr>
            <p:blipFill>
              <a:blip r:embed="rId39">
                <a:extLst>
                  <a:ext uri="{28A0092B-C50C-407E-A947-70E740481C1C}">
                    <a14:useLocalDpi xmlns:a14="http://schemas.microsoft.com/office/drawing/2010/main" val="0"/>
                  </a:ext>
                </a:extLst>
              </a:blip>
              <a:srcRect t="60" b="60"/>
              <a:stretch/>
            </p:blipFill>
            <p:spPr>
              <a:xfrm>
                <a:off x="7104947" y="964545"/>
                <a:ext cx="543210" cy="512410"/>
              </a:xfrm>
              <a:prstGeom prst="rect">
                <a:avLst/>
              </a:prstGeom>
            </p:spPr>
          </p:pic>
        </p:grpSp>
        <p:cxnSp>
          <p:nvCxnSpPr>
            <p:cNvPr id="320" name="Straight Arrow Connector 319">
              <a:extLst>
                <a:ext uri="{FF2B5EF4-FFF2-40B4-BE49-F238E27FC236}">
                  <a16:creationId xmlns:a16="http://schemas.microsoft.com/office/drawing/2014/main" id="{23500691-E77C-58DD-87D9-BFB604FF1008}"/>
                </a:ext>
              </a:extLst>
            </p:cNvPr>
            <p:cNvCxnSpPr>
              <a:cxnSpLocks/>
            </p:cNvCxnSpPr>
            <p:nvPr/>
          </p:nvCxnSpPr>
          <p:spPr>
            <a:xfrm flipV="1">
              <a:off x="9902492"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272" name="Rectangle 271">
              <a:extLst>
                <a:ext uri="{FF2B5EF4-FFF2-40B4-BE49-F238E27FC236}">
                  <a16:creationId xmlns:a16="http://schemas.microsoft.com/office/drawing/2014/main" id="{2324DED9-C7AA-03CB-5E2E-C1539F6CEBDE}"/>
                </a:ext>
              </a:extLst>
            </p:cNvPr>
            <p:cNvSpPr/>
            <p:nvPr/>
          </p:nvSpPr>
          <p:spPr>
            <a:xfrm>
              <a:off x="647341" y="533401"/>
              <a:ext cx="1983220"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Developer experiences</a:t>
              </a:r>
            </a:p>
          </p:txBody>
        </p:sp>
        <p:sp>
          <p:nvSpPr>
            <p:cNvPr id="285" name="Rectangle 284">
              <a:extLst>
                <a:ext uri="{FF2B5EF4-FFF2-40B4-BE49-F238E27FC236}">
                  <a16:creationId xmlns:a16="http://schemas.microsoft.com/office/drawing/2014/main" id="{E27D6D02-6B60-DB15-7876-286AB3653E34}"/>
                </a:ext>
              </a:extLst>
            </p:cNvPr>
            <p:cNvSpPr/>
            <p:nvPr/>
          </p:nvSpPr>
          <p:spPr>
            <a:xfrm>
              <a:off x="2787003" y="533401"/>
              <a:ext cx="2801585"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Monitor – </a:t>
              </a:r>
              <a:r>
                <a:rPr lang="en-US" sz="1100" b="1" kern="0" err="1">
                  <a:solidFill>
                    <a:srgbClr val="FFFFFF"/>
                  </a:solidFill>
                  <a:latin typeface="Segoe UI Semibold"/>
                  <a:cs typeface="Segoe UI" panose="020B0502040204020203" pitchFamily="34" charset="0"/>
                </a:rPr>
                <a:t>logstream</a:t>
              </a:r>
              <a:r>
                <a:rPr lang="en-US" sz="1100" b="1" kern="0">
                  <a:solidFill>
                    <a:srgbClr val="FFFFFF"/>
                  </a:solidFill>
                  <a:latin typeface="Segoe UI Semibold"/>
                  <a:cs typeface="Segoe UI" panose="020B0502040204020203" pitchFamily="34" charset="0"/>
                </a:rPr>
                <a:t>, APM &amp; end-to-end</a:t>
              </a:r>
            </a:p>
          </p:txBody>
        </p:sp>
        <p:sp>
          <p:nvSpPr>
            <p:cNvPr id="316" name="Rectangle 315">
              <a:extLst>
                <a:ext uri="{FF2B5EF4-FFF2-40B4-BE49-F238E27FC236}">
                  <a16:creationId xmlns:a16="http://schemas.microsoft.com/office/drawing/2014/main" id="{7399F19B-4ABA-325A-A0E3-57DAFA899A11}"/>
                </a:ext>
              </a:extLst>
            </p:cNvPr>
            <p:cNvSpPr/>
            <p:nvPr/>
          </p:nvSpPr>
          <p:spPr>
            <a:xfrm>
              <a:off x="5745027" y="533401"/>
              <a:ext cx="2399015" cy="1374699"/>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Identities –  end-users &amp; machines</a:t>
              </a:r>
            </a:p>
          </p:txBody>
        </p:sp>
        <p:sp>
          <p:nvSpPr>
            <p:cNvPr id="321" name="Rectangle 320">
              <a:extLst>
                <a:ext uri="{FF2B5EF4-FFF2-40B4-BE49-F238E27FC236}">
                  <a16:creationId xmlns:a16="http://schemas.microsoft.com/office/drawing/2014/main" id="{A10C4D3E-C2DC-BE83-4F40-356AAAD97404}"/>
                </a:ext>
              </a:extLst>
            </p:cNvPr>
            <p:cNvSpPr/>
            <p:nvPr/>
          </p:nvSpPr>
          <p:spPr>
            <a:xfrm>
              <a:off x="8300484" y="533401"/>
              <a:ext cx="3204017"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Automation</a:t>
              </a:r>
            </a:p>
          </p:txBody>
        </p:sp>
        <p:grpSp>
          <p:nvGrpSpPr>
            <p:cNvPr id="13" name="Group 12">
              <a:extLst>
                <a:ext uri="{FF2B5EF4-FFF2-40B4-BE49-F238E27FC236}">
                  <a16:creationId xmlns:a16="http://schemas.microsoft.com/office/drawing/2014/main" id="{35BD9D08-FD95-E3D2-A08F-5BEAA2524347}"/>
                </a:ext>
              </a:extLst>
            </p:cNvPr>
            <p:cNvGrpSpPr/>
            <p:nvPr/>
          </p:nvGrpSpPr>
          <p:grpSpPr>
            <a:xfrm>
              <a:off x="8496022" y="887487"/>
              <a:ext cx="2827508" cy="442151"/>
              <a:chOff x="8496022" y="887487"/>
              <a:chExt cx="2827508" cy="442151"/>
            </a:xfrm>
          </p:grpSpPr>
          <p:pic>
            <p:nvPicPr>
              <p:cNvPr id="323" name="Graphic 322">
                <a:extLst>
                  <a:ext uri="{FF2B5EF4-FFF2-40B4-BE49-F238E27FC236}">
                    <a16:creationId xmlns:a16="http://schemas.microsoft.com/office/drawing/2014/main" id="{DE5DC0AE-D515-389A-0A3A-D0A0F81C82B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107438" y="964317"/>
                <a:ext cx="288490" cy="288490"/>
              </a:xfrm>
              <a:prstGeom prst="rect">
                <a:avLst/>
              </a:prstGeom>
            </p:spPr>
          </p:pic>
          <p:pic>
            <p:nvPicPr>
              <p:cNvPr id="324" name="Graphic 323">
                <a:extLst>
                  <a:ext uri="{FF2B5EF4-FFF2-40B4-BE49-F238E27FC236}">
                    <a16:creationId xmlns:a16="http://schemas.microsoft.com/office/drawing/2014/main" id="{EB978FE7-F713-4ADE-9483-5712CEA4766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712796" y="911597"/>
                <a:ext cx="284506" cy="393930"/>
              </a:xfrm>
              <a:prstGeom prst="rect">
                <a:avLst/>
              </a:prstGeom>
            </p:spPr>
          </p:pic>
          <p:pic>
            <p:nvPicPr>
              <p:cNvPr id="325" name="Graphic 324">
                <a:extLst>
                  <a:ext uri="{FF2B5EF4-FFF2-40B4-BE49-F238E27FC236}">
                    <a16:creationId xmlns:a16="http://schemas.microsoft.com/office/drawing/2014/main" id="{54AD17E9-6C39-B9A6-519E-E6C52F132D2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314170" y="962423"/>
                <a:ext cx="292279" cy="292279"/>
              </a:xfrm>
              <a:prstGeom prst="rect">
                <a:avLst/>
              </a:prstGeom>
            </p:spPr>
          </p:pic>
          <p:pic>
            <p:nvPicPr>
              <p:cNvPr id="328" name="Picture 327" descr="A picture containing chart&#10;&#10;Description automatically generated">
                <a:extLst>
                  <a:ext uri="{FF2B5EF4-FFF2-40B4-BE49-F238E27FC236}">
                    <a16:creationId xmlns:a16="http://schemas.microsoft.com/office/drawing/2014/main" id="{A6D1C842-7E43-E19F-6FF2-2268FB8B1D0A}"/>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96022" y="949893"/>
                <a:ext cx="294548" cy="317338"/>
              </a:xfrm>
              <a:prstGeom prst="rect">
                <a:avLst/>
              </a:prstGeom>
            </p:spPr>
          </p:pic>
          <p:pic>
            <p:nvPicPr>
              <p:cNvPr id="330" name="Picture 329" descr="Logo&#10;&#10;Description automatically generated">
                <a:extLst>
                  <a:ext uri="{FF2B5EF4-FFF2-40B4-BE49-F238E27FC236}">
                    <a16:creationId xmlns:a16="http://schemas.microsoft.com/office/drawing/2014/main" id="{16104045-2C77-BE23-0961-24AF711EA8E2}"/>
                  </a:ext>
                </a:extLst>
              </p:cNvPr>
              <p:cNvPicPr>
                <a:picLocks noChangeAspect="1"/>
              </p:cNvPicPr>
              <p:nvPr/>
            </p:nvPicPr>
            <p:blipFill rotWithShape="1">
              <a:blip r:embed="rId32">
                <a:extLst>
                  <a:ext uri="{BEBA8EAE-BF5A-486C-A8C5-ECC9F3942E4B}">
                    <a14:imgProps xmlns:a14="http://schemas.microsoft.com/office/drawing/2010/main">
                      <a14:imgLayer r:embed="rId33">
                        <a14:imgEffect>
                          <a14:brightnessContrast bright="100000" contrast="100000"/>
                        </a14:imgEffect>
                      </a14:imgLayer>
                    </a14:imgProps>
                  </a:ext>
                  <a:ext uri="{28A0092B-C50C-407E-A947-70E740481C1C}">
                    <a14:useLocalDpi xmlns:a14="http://schemas.microsoft.com/office/drawing/2010/main" val="0"/>
                  </a:ext>
                </a:extLst>
              </a:blip>
              <a:srcRect l="9004" r="59377"/>
              <a:stretch/>
            </p:blipFill>
            <p:spPr>
              <a:xfrm>
                <a:off x="10923317" y="887487"/>
                <a:ext cx="400213" cy="442151"/>
              </a:xfrm>
              <a:prstGeom prst="rect">
                <a:avLst/>
              </a:prstGeom>
            </p:spPr>
          </p:pic>
        </p:grpSp>
        <p:grpSp>
          <p:nvGrpSpPr>
            <p:cNvPr id="14" name="Group 13">
              <a:extLst>
                <a:ext uri="{FF2B5EF4-FFF2-40B4-BE49-F238E27FC236}">
                  <a16:creationId xmlns:a16="http://schemas.microsoft.com/office/drawing/2014/main" id="{815B225E-BD35-3C3D-C9F9-C0E4574C8E1D}"/>
                </a:ext>
              </a:extLst>
            </p:cNvPr>
            <p:cNvGrpSpPr/>
            <p:nvPr/>
          </p:nvGrpSpPr>
          <p:grpSpPr>
            <a:xfrm>
              <a:off x="8389797" y="1366517"/>
              <a:ext cx="2864614" cy="477182"/>
              <a:chOff x="8389797" y="1367780"/>
              <a:chExt cx="2864614" cy="477182"/>
            </a:xfrm>
          </p:grpSpPr>
          <p:pic>
            <p:nvPicPr>
              <p:cNvPr id="326" name="Picture 325" descr="Icon&#10;&#10;Description automatically generated">
                <a:extLst>
                  <a:ext uri="{FF2B5EF4-FFF2-40B4-BE49-F238E27FC236}">
                    <a16:creationId xmlns:a16="http://schemas.microsoft.com/office/drawing/2014/main" id="{0D7C2067-6377-A864-DE7D-50F095545F4A}"/>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133118" y="1367780"/>
                <a:ext cx="618063" cy="477182"/>
              </a:xfrm>
              <a:prstGeom prst="rect">
                <a:avLst/>
              </a:prstGeom>
            </p:spPr>
          </p:pic>
          <p:pic>
            <p:nvPicPr>
              <p:cNvPr id="327" name="Picture 326" descr="Icon&#10;&#10;Description automatically generated with medium confidence">
                <a:extLst>
                  <a:ext uri="{FF2B5EF4-FFF2-40B4-BE49-F238E27FC236}">
                    <a16:creationId xmlns:a16="http://schemas.microsoft.com/office/drawing/2014/main" id="{941B87BC-9D80-3F0E-2283-F26D5C71B5D2}"/>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389797" y="1405664"/>
                <a:ext cx="519926" cy="401414"/>
              </a:xfrm>
              <a:prstGeom prst="rect">
                <a:avLst/>
              </a:prstGeom>
            </p:spPr>
          </p:pic>
          <p:pic>
            <p:nvPicPr>
              <p:cNvPr id="329" name="Picture 328">
                <a:extLst>
                  <a:ext uri="{FF2B5EF4-FFF2-40B4-BE49-F238E27FC236}">
                    <a16:creationId xmlns:a16="http://schemas.microsoft.com/office/drawing/2014/main" id="{7391BF46-9BB8-6468-97C5-4164677666D8}"/>
                  </a:ext>
                </a:extLst>
              </p:cNvPr>
              <p:cNvPicPr>
                <a:picLocks noChangeAspect="1"/>
              </p:cNvPicPr>
              <p:nvPr/>
            </p:nvPicPr>
            <p:blipFill>
              <a:blip r:embed="rId35">
                <a:extLst>
                  <a:ext uri="{28A0092B-C50C-407E-A947-70E740481C1C}">
                    <a14:useLocalDpi xmlns:a14="http://schemas.microsoft.com/office/drawing/2010/main" val="0"/>
                  </a:ext>
                </a:extLst>
              </a:blip>
              <a:srcRect t="886" b="886"/>
              <a:stretch/>
            </p:blipFill>
            <p:spPr>
              <a:xfrm>
                <a:off x="10992434" y="1434815"/>
                <a:ext cx="261977" cy="343112"/>
              </a:xfrm>
              <a:prstGeom prst="rect">
                <a:avLst/>
              </a:prstGeom>
            </p:spPr>
          </p:pic>
          <p:pic>
            <p:nvPicPr>
              <p:cNvPr id="331" name="Picture 330">
                <a:extLst>
                  <a:ext uri="{FF2B5EF4-FFF2-40B4-BE49-F238E27FC236}">
                    <a16:creationId xmlns:a16="http://schemas.microsoft.com/office/drawing/2014/main" id="{917FB32F-DE0E-1106-3B34-B46E7B1DA6DD}"/>
                  </a:ext>
                </a:extLst>
              </p:cNvPr>
              <p:cNvPicPr>
                <a:picLocks noChangeAspect="1"/>
              </p:cNvPicPr>
              <p:nvPr/>
            </p:nvPicPr>
            <p:blipFill rotWithShape="1">
              <a:blip r:embed="rId34"/>
              <a:srcRect l="13482" t="14785" r="81509" b="80159"/>
              <a:stretch/>
            </p:blipFill>
            <p:spPr>
              <a:xfrm>
                <a:off x="10070363" y="1466275"/>
                <a:ext cx="438239" cy="280192"/>
              </a:xfrm>
              <a:prstGeom prst="rect">
                <a:avLst/>
              </a:prstGeom>
              <a:ln w="3175">
                <a:solidFill>
                  <a:srgbClr val="FFFFFF"/>
                </a:solidFill>
              </a:ln>
            </p:spPr>
          </p:pic>
        </p:grpSp>
        <p:grpSp>
          <p:nvGrpSpPr>
            <p:cNvPr id="12" name="Group 11">
              <a:extLst>
                <a:ext uri="{FF2B5EF4-FFF2-40B4-BE49-F238E27FC236}">
                  <a16:creationId xmlns:a16="http://schemas.microsoft.com/office/drawing/2014/main" id="{861C6C3B-A60A-4A44-D62E-FC1509E4153C}"/>
                </a:ext>
              </a:extLst>
            </p:cNvPr>
            <p:cNvGrpSpPr/>
            <p:nvPr/>
          </p:nvGrpSpPr>
          <p:grpSpPr>
            <a:xfrm>
              <a:off x="2929005" y="1365254"/>
              <a:ext cx="2517580" cy="479708"/>
              <a:chOff x="2930851" y="1264929"/>
              <a:chExt cx="2517580" cy="479708"/>
            </a:xfrm>
          </p:grpSpPr>
          <p:pic>
            <p:nvPicPr>
              <p:cNvPr id="289" name="Graphic 288">
                <a:extLst>
                  <a:ext uri="{FF2B5EF4-FFF2-40B4-BE49-F238E27FC236}">
                    <a16:creationId xmlns:a16="http://schemas.microsoft.com/office/drawing/2014/main" id="{BA5D9BCB-75ED-9DA0-6397-3FBACAF50286}"/>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489015" y="1264929"/>
                <a:ext cx="959416" cy="479708"/>
              </a:xfrm>
              <a:prstGeom prst="rect">
                <a:avLst/>
              </a:prstGeom>
            </p:spPr>
          </p:pic>
          <p:pic>
            <p:nvPicPr>
              <p:cNvPr id="291" name="Graphic 290">
                <a:extLst>
                  <a:ext uri="{FF2B5EF4-FFF2-40B4-BE49-F238E27FC236}">
                    <a16:creationId xmlns:a16="http://schemas.microsoft.com/office/drawing/2014/main" id="{98054A16-DCD1-7FA1-1CA0-E1498A20E5D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3570429" y="1409420"/>
                <a:ext cx="646091" cy="190726"/>
              </a:xfrm>
              <a:prstGeom prst="rect">
                <a:avLst/>
              </a:prstGeom>
            </p:spPr>
          </p:pic>
          <p:grpSp>
            <p:nvGrpSpPr>
              <p:cNvPr id="11" name="Group 10">
                <a:extLst>
                  <a:ext uri="{FF2B5EF4-FFF2-40B4-BE49-F238E27FC236}">
                    <a16:creationId xmlns:a16="http://schemas.microsoft.com/office/drawing/2014/main" id="{AB97638F-46CD-BA53-DBFA-FA87760F888F}"/>
                  </a:ext>
                </a:extLst>
              </p:cNvPr>
              <p:cNvGrpSpPr/>
              <p:nvPr/>
            </p:nvGrpSpPr>
            <p:grpSpPr>
              <a:xfrm>
                <a:off x="2930851" y="1356931"/>
                <a:ext cx="367083" cy="295705"/>
                <a:chOff x="4779999" y="1643116"/>
                <a:chExt cx="304490" cy="245283"/>
              </a:xfrm>
            </p:grpSpPr>
            <p:pic>
              <p:nvPicPr>
                <p:cNvPr id="337" name="Picture 336" descr="Icon&#10;&#10;Description automatically generated">
                  <a:extLst>
                    <a:ext uri="{FF2B5EF4-FFF2-40B4-BE49-F238E27FC236}">
                      <a16:creationId xmlns:a16="http://schemas.microsoft.com/office/drawing/2014/main" id="{903E6C57-4E76-EF3A-B269-E79FA1006E51}"/>
                    </a:ext>
                  </a:extLst>
                </p:cNvPr>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333" name="Picture 332" descr="Icon&#10;&#10;Description automatically generated">
                  <a:extLst>
                    <a:ext uri="{FF2B5EF4-FFF2-40B4-BE49-F238E27FC236}">
                      <a16:creationId xmlns:a16="http://schemas.microsoft.com/office/drawing/2014/main" id="{FF94E461-D9D3-0EC9-E9EF-FF13B4926F52}"/>
                    </a:ext>
                  </a:extLst>
                </p:cNvPr>
                <p:cNvPicPr>
                  <a:picLocks noChangeAspect="1"/>
                </p:cNvPicPr>
                <p:nvPr/>
              </p:nvPicPr>
              <p:blipFill>
                <a:blip r:embed="rId54">
                  <a:extLst>
                    <a:ext uri="{BEBA8EAE-BF5A-486C-A8C5-ECC9F3942E4B}">
                      <a14:imgProps xmlns:a14="http://schemas.microsoft.com/office/drawing/2010/main">
                        <a14:imgLayer r:embed="rId55">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grpSp>
        <p:sp>
          <p:nvSpPr>
            <p:cNvPr id="339" name="Rectangle 338">
              <a:extLst>
                <a:ext uri="{FF2B5EF4-FFF2-40B4-BE49-F238E27FC236}">
                  <a16:creationId xmlns:a16="http://schemas.microsoft.com/office/drawing/2014/main" id="{EC59D309-468F-E852-FB2B-1F47E3FB4353}"/>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340" name="Group 339">
              <a:extLst>
                <a:ext uri="{FF2B5EF4-FFF2-40B4-BE49-F238E27FC236}">
                  <a16:creationId xmlns:a16="http://schemas.microsoft.com/office/drawing/2014/main" id="{BE8B8349-4D57-D640-884D-ED1EBDCDD012}"/>
                </a:ext>
              </a:extLst>
            </p:cNvPr>
            <p:cNvGrpSpPr/>
            <p:nvPr/>
          </p:nvGrpSpPr>
          <p:grpSpPr>
            <a:xfrm>
              <a:off x="245780" y="2944779"/>
              <a:ext cx="868444" cy="868444"/>
              <a:chOff x="850925" y="1704097"/>
              <a:chExt cx="744791" cy="744791"/>
            </a:xfrm>
          </p:grpSpPr>
          <p:sp>
            <p:nvSpPr>
              <p:cNvPr id="420" name="Rectangle 419">
                <a:extLst>
                  <a:ext uri="{FF2B5EF4-FFF2-40B4-BE49-F238E27FC236}">
                    <a16:creationId xmlns:a16="http://schemas.microsoft.com/office/drawing/2014/main" id="{9AEFFFB2-361D-BC83-973C-0DA86456951F}"/>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1" name="Graphic 420">
                <a:extLst>
                  <a:ext uri="{FF2B5EF4-FFF2-40B4-BE49-F238E27FC236}">
                    <a16:creationId xmlns:a16="http://schemas.microsoft.com/office/drawing/2014/main" id="{764E2539-EFF7-673A-31BF-33FD9DB942B7}"/>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96250" y="1749422"/>
                <a:ext cx="654141" cy="654141"/>
              </a:xfrm>
              <a:prstGeom prst="rect">
                <a:avLst/>
              </a:prstGeom>
            </p:spPr>
          </p:pic>
        </p:grpSp>
        <p:sp>
          <p:nvSpPr>
            <p:cNvPr id="341" name="TextBox 340">
              <a:extLst>
                <a:ext uri="{FF2B5EF4-FFF2-40B4-BE49-F238E27FC236}">
                  <a16:creationId xmlns:a16="http://schemas.microsoft.com/office/drawing/2014/main" id="{7845E3AA-2E9A-3CBF-15C3-83B498419474}"/>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pic>
          <p:nvPicPr>
            <p:cNvPr id="181" name="Graphic 180">
              <a:extLst>
                <a:ext uri="{FF2B5EF4-FFF2-40B4-BE49-F238E27FC236}">
                  <a16:creationId xmlns:a16="http://schemas.microsoft.com/office/drawing/2014/main" id="{A47B6218-055A-5133-0067-1A8622B74EE1}"/>
                </a:ext>
                <a:ext uri="{C183D7F6-B498-43B3-948B-1728B52AA6E4}">
                  <adec:decorative xmlns:adec="http://schemas.microsoft.com/office/drawing/2017/decorative" val="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5845731" y="5767027"/>
              <a:ext cx="490551" cy="490551"/>
            </a:xfrm>
            <a:prstGeom prst="rect">
              <a:avLst/>
            </a:prstGeom>
          </p:spPr>
        </p:pic>
      </p:grpSp>
    </p:spTree>
    <p:extLst>
      <p:ext uri="{BB962C8B-B14F-4D97-AF65-F5344CB8AC3E}">
        <p14:creationId xmlns:p14="http://schemas.microsoft.com/office/powerpoint/2010/main" val="1795487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DE2F9-A51C-19AB-7552-461ED6F453A7}"/>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7 of 7)</a:t>
            </a:r>
          </a:p>
        </p:txBody>
      </p:sp>
      <p:grpSp>
        <p:nvGrpSpPr>
          <p:cNvPr id="5" name="Group 4" descr="Azure Spring Apps Diagram - 7 of 7">
            <a:extLst>
              <a:ext uri="{FF2B5EF4-FFF2-40B4-BE49-F238E27FC236}">
                <a16:creationId xmlns:a16="http://schemas.microsoft.com/office/drawing/2014/main" id="{8B4E313A-DBC9-340F-D5EC-C05574D32C54}"/>
              </a:ext>
            </a:extLst>
          </p:cNvPr>
          <p:cNvGrpSpPr/>
          <p:nvPr/>
        </p:nvGrpSpPr>
        <p:grpSpPr>
          <a:xfrm>
            <a:off x="245780" y="533401"/>
            <a:ext cx="11258724" cy="5737728"/>
            <a:chOff x="245780" y="533401"/>
            <a:chExt cx="11258724" cy="5737728"/>
          </a:xfrm>
        </p:grpSpPr>
        <p:sp>
          <p:nvSpPr>
            <p:cNvPr id="85" name="TextBox 84">
              <a:extLst>
                <a:ext uri="{FF2B5EF4-FFF2-40B4-BE49-F238E27FC236}">
                  <a16:creationId xmlns:a16="http://schemas.microsoft.com/office/drawing/2014/main" id="{00B8F0AF-44D0-8213-FF96-ED287632B054}"/>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87" name="Straight Arrow Connector 86">
              <a:extLst>
                <a:ext uri="{FF2B5EF4-FFF2-40B4-BE49-F238E27FC236}">
                  <a16:creationId xmlns:a16="http://schemas.microsoft.com/office/drawing/2014/main" id="{AA88A7B2-FBE6-B0C4-A008-D7D0994983B7}"/>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88" name="Straight Arrow Connector 87">
              <a:extLst>
                <a:ext uri="{FF2B5EF4-FFF2-40B4-BE49-F238E27FC236}">
                  <a16:creationId xmlns:a16="http://schemas.microsoft.com/office/drawing/2014/main" id="{F65B0EE2-E730-7C0B-97D1-5FACA05FDA58}"/>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92" name="Rectangle 91">
              <a:extLst>
                <a:ext uri="{FF2B5EF4-FFF2-40B4-BE49-F238E27FC236}">
                  <a16:creationId xmlns:a16="http://schemas.microsoft.com/office/drawing/2014/main" id="{6446524F-3C68-6A1D-403C-F2BB1E59306E}"/>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93" name="Rectangle 92">
              <a:extLst>
                <a:ext uri="{FF2B5EF4-FFF2-40B4-BE49-F238E27FC236}">
                  <a16:creationId xmlns:a16="http://schemas.microsoft.com/office/drawing/2014/main" id="{5016218E-A336-738C-EEAF-FE7C1DC31880}"/>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95" name="Rectangle 94">
              <a:extLst>
                <a:ext uri="{FF2B5EF4-FFF2-40B4-BE49-F238E27FC236}">
                  <a16:creationId xmlns:a16="http://schemas.microsoft.com/office/drawing/2014/main" id="{4A4EE2C5-156C-FE78-4581-97004CBE6D7C}"/>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96" name="Rectangle 95">
              <a:extLst>
                <a:ext uri="{FF2B5EF4-FFF2-40B4-BE49-F238E27FC236}">
                  <a16:creationId xmlns:a16="http://schemas.microsoft.com/office/drawing/2014/main" id="{F1B6FC57-2662-4259-A2A4-21C965EFDE43}"/>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98" name="Rectangle 97">
              <a:extLst>
                <a:ext uri="{FF2B5EF4-FFF2-40B4-BE49-F238E27FC236}">
                  <a16:creationId xmlns:a16="http://schemas.microsoft.com/office/drawing/2014/main" id="{D54BABAC-1C8B-886A-DBD3-6366A4737D39}"/>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pic>
          <p:nvPicPr>
            <p:cNvPr id="100" name="Graphic 99">
              <a:extLst>
                <a:ext uri="{FF2B5EF4-FFF2-40B4-BE49-F238E27FC236}">
                  <a16:creationId xmlns:a16="http://schemas.microsoft.com/office/drawing/2014/main" id="{B7075BF3-4D9D-8ED9-47A9-50E9531A9D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837027"/>
              <a:ext cx="350552" cy="350552"/>
            </a:xfrm>
            <a:prstGeom prst="rect">
              <a:avLst/>
            </a:prstGeom>
          </p:spPr>
        </p:pic>
        <p:pic>
          <p:nvPicPr>
            <p:cNvPr id="101" name="Graphic 100">
              <a:extLst>
                <a:ext uri="{FF2B5EF4-FFF2-40B4-BE49-F238E27FC236}">
                  <a16:creationId xmlns:a16="http://schemas.microsoft.com/office/drawing/2014/main" id="{215F766D-987C-8000-AA11-94EF90191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837027"/>
              <a:ext cx="350552" cy="350552"/>
            </a:xfrm>
            <a:prstGeom prst="rect">
              <a:avLst/>
            </a:prstGeom>
          </p:spPr>
        </p:pic>
        <p:pic>
          <p:nvPicPr>
            <p:cNvPr id="102" name="Graphic 101">
              <a:extLst>
                <a:ext uri="{FF2B5EF4-FFF2-40B4-BE49-F238E27FC236}">
                  <a16:creationId xmlns:a16="http://schemas.microsoft.com/office/drawing/2014/main" id="{DD6C9746-25AB-D981-C11F-E4A62870D9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837027"/>
              <a:ext cx="350552" cy="350552"/>
            </a:xfrm>
            <a:prstGeom prst="rect">
              <a:avLst/>
            </a:prstGeom>
          </p:spPr>
        </p:pic>
        <p:pic>
          <p:nvPicPr>
            <p:cNvPr id="104" name="Graphic 103">
              <a:extLst>
                <a:ext uri="{FF2B5EF4-FFF2-40B4-BE49-F238E27FC236}">
                  <a16:creationId xmlns:a16="http://schemas.microsoft.com/office/drawing/2014/main" id="{483FF62B-FB0A-4AB1-DF9C-0276F26006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837027"/>
              <a:ext cx="350552" cy="350552"/>
            </a:xfrm>
            <a:prstGeom prst="rect">
              <a:avLst/>
            </a:prstGeom>
          </p:spPr>
        </p:pic>
        <p:pic>
          <p:nvPicPr>
            <p:cNvPr id="109" name="Graphic 108">
              <a:extLst>
                <a:ext uri="{FF2B5EF4-FFF2-40B4-BE49-F238E27FC236}">
                  <a16:creationId xmlns:a16="http://schemas.microsoft.com/office/drawing/2014/main" id="{ABEF0923-F48A-353B-CB51-3A9449EBCE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837027"/>
              <a:ext cx="350552" cy="350552"/>
            </a:xfrm>
            <a:prstGeom prst="rect">
              <a:avLst/>
            </a:prstGeom>
          </p:spPr>
        </p:pic>
        <p:pic>
          <p:nvPicPr>
            <p:cNvPr id="110" name="Graphic 109">
              <a:extLst>
                <a:ext uri="{FF2B5EF4-FFF2-40B4-BE49-F238E27FC236}">
                  <a16:creationId xmlns:a16="http://schemas.microsoft.com/office/drawing/2014/main" id="{8858E90D-6692-48C2-CD9E-7D5B7C0E54C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837027"/>
              <a:ext cx="350552" cy="350552"/>
            </a:xfrm>
            <a:prstGeom prst="rect">
              <a:avLst/>
            </a:prstGeom>
          </p:spPr>
        </p:pic>
        <p:pic>
          <p:nvPicPr>
            <p:cNvPr id="113" name="Graphic 112">
              <a:extLst>
                <a:ext uri="{FF2B5EF4-FFF2-40B4-BE49-F238E27FC236}">
                  <a16:creationId xmlns:a16="http://schemas.microsoft.com/office/drawing/2014/main" id="{2C21DDE5-EE11-AD96-CD98-5B1B0E0A53B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86331" y="5849942"/>
              <a:ext cx="324723" cy="324723"/>
            </a:xfrm>
            <a:prstGeom prst="rect">
              <a:avLst/>
            </a:prstGeom>
          </p:spPr>
        </p:pic>
        <p:pic>
          <p:nvPicPr>
            <p:cNvPr id="114" name="Graphic 113">
              <a:extLst>
                <a:ext uri="{FF2B5EF4-FFF2-40B4-BE49-F238E27FC236}">
                  <a16:creationId xmlns:a16="http://schemas.microsoft.com/office/drawing/2014/main" id="{47B0FA9A-FA15-0F21-AD17-398585BB742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4809" y="5849942"/>
              <a:ext cx="324723" cy="324723"/>
            </a:xfrm>
            <a:prstGeom prst="rect">
              <a:avLst/>
            </a:prstGeom>
          </p:spPr>
        </p:pic>
        <p:grpSp>
          <p:nvGrpSpPr>
            <p:cNvPr id="115" name="Group 114">
              <a:extLst>
                <a:ext uri="{FF2B5EF4-FFF2-40B4-BE49-F238E27FC236}">
                  <a16:creationId xmlns:a16="http://schemas.microsoft.com/office/drawing/2014/main" id="{69B56646-225B-AC06-793E-95D016C7B140}"/>
                </a:ext>
              </a:extLst>
            </p:cNvPr>
            <p:cNvGrpSpPr/>
            <p:nvPr/>
          </p:nvGrpSpPr>
          <p:grpSpPr>
            <a:xfrm>
              <a:off x="9207880" y="5843085"/>
              <a:ext cx="338468" cy="338469"/>
              <a:chOff x="8979364" y="5100543"/>
              <a:chExt cx="311966" cy="311967"/>
            </a:xfrm>
            <a:solidFill>
              <a:srgbClr val="FFFFFF"/>
            </a:solidFill>
          </p:grpSpPr>
          <p:sp>
            <p:nvSpPr>
              <p:cNvPr id="116" name="Freeform: Shape 115">
                <a:extLst>
                  <a:ext uri="{FF2B5EF4-FFF2-40B4-BE49-F238E27FC236}">
                    <a16:creationId xmlns:a16="http://schemas.microsoft.com/office/drawing/2014/main" id="{F6712758-D2B5-7692-11C6-90395457F339}"/>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7" name="Freeform: Shape 116">
                <a:extLst>
                  <a:ext uri="{FF2B5EF4-FFF2-40B4-BE49-F238E27FC236}">
                    <a16:creationId xmlns:a16="http://schemas.microsoft.com/office/drawing/2014/main" id="{71333239-CE6F-9BFA-1B88-B2992EAD9A0D}"/>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124" name="Graphic 123">
              <a:extLst>
                <a:ext uri="{FF2B5EF4-FFF2-40B4-BE49-F238E27FC236}">
                  <a16:creationId xmlns:a16="http://schemas.microsoft.com/office/drawing/2014/main" id="{3E41C362-1EF0-A2F1-EE3D-B1DF52A6B93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98275" y="5838596"/>
              <a:ext cx="347415" cy="347415"/>
            </a:xfrm>
            <a:prstGeom prst="rect">
              <a:avLst/>
            </a:prstGeom>
          </p:spPr>
        </p:pic>
        <p:pic>
          <p:nvPicPr>
            <p:cNvPr id="126" name="Graphic 125">
              <a:extLst>
                <a:ext uri="{FF2B5EF4-FFF2-40B4-BE49-F238E27FC236}">
                  <a16:creationId xmlns:a16="http://schemas.microsoft.com/office/drawing/2014/main" id="{175B7434-F884-8994-A267-5FC0333AE8B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73434" y="4559141"/>
              <a:ext cx="430328" cy="430328"/>
            </a:xfrm>
            <a:prstGeom prst="rect">
              <a:avLst/>
            </a:prstGeom>
          </p:spPr>
        </p:pic>
        <p:grpSp>
          <p:nvGrpSpPr>
            <p:cNvPr id="127" name="Group 126">
              <a:extLst>
                <a:ext uri="{FF2B5EF4-FFF2-40B4-BE49-F238E27FC236}">
                  <a16:creationId xmlns:a16="http://schemas.microsoft.com/office/drawing/2014/main" id="{739B88FA-4A16-90DF-8171-8C9908EFB459}"/>
                </a:ext>
              </a:extLst>
            </p:cNvPr>
            <p:cNvGrpSpPr/>
            <p:nvPr/>
          </p:nvGrpSpPr>
          <p:grpSpPr>
            <a:xfrm>
              <a:off x="5999510" y="4559131"/>
              <a:ext cx="430327" cy="430327"/>
              <a:chOff x="9139940" y="4720452"/>
              <a:chExt cx="459359" cy="459359"/>
            </a:xfrm>
          </p:grpSpPr>
          <p:sp>
            <p:nvSpPr>
              <p:cNvPr id="128" name="Oval 127">
                <a:extLst>
                  <a:ext uri="{FF2B5EF4-FFF2-40B4-BE49-F238E27FC236}">
                    <a16:creationId xmlns:a16="http://schemas.microsoft.com/office/drawing/2014/main" id="{BAC52B62-CBF3-4F4E-EC03-427E408D9EC0}"/>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9" name="Picture 128" descr="Icon&#10;&#10;Description automatically generated">
                <a:extLst>
                  <a:ext uri="{FF2B5EF4-FFF2-40B4-BE49-F238E27FC236}">
                    <a16:creationId xmlns:a16="http://schemas.microsoft.com/office/drawing/2014/main" id="{2EB6FB58-3CE5-50A7-6B81-D7793DC60C4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130" name="Graphic 129">
              <a:extLst>
                <a:ext uri="{FF2B5EF4-FFF2-40B4-BE49-F238E27FC236}">
                  <a16:creationId xmlns:a16="http://schemas.microsoft.com/office/drawing/2014/main" id="{8A2ABBB2-D003-14E1-13DD-351D73F1DC93}"/>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8409" y="5876377"/>
              <a:ext cx="303835" cy="271853"/>
            </a:xfrm>
            <a:prstGeom prst="rect">
              <a:avLst/>
            </a:prstGeom>
          </p:spPr>
        </p:pic>
        <p:cxnSp>
          <p:nvCxnSpPr>
            <p:cNvPr id="131" name="Straight Arrow Connector 130">
              <a:extLst>
                <a:ext uri="{FF2B5EF4-FFF2-40B4-BE49-F238E27FC236}">
                  <a16:creationId xmlns:a16="http://schemas.microsoft.com/office/drawing/2014/main" id="{4ECE2C44-D0ED-3A50-4C95-53058FBB796F}"/>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32" name="Straight Arrow Connector 131">
              <a:extLst>
                <a:ext uri="{FF2B5EF4-FFF2-40B4-BE49-F238E27FC236}">
                  <a16:creationId xmlns:a16="http://schemas.microsoft.com/office/drawing/2014/main" id="{15E30932-659A-C293-7179-E0F9F2399F6D}"/>
                </a:ext>
              </a:extLst>
            </p:cNvPr>
            <p:cNvCxnSpPr>
              <a:cxnSpLocks/>
            </p:cNvCxnSpPr>
            <p:nvPr/>
          </p:nvCxnSpPr>
          <p:spPr>
            <a:xfrm>
              <a:off x="1638951"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134" name="Group 133">
              <a:extLst>
                <a:ext uri="{FF2B5EF4-FFF2-40B4-BE49-F238E27FC236}">
                  <a16:creationId xmlns:a16="http://schemas.microsoft.com/office/drawing/2014/main" id="{0C1E9829-D6BF-9CB3-7490-11EEEA103ED9}"/>
                </a:ext>
              </a:extLst>
            </p:cNvPr>
            <p:cNvGrpSpPr/>
            <p:nvPr/>
          </p:nvGrpSpPr>
          <p:grpSpPr>
            <a:xfrm>
              <a:off x="879694" y="952729"/>
              <a:ext cx="1486810" cy="308078"/>
              <a:chOff x="883562" y="865133"/>
              <a:chExt cx="1486810" cy="308078"/>
            </a:xfrm>
          </p:grpSpPr>
          <p:pic>
            <p:nvPicPr>
              <p:cNvPr id="139" name="Graphic 138">
                <a:extLst>
                  <a:ext uri="{FF2B5EF4-FFF2-40B4-BE49-F238E27FC236}">
                    <a16:creationId xmlns:a16="http://schemas.microsoft.com/office/drawing/2014/main" id="{B6FC8259-FD97-75F9-0E8B-7119DEE3FA6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105435" y="891013"/>
                <a:ext cx="264937" cy="264937"/>
              </a:xfrm>
              <a:prstGeom prst="rect">
                <a:avLst/>
              </a:prstGeom>
            </p:spPr>
          </p:pic>
          <p:pic>
            <p:nvPicPr>
              <p:cNvPr id="140" name="Graphic 139">
                <a:extLst>
                  <a:ext uri="{FF2B5EF4-FFF2-40B4-BE49-F238E27FC236}">
                    <a16:creationId xmlns:a16="http://schemas.microsoft.com/office/drawing/2014/main" id="{9424E81E-8CD0-196D-1452-FAA3DBD131EB}"/>
                  </a:ext>
                </a:extLst>
              </p:cNvPr>
              <p:cNvPicPr>
                <a:picLocks noChangeAspect="1"/>
              </p:cNvPicPr>
              <p:nvPr/>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r="74603"/>
              <a:stretch/>
            </p:blipFill>
            <p:spPr>
              <a:xfrm>
                <a:off x="1474430" y="865133"/>
                <a:ext cx="335865" cy="308078"/>
              </a:xfrm>
              <a:prstGeom prst="rect">
                <a:avLst/>
              </a:prstGeom>
            </p:spPr>
          </p:pic>
          <p:pic>
            <p:nvPicPr>
              <p:cNvPr id="141" name="Graphic 140">
                <a:extLst>
                  <a:ext uri="{FF2B5EF4-FFF2-40B4-BE49-F238E27FC236}">
                    <a16:creationId xmlns:a16="http://schemas.microsoft.com/office/drawing/2014/main" id="{D914F0E0-370F-88F7-BA0F-165973747EB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83562" y="871306"/>
                <a:ext cx="295729" cy="295729"/>
              </a:xfrm>
              <a:prstGeom prst="rect">
                <a:avLst/>
              </a:prstGeom>
            </p:spPr>
          </p:pic>
        </p:grpSp>
        <p:grpSp>
          <p:nvGrpSpPr>
            <p:cNvPr id="135" name="Group 134">
              <a:extLst>
                <a:ext uri="{FF2B5EF4-FFF2-40B4-BE49-F238E27FC236}">
                  <a16:creationId xmlns:a16="http://schemas.microsoft.com/office/drawing/2014/main" id="{662A13FC-6621-B508-F762-43AF2DBF5721}"/>
                </a:ext>
              </a:extLst>
            </p:cNvPr>
            <p:cNvGrpSpPr/>
            <p:nvPr/>
          </p:nvGrpSpPr>
          <p:grpSpPr>
            <a:xfrm>
              <a:off x="912666" y="1411200"/>
              <a:ext cx="1485542" cy="387816"/>
              <a:chOff x="916534" y="1449447"/>
              <a:chExt cx="1485542" cy="387816"/>
            </a:xfrm>
          </p:grpSpPr>
          <p:pic>
            <p:nvPicPr>
              <p:cNvPr id="136" name="Picture 135" descr="Logo&#10;&#10;Description automatically generated">
                <a:extLst>
                  <a:ext uri="{FF2B5EF4-FFF2-40B4-BE49-F238E27FC236}">
                    <a16:creationId xmlns:a16="http://schemas.microsoft.com/office/drawing/2014/main" id="{73373E38-7B02-9B0B-B07A-049AB0795300}"/>
                  </a:ext>
                </a:extLst>
              </p:cNvPr>
              <p:cNvPicPr>
                <a:picLocks noChangeAspect="1"/>
              </p:cNvPicPr>
              <p:nvPr/>
            </p:nvPicPr>
            <p:blipFill rotWithShape="1">
              <a:blip r:embed="rId32">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val="0"/>
                  </a:ext>
                </a:extLst>
              </a:blip>
              <a:srcRect l="9004" r="59377"/>
              <a:stretch/>
            </p:blipFill>
            <p:spPr>
              <a:xfrm>
                <a:off x="1395481" y="1449447"/>
                <a:ext cx="351034" cy="387816"/>
              </a:xfrm>
              <a:prstGeom prst="rect">
                <a:avLst/>
              </a:prstGeom>
            </p:spPr>
          </p:pic>
          <p:pic>
            <p:nvPicPr>
              <p:cNvPr id="137" name="Picture 136">
                <a:extLst>
                  <a:ext uri="{FF2B5EF4-FFF2-40B4-BE49-F238E27FC236}">
                    <a16:creationId xmlns:a16="http://schemas.microsoft.com/office/drawing/2014/main" id="{9484D073-A52F-7709-571C-009F11B13299}"/>
                  </a:ext>
                </a:extLst>
              </p:cNvPr>
              <p:cNvPicPr>
                <a:picLocks noChangeAspect="1"/>
              </p:cNvPicPr>
              <p:nvPr/>
            </p:nvPicPr>
            <p:blipFill rotWithShape="1">
              <a:blip r:embed="rId34"/>
              <a:srcRect l="13482" t="14785" r="81509" b="80159"/>
              <a:stretch/>
            </p:blipFill>
            <p:spPr>
              <a:xfrm>
                <a:off x="1995676" y="1513437"/>
                <a:ext cx="406400" cy="259836"/>
              </a:xfrm>
              <a:prstGeom prst="rect">
                <a:avLst/>
              </a:prstGeom>
              <a:ln w="3175">
                <a:solidFill>
                  <a:srgbClr val="FFFFFF"/>
                </a:solidFill>
              </a:ln>
            </p:spPr>
          </p:pic>
          <p:pic>
            <p:nvPicPr>
              <p:cNvPr id="138" name="Picture 137">
                <a:extLst>
                  <a:ext uri="{FF2B5EF4-FFF2-40B4-BE49-F238E27FC236}">
                    <a16:creationId xmlns:a16="http://schemas.microsoft.com/office/drawing/2014/main" id="{0A5CB319-A7F4-5245-CA09-7BA08D9DB4E5}"/>
                  </a:ext>
                </a:extLst>
              </p:cNvPr>
              <p:cNvPicPr>
                <a:picLocks noChangeAspect="1"/>
              </p:cNvPicPr>
              <p:nvPr/>
            </p:nvPicPr>
            <p:blipFill>
              <a:blip r:embed="rId35">
                <a:extLst>
                  <a:ext uri="{28A0092B-C50C-407E-A947-70E740481C1C}">
                    <a14:useLocalDpi xmlns:a14="http://schemas.microsoft.com/office/drawing/2010/main" val="0"/>
                  </a:ext>
                </a:extLst>
              </a:blip>
              <a:srcRect t="886" b="886"/>
              <a:stretch/>
            </p:blipFill>
            <p:spPr>
              <a:xfrm>
                <a:off x="916534" y="1492880"/>
                <a:ext cx="229786" cy="300951"/>
              </a:xfrm>
              <a:prstGeom prst="rect">
                <a:avLst/>
              </a:prstGeom>
            </p:spPr>
          </p:pic>
        </p:grpSp>
        <p:cxnSp>
          <p:nvCxnSpPr>
            <p:cNvPr id="142" name="Straight Arrow Connector 141">
              <a:extLst>
                <a:ext uri="{FF2B5EF4-FFF2-40B4-BE49-F238E27FC236}">
                  <a16:creationId xmlns:a16="http://schemas.microsoft.com/office/drawing/2014/main" id="{97FCD0F9-97ED-786C-7C39-ECCC81BFDBDE}"/>
                </a:ext>
              </a:extLst>
            </p:cNvPr>
            <p:cNvCxnSpPr>
              <a:cxnSpLocks/>
            </p:cNvCxnSpPr>
            <p:nvPr/>
          </p:nvCxnSpPr>
          <p:spPr>
            <a:xfrm flipV="1">
              <a:off x="4187795"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pic>
          <p:nvPicPr>
            <p:cNvPr id="144" name="Graphic 143">
              <a:extLst>
                <a:ext uri="{FF2B5EF4-FFF2-40B4-BE49-F238E27FC236}">
                  <a16:creationId xmlns:a16="http://schemas.microsoft.com/office/drawing/2014/main" id="{8D54B944-B07B-0750-4A9C-EAAFA31955B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954085" y="954523"/>
              <a:ext cx="304490" cy="304490"/>
            </a:xfrm>
            <a:prstGeom prst="rect">
              <a:avLst/>
            </a:prstGeom>
          </p:spPr>
        </p:pic>
        <p:grpSp>
          <p:nvGrpSpPr>
            <p:cNvPr id="145" name="Group 144">
              <a:extLst>
                <a:ext uri="{FF2B5EF4-FFF2-40B4-BE49-F238E27FC236}">
                  <a16:creationId xmlns:a16="http://schemas.microsoft.com/office/drawing/2014/main" id="{8F05DF84-D683-EE18-4A8E-D6295C3CF72F}"/>
                </a:ext>
              </a:extLst>
            </p:cNvPr>
            <p:cNvGrpSpPr/>
            <p:nvPr/>
          </p:nvGrpSpPr>
          <p:grpSpPr>
            <a:xfrm>
              <a:off x="4744965" y="991050"/>
              <a:ext cx="676590" cy="231437"/>
              <a:chOff x="8091239" y="2640663"/>
              <a:chExt cx="418726" cy="143231"/>
            </a:xfrm>
          </p:grpSpPr>
          <p:sp>
            <p:nvSpPr>
              <p:cNvPr id="155" name="Freeform: Shape 154">
                <a:extLst>
                  <a:ext uri="{FF2B5EF4-FFF2-40B4-BE49-F238E27FC236}">
                    <a16:creationId xmlns:a16="http://schemas.microsoft.com/office/drawing/2014/main" id="{15A9D425-55BD-C6BD-3E0B-B897005F0ED9}"/>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Shape 155">
                <a:extLst>
                  <a:ext uri="{FF2B5EF4-FFF2-40B4-BE49-F238E27FC236}">
                    <a16:creationId xmlns:a16="http://schemas.microsoft.com/office/drawing/2014/main" id="{A7DFEE66-1132-25BE-27A4-176C56118390}"/>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Shape 156">
                <a:extLst>
                  <a:ext uri="{FF2B5EF4-FFF2-40B4-BE49-F238E27FC236}">
                    <a16:creationId xmlns:a16="http://schemas.microsoft.com/office/drawing/2014/main" id="{A9220E6A-6349-2953-097D-530E5DF5F2A6}"/>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8" name="Freeform: Shape 157">
                <a:extLst>
                  <a:ext uri="{FF2B5EF4-FFF2-40B4-BE49-F238E27FC236}">
                    <a16:creationId xmlns:a16="http://schemas.microsoft.com/office/drawing/2014/main" id="{FDDE7625-60D8-EAFE-317D-C1CFA8C4983F}"/>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9" name="Freeform: Shape 158">
                <a:extLst>
                  <a:ext uri="{FF2B5EF4-FFF2-40B4-BE49-F238E27FC236}">
                    <a16:creationId xmlns:a16="http://schemas.microsoft.com/office/drawing/2014/main" id="{9E2C6B71-23C6-EE0F-0C4C-ED150E797E6E}"/>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0" name="Freeform: Shape 159">
                <a:extLst>
                  <a:ext uri="{FF2B5EF4-FFF2-40B4-BE49-F238E27FC236}">
                    <a16:creationId xmlns:a16="http://schemas.microsoft.com/office/drawing/2014/main" id="{38F51B96-D9A7-E699-C2D4-5B727A03EB9C}"/>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Shape 160">
                <a:extLst>
                  <a:ext uri="{FF2B5EF4-FFF2-40B4-BE49-F238E27FC236}">
                    <a16:creationId xmlns:a16="http://schemas.microsoft.com/office/drawing/2014/main" id="{952EA133-90BF-7832-8BE8-825DC2C859F7}"/>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2" name="Freeform: Shape 161">
                <a:extLst>
                  <a:ext uri="{FF2B5EF4-FFF2-40B4-BE49-F238E27FC236}">
                    <a16:creationId xmlns:a16="http://schemas.microsoft.com/office/drawing/2014/main" id="{91E3DED8-5A67-24F3-5ED2-680DF3A81538}"/>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3" name="Freeform: Shape 162">
                <a:extLst>
                  <a:ext uri="{FF2B5EF4-FFF2-40B4-BE49-F238E27FC236}">
                    <a16:creationId xmlns:a16="http://schemas.microsoft.com/office/drawing/2014/main" id="{E5B94075-6EAE-0706-C71D-63AC6D7361F6}"/>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4" name="Freeform: Shape 163">
                <a:extLst>
                  <a:ext uri="{FF2B5EF4-FFF2-40B4-BE49-F238E27FC236}">
                    <a16:creationId xmlns:a16="http://schemas.microsoft.com/office/drawing/2014/main" id="{079A7D6E-BBDC-8341-38D6-02079CE332A4}"/>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5" name="Freeform: Shape 164">
                <a:extLst>
                  <a:ext uri="{FF2B5EF4-FFF2-40B4-BE49-F238E27FC236}">
                    <a16:creationId xmlns:a16="http://schemas.microsoft.com/office/drawing/2014/main" id="{D84A94B8-1A75-78B4-3064-36D6CC740E4B}"/>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6" name="Freeform: Shape 165">
                <a:extLst>
                  <a:ext uri="{FF2B5EF4-FFF2-40B4-BE49-F238E27FC236}">
                    <a16:creationId xmlns:a16="http://schemas.microsoft.com/office/drawing/2014/main" id="{037B8A09-CFEB-5302-CF1E-A01CE94E3910}"/>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7" name="Freeform: Shape 166">
                <a:extLst>
                  <a:ext uri="{FF2B5EF4-FFF2-40B4-BE49-F238E27FC236}">
                    <a16:creationId xmlns:a16="http://schemas.microsoft.com/office/drawing/2014/main" id="{770F1913-A0DB-83B3-1EF1-2B4EBA29AF24}"/>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8" name="Freeform: Shape 167">
                <a:extLst>
                  <a:ext uri="{FF2B5EF4-FFF2-40B4-BE49-F238E27FC236}">
                    <a16:creationId xmlns:a16="http://schemas.microsoft.com/office/drawing/2014/main" id="{6259989E-6A6F-2373-BC5D-76939DA14822}"/>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46" name="Group 145">
              <a:extLst>
                <a:ext uri="{FF2B5EF4-FFF2-40B4-BE49-F238E27FC236}">
                  <a16:creationId xmlns:a16="http://schemas.microsoft.com/office/drawing/2014/main" id="{FCE95AC2-B105-5F3A-75CF-919BD12FA10A}"/>
                </a:ext>
              </a:extLst>
            </p:cNvPr>
            <p:cNvGrpSpPr/>
            <p:nvPr/>
          </p:nvGrpSpPr>
          <p:grpSpPr>
            <a:xfrm>
              <a:off x="3616121" y="1038994"/>
              <a:ext cx="771240" cy="135548"/>
              <a:chOff x="5402541" y="3307041"/>
              <a:chExt cx="1387831" cy="243916"/>
            </a:xfrm>
          </p:grpSpPr>
          <p:sp>
            <p:nvSpPr>
              <p:cNvPr id="147" name="Freeform: Shape 146">
                <a:extLst>
                  <a:ext uri="{FF2B5EF4-FFF2-40B4-BE49-F238E27FC236}">
                    <a16:creationId xmlns:a16="http://schemas.microsoft.com/office/drawing/2014/main" id="{295A021D-B316-EA26-2D7F-71BEB7FA411D}"/>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48" name="Graphic 5237">
                <a:extLst>
                  <a:ext uri="{FF2B5EF4-FFF2-40B4-BE49-F238E27FC236}">
                    <a16:creationId xmlns:a16="http://schemas.microsoft.com/office/drawing/2014/main" id="{B9662F60-6584-2801-830F-39BBDB7B7294}"/>
                  </a:ext>
                </a:extLst>
              </p:cNvPr>
              <p:cNvGrpSpPr/>
              <p:nvPr/>
            </p:nvGrpSpPr>
            <p:grpSpPr>
              <a:xfrm>
                <a:off x="5402541" y="3307041"/>
                <a:ext cx="239147" cy="243916"/>
                <a:chOff x="5402541" y="3307041"/>
                <a:chExt cx="239147" cy="243916"/>
              </a:xfrm>
            </p:grpSpPr>
            <p:sp>
              <p:nvSpPr>
                <p:cNvPr id="149" name="Freeform: Shape 148">
                  <a:extLst>
                    <a:ext uri="{FF2B5EF4-FFF2-40B4-BE49-F238E27FC236}">
                      <a16:creationId xmlns:a16="http://schemas.microsoft.com/office/drawing/2014/main" id="{D50CBD25-BC69-B88D-A165-F7F2AEEA7472}"/>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0" name="Freeform: Shape 149">
                  <a:extLst>
                    <a:ext uri="{FF2B5EF4-FFF2-40B4-BE49-F238E27FC236}">
                      <a16:creationId xmlns:a16="http://schemas.microsoft.com/office/drawing/2014/main" id="{75EC5DBB-FF9D-2642-0160-FED4BB22C9F1}"/>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1" name="Freeform: Shape 150">
                  <a:extLst>
                    <a:ext uri="{FF2B5EF4-FFF2-40B4-BE49-F238E27FC236}">
                      <a16:creationId xmlns:a16="http://schemas.microsoft.com/office/drawing/2014/main" id="{F4C6CD0F-0796-A7BC-E224-7722F226C561}"/>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2" name="Freeform: Shape 151">
                  <a:extLst>
                    <a:ext uri="{FF2B5EF4-FFF2-40B4-BE49-F238E27FC236}">
                      <a16:creationId xmlns:a16="http://schemas.microsoft.com/office/drawing/2014/main" id="{4685A5FC-0D62-A6B8-1806-C3455202BB74}"/>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3" name="Freeform: Shape 152">
                  <a:extLst>
                    <a:ext uri="{FF2B5EF4-FFF2-40B4-BE49-F238E27FC236}">
                      <a16:creationId xmlns:a16="http://schemas.microsoft.com/office/drawing/2014/main" id="{E74F0984-8DD1-29EE-97EC-FA47B5CC9EDF}"/>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4" name="Freeform: Shape 153">
                  <a:extLst>
                    <a:ext uri="{FF2B5EF4-FFF2-40B4-BE49-F238E27FC236}">
                      <a16:creationId xmlns:a16="http://schemas.microsoft.com/office/drawing/2014/main" id="{A851F36A-64E7-347E-19F4-6B7EAC944A16}"/>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cxnSp>
          <p:nvCxnSpPr>
            <p:cNvPr id="169" name="Straight Arrow Connector 168">
              <a:extLst>
                <a:ext uri="{FF2B5EF4-FFF2-40B4-BE49-F238E27FC236}">
                  <a16:creationId xmlns:a16="http://schemas.microsoft.com/office/drawing/2014/main" id="{0888EB62-F056-5F6E-8B25-B1E9F63109AC}"/>
                </a:ext>
              </a:extLst>
            </p:cNvPr>
            <p:cNvCxnSpPr>
              <a:cxnSpLocks/>
            </p:cNvCxnSpPr>
            <p:nvPr/>
          </p:nvCxnSpPr>
          <p:spPr>
            <a:xfrm flipV="1">
              <a:off x="6944534"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pic>
          <p:nvPicPr>
            <p:cNvPr id="171" name="Picture 170">
              <a:extLst>
                <a:ext uri="{FF2B5EF4-FFF2-40B4-BE49-F238E27FC236}">
                  <a16:creationId xmlns:a16="http://schemas.microsoft.com/office/drawing/2014/main" id="{1874A26D-BD5E-6BE5-7D9A-15B9018E279E}"/>
                </a:ext>
              </a:extLst>
            </p:cNvPr>
            <p:cNvPicPr>
              <a:picLocks noChangeAspect="1"/>
            </p:cNvPicPr>
            <p:nvPr/>
          </p:nvPicPr>
          <p:blipFill>
            <a:blip r:embed="rId38">
              <a:extLst>
                <a:ext uri="{28A0092B-C50C-407E-A947-70E740481C1C}">
                  <a14:useLocalDpi xmlns:a14="http://schemas.microsoft.com/office/drawing/2010/main" val="0"/>
                </a:ext>
              </a:extLst>
            </a:blip>
            <a:srcRect/>
            <a:stretch/>
          </p:blipFill>
          <p:spPr>
            <a:xfrm>
              <a:off x="6181967" y="1069569"/>
              <a:ext cx="543210" cy="482852"/>
            </a:xfrm>
            <a:prstGeom prst="rect">
              <a:avLst/>
            </a:prstGeom>
          </p:spPr>
        </p:pic>
        <p:pic>
          <p:nvPicPr>
            <p:cNvPr id="172" name="Picture 171">
              <a:extLst>
                <a:ext uri="{FF2B5EF4-FFF2-40B4-BE49-F238E27FC236}">
                  <a16:creationId xmlns:a16="http://schemas.microsoft.com/office/drawing/2014/main" id="{764832AD-7B01-A5CF-08EA-C906DB670C66}"/>
                </a:ext>
              </a:extLst>
            </p:cNvPr>
            <p:cNvPicPr>
              <a:picLocks noChangeAspect="1"/>
            </p:cNvPicPr>
            <p:nvPr/>
          </p:nvPicPr>
          <p:blipFill>
            <a:blip r:embed="rId39">
              <a:extLst>
                <a:ext uri="{28A0092B-C50C-407E-A947-70E740481C1C}">
                  <a14:useLocalDpi xmlns:a14="http://schemas.microsoft.com/office/drawing/2010/main" val="0"/>
                </a:ext>
              </a:extLst>
            </a:blip>
            <a:srcRect t="60" b="60"/>
            <a:stretch/>
          </p:blipFill>
          <p:spPr>
            <a:xfrm>
              <a:off x="7163891" y="1054790"/>
              <a:ext cx="543210" cy="512410"/>
            </a:xfrm>
            <a:prstGeom prst="rect">
              <a:avLst/>
            </a:prstGeom>
          </p:spPr>
        </p:pic>
        <p:cxnSp>
          <p:nvCxnSpPr>
            <p:cNvPr id="173" name="Straight Arrow Connector 172">
              <a:extLst>
                <a:ext uri="{FF2B5EF4-FFF2-40B4-BE49-F238E27FC236}">
                  <a16:creationId xmlns:a16="http://schemas.microsoft.com/office/drawing/2014/main" id="{9F4C6110-61F4-7046-C467-D629B4FAB726}"/>
                </a:ext>
              </a:extLst>
            </p:cNvPr>
            <p:cNvCxnSpPr>
              <a:cxnSpLocks/>
            </p:cNvCxnSpPr>
            <p:nvPr/>
          </p:nvCxnSpPr>
          <p:spPr>
            <a:xfrm flipV="1">
              <a:off x="9902492"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174" name="Rectangle 173">
              <a:extLst>
                <a:ext uri="{FF2B5EF4-FFF2-40B4-BE49-F238E27FC236}">
                  <a16:creationId xmlns:a16="http://schemas.microsoft.com/office/drawing/2014/main" id="{BA4F620F-0A38-80D4-EFBB-2B7B974A0315}"/>
                </a:ext>
              </a:extLst>
            </p:cNvPr>
            <p:cNvSpPr/>
            <p:nvPr/>
          </p:nvSpPr>
          <p:spPr>
            <a:xfrm>
              <a:off x="647341" y="533401"/>
              <a:ext cx="1983220"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Developer experiences</a:t>
              </a:r>
            </a:p>
          </p:txBody>
        </p:sp>
        <p:sp>
          <p:nvSpPr>
            <p:cNvPr id="175" name="Rectangle 174">
              <a:extLst>
                <a:ext uri="{FF2B5EF4-FFF2-40B4-BE49-F238E27FC236}">
                  <a16:creationId xmlns:a16="http://schemas.microsoft.com/office/drawing/2014/main" id="{DE73165C-26A5-72A8-D0A6-86FFCCF9BC89}"/>
                </a:ext>
              </a:extLst>
            </p:cNvPr>
            <p:cNvSpPr/>
            <p:nvPr/>
          </p:nvSpPr>
          <p:spPr>
            <a:xfrm>
              <a:off x="2787003" y="533401"/>
              <a:ext cx="2801585"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Monitor – </a:t>
              </a:r>
              <a:r>
                <a:rPr lang="en-US" sz="1100" b="1" kern="0" err="1">
                  <a:solidFill>
                    <a:srgbClr val="FFFFFF"/>
                  </a:solidFill>
                  <a:latin typeface="Segoe UI Semibold"/>
                  <a:cs typeface="Segoe UI" panose="020B0502040204020203" pitchFamily="34" charset="0"/>
                </a:rPr>
                <a:t>logstream</a:t>
              </a:r>
              <a:r>
                <a:rPr lang="en-US" sz="1100" b="1" kern="0">
                  <a:solidFill>
                    <a:srgbClr val="FFFFFF"/>
                  </a:solidFill>
                  <a:latin typeface="Segoe UI Semibold"/>
                  <a:cs typeface="Segoe UI" panose="020B0502040204020203" pitchFamily="34" charset="0"/>
                </a:rPr>
                <a:t>, APM &amp; end-to-end</a:t>
              </a:r>
            </a:p>
          </p:txBody>
        </p:sp>
        <p:sp>
          <p:nvSpPr>
            <p:cNvPr id="176" name="Rectangle 175">
              <a:extLst>
                <a:ext uri="{FF2B5EF4-FFF2-40B4-BE49-F238E27FC236}">
                  <a16:creationId xmlns:a16="http://schemas.microsoft.com/office/drawing/2014/main" id="{D1E4EE9F-EE95-B0D4-9083-F04D091AA04E}"/>
                </a:ext>
              </a:extLst>
            </p:cNvPr>
            <p:cNvSpPr/>
            <p:nvPr/>
          </p:nvSpPr>
          <p:spPr>
            <a:xfrm>
              <a:off x="5745027" y="533401"/>
              <a:ext cx="2399015" cy="1374699"/>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Identities –  end-users &amp; machines</a:t>
              </a:r>
            </a:p>
          </p:txBody>
        </p:sp>
        <p:sp>
          <p:nvSpPr>
            <p:cNvPr id="177" name="Rectangle 176">
              <a:extLst>
                <a:ext uri="{FF2B5EF4-FFF2-40B4-BE49-F238E27FC236}">
                  <a16:creationId xmlns:a16="http://schemas.microsoft.com/office/drawing/2014/main" id="{B011ED64-8256-180D-A14E-2C700E259059}"/>
                </a:ext>
              </a:extLst>
            </p:cNvPr>
            <p:cNvSpPr/>
            <p:nvPr/>
          </p:nvSpPr>
          <p:spPr>
            <a:xfrm>
              <a:off x="8300484" y="533401"/>
              <a:ext cx="3204017"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Automation</a:t>
              </a:r>
            </a:p>
          </p:txBody>
        </p:sp>
        <p:pic>
          <p:nvPicPr>
            <p:cNvPr id="179" name="Graphic 178">
              <a:extLst>
                <a:ext uri="{FF2B5EF4-FFF2-40B4-BE49-F238E27FC236}">
                  <a16:creationId xmlns:a16="http://schemas.microsoft.com/office/drawing/2014/main" id="{DCE100B4-4169-6B75-BCDA-AFCD6E6864F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9107438" y="964317"/>
              <a:ext cx="288490" cy="288490"/>
            </a:xfrm>
            <a:prstGeom prst="rect">
              <a:avLst/>
            </a:prstGeom>
          </p:spPr>
        </p:pic>
        <p:pic>
          <p:nvPicPr>
            <p:cNvPr id="180" name="Graphic 179">
              <a:extLst>
                <a:ext uri="{FF2B5EF4-FFF2-40B4-BE49-F238E27FC236}">
                  <a16:creationId xmlns:a16="http://schemas.microsoft.com/office/drawing/2014/main" id="{4CC719B6-8FE0-199B-6CEC-17A25A170B9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712796" y="911597"/>
              <a:ext cx="284506" cy="393930"/>
            </a:xfrm>
            <a:prstGeom prst="rect">
              <a:avLst/>
            </a:prstGeom>
          </p:spPr>
        </p:pic>
        <p:pic>
          <p:nvPicPr>
            <p:cNvPr id="181" name="Graphic 180">
              <a:extLst>
                <a:ext uri="{FF2B5EF4-FFF2-40B4-BE49-F238E27FC236}">
                  <a16:creationId xmlns:a16="http://schemas.microsoft.com/office/drawing/2014/main" id="{ABCD7246-64E3-B0C6-7130-B91922F6A0A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314170" y="962423"/>
              <a:ext cx="292279" cy="292279"/>
            </a:xfrm>
            <a:prstGeom prst="rect">
              <a:avLst/>
            </a:prstGeom>
          </p:spPr>
        </p:pic>
        <p:pic>
          <p:nvPicPr>
            <p:cNvPr id="182" name="Picture 181" descr="A picture containing chart&#10;&#10;Description automatically generated">
              <a:extLst>
                <a:ext uri="{FF2B5EF4-FFF2-40B4-BE49-F238E27FC236}">
                  <a16:creationId xmlns:a16="http://schemas.microsoft.com/office/drawing/2014/main" id="{039A1006-637A-F690-FCD9-1A1E3DF384F6}"/>
                </a:ext>
              </a:extLst>
            </p:cNvPr>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8496022" y="949893"/>
              <a:ext cx="294548" cy="317338"/>
            </a:xfrm>
            <a:prstGeom prst="rect">
              <a:avLst/>
            </a:prstGeom>
          </p:spPr>
        </p:pic>
        <p:pic>
          <p:nvPicPr>
            <p:cNvPr id="183" name="Picture 182" descr="Logo&#10;&#10;Description automatically generated">
              <a:extLst>
                <a:ext uri="{FF2B5EF4-FFF2-40B4-BE49-F238E27FC236}">
                  <a16:creationId xmlns:a16="http://schemas.microsoft.com/office/drawing/2014/main" id="{51362985-A826-49EB-0196-7CB761F28382}"/>
                </a:ext>
              </a:extLst>
            </p:cNvPr>
            <p:cNvPicPr>
              <a:picLocks noChangeAspect="1"/>
            </p:cNvPicPr>
            <p:nvPr/>
          </p:nvPicPr>
          <p:blipFill rotWithShape="1">
            <a:blip r:embed="rId32">
              <a:extLst>
                <a:ext uri="{BEBA8EAE-BF5A-486C-A8C5-ECC9F3942E4B}">
                  <a14:imgProps xmlns:a14="http://schemas.microsoft.com/office/drawing/2010/main">
                    <a14:imgLayer r:embed="rId33">
                      <a14:imgEffect>
                        <a14:brightnessContrast bright="100000" contrast="100000"/>
                      </a14:imgEffect>
                    </a14:imgLayer>
                  </a14:imgProps>
                </a:ext>
                <a:ext uri="{28A0092B-C50C-407E-A947-70E740481C1C}">
                  <a14:useLocalDpi xmlns:a14="http://schemas.microsoft.com/office/drawing/2010/main" val="0"/>
                </a:ext>
              </a:extLst>
            </a:blip>
            <a:srcRect l="9004" r="59377"/>
            <a:stretch/>
          </p:blipFill>
          <p:spPr>
            <a:xfrm>
              <a:off x="10923317" y="887487"/>
              <a:ext cx="400213" cy="442151"/>
            </a:xfrm>
            <a:prstGeom prst="rect">
              <a:avLst/>
            </a:prstGeom>
          </p:spPr>
        </p:pic>
        <p:pic>
          <p:nvPicPr>
            <p:cNvPr id="185" name="Picture 184" descr="Icon&#10;&#10;Description automatically generated">
              <a:extLst>
                <a:ext uri="{FF2B5EF4-FFF2-40B4-BE49-F238E27FC236}">
                  <a16:creationId xmlns:a16="http://schemas.microsoft.com/office/drawing/2014/main" id="{EFD71C96-8A00-B7E7-2D4C-AFA91844305F}"/>
                </a:ext>
              </a:extLst>
            </p:cNvPr>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133118" y="1366517"/>
              <a:ext cx="618063" cy="477182"/>
            </a:xfrm>
            <a:prstGeom prst="rect">
              <a:avLst/>
            </a:prstGeom>
          </p:spPr>
        </p:pic>
        <p:pic>
          <p:nvPicPr>
            <p:cNvPr id="186" name="Picture 185" descr="Icon&#10;&#10;Description automatically generated with medium confidence">
              <a:extLst>
                <a:ext uri="{FF2B5EF4-FFF2-40B4-BE49-F238E27FC236}">
                  <a16:creationId xmlns:a16="http://schemas.microsoft.com/office/drawing/2014/main" id="{3D560F1B-53B5-20FB-3DDD-043FC5F1B79D}"/>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8389797" y="1404401"/>
              <a:ext cx="519926" cy="401414"/>
            </a:xfrm>
            <a:prstGeom prst="rect">
              <a:avLst/>
            </a:prstGeom>
          </p:spPr>
        </p:pic>
        <p:pic>
          <p:nvPicPr>
            <p:cNvPr id="187" name="Picture 186">
              <a:extLst>
                <a:ext uri="{FF2B5EF4-FFF2-40B4-BE49-F238E27FC236}">
                  <a16:creationId xmlns:a16="http://schemas.microsoft.com/office/drawing/2014/main" id="{725A2C4C-51F8-492A-78A7-E54BED561A0B}"/>
                </a:ext>
              </a:extLst>
            </p:cNvPr>
            <p:cNvPicPr>
              <a:picLocks noChangeAspect="1"/>
            </p:cNvPicPr>
            <p:nvPr/>
          </p:nvPicPr>
          <p:blipFill>
            <a:blip r:embed="rId35">
              <a:extLst>
                <a:ext uri="{28A0092B-C50C-407E-A947-70E740481C1C}">
                  <a14:useLocalDpi xmlns:a14="http://schemas.microsoft.com/office/drawing/2010/main" val="0"/>
                </a:ext>
              </a:extLst>
            </a:blip>
            <a:srcRect t="886" b="886"/>
            <a:stretch/>
          </p:blipFill>
          <p:spPr>
            <a:xfrm>
              <a:off x="10992434" y="1433552"/>
              <a:ext cx="261977" cy="343112"/>
            </a:xfrm>
            <a:prstGeom prst="rect">
              <a:avLst/>
            </a:prstGeom>
          </p:spPr>
        </p:pic>
        <p:pic>
          <p:nvPicPr>
            <p:cNvPr id="188" name="Picture 187">
              <a:extLst>
                <a:ext uri="{FF2B5EF4-FFF2-40B4-BE49-F238E27FC236}">
                  <a16:creationId xmlns:a16="http://schemas.microsoft.com/office/drawing/2014/main" id="{B10B48CC-5012-766A-94BB-F00296531D34}"/>
                </a:ext>
              </a:extLst>
            </p:cNvPr>
            <p:cNvPicPr>
              <a:picLocks noChangeAspect="1"/>
            </p:cNvPicPr>
            <p:nvPr/>
          </p:nvPicPr>
          <p:blipFill rotWithShape="1">
            <a:blip r:embed="rId34"/>
            <a:srcRect l="13482" t="14785" r="81509" b="80159"/>
            <a:stretch/>
          </p:blipFill>
          <p:spPr>
            <a:xfrm>
              <a:off x="10070363" y="1465012"/>
              <a:ext cx="438239" cy="280192"/>
            </a:xfrm>
            <a:prstGeom prst="rect">
              <a:avLst/>
            </a:prstGeom>
            <a:ln w="3175">
              <a:solidFill>
                <a:srgbClr val="FFFFFF"/>
              </a:solidFill>
            </a:ln>
          </p:spPr>
        </p:pic>
        <p:pic>
          <p:nvPicPr>
            <p:cNvPr id="190" name="Graphic 189">
              <a:extLst>
                <a:ext uri="{FF2B5EF4-FFF2-40B4-BE49-F238E27FC236}">
                  <a16:creationId xmlns:a16="http://schemas.microsoft.com/office/drawing/2014/main" id="{62E44338-7764-CDA1-47AB-249F4473051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4487169" y="1365254"/>
              <a:ext cx="959416" cy="479708"/>
            </a:xfrm>
            <a:prstGeom prst="rect">
              <a:avLst/>
            </a:prstGeom>
          </p:spPr>
        </p:pic>
        <p:pic>
          <p:nvPicPr>
            <p:cNvPr id="191" name="Graphic 190">
              <a:extLst>
                <a:ext uri="{FF2B5EF4-FFF2-40B4-BE49-F238E27FC236}">
                  <a16:creationId xmlns:a16="http://schemas.microsoft.com/office/drawing/2014/main" id="{6EEB9D82-A751-4B3C-5782-0B7EA3EBF1A2}"/>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3568583" y="1509745"/>
              <a:ext cx="646091" cy="190726"/>
            </a:xfrm>
            <a:prstGeom prst="rect">
              <a:avLst/>
            </a:prstGeom>
          </p:spPr>
        </p:pic>
        <p:grpSp>
          <p:nvGrpSpPr>
            <p:cNvPr id="192" name="Group 191">
              <a:extLst>
                <a:ext uri="{FF2B5EF4-FFF2-40B4-BE49-F238E27FC236}">
                  <a16:creationId xmlns:a16="http://schemas.microsoft.com/office/drawing/2014/main" id="{6BAC6F17-509E-90BA-BC9A-17691006A3D5}"/>
                </a:ext>
              </a:extLst>
            </p:cNvPr>
            <p:cNvGrpSpPr/>
            <p:nvPr/>
          </p:nvGrpSpPr>
          <p:grpSpPr>
            <a:xfrm>
              <a:off x="2929005" y="1457256"/>
              <a:ext cx="367083" cy="295705"/>
              <a:chOff x="4779999" y="1643116"/>
              <a:chExt cx="304490" cy="245283"/>
            </a:xfrm>
          </p:grpSpPr>
          <p:pic>
            <p:nvPicPr>
              <p:cNvPr id="193" name="Picture 192" descr="Icon&#10;&#10;Description automatically generated">
                <a:extLst>
                  <a:ext uri="{FF2B5EF4-FFF2-40B4-BE49-F238E27FC236}">
                    <a16:creationId xmlns:a16="http://schemas.microsoft.com/office/drawing/2014/main" id="{BEC6C0E0-34EF-4C9F-DF7F-97C49AD8BF43}"/>
                  </a:ext>
                </a:extLst>
              </p:cNvPr>
              <p:cNvPicPr>
                <a:picLocks noChangeAspect="1"/>
              </p:cNvPicPr>
              <p:nvPr/>
            </p:nvPicPr>
            <p:blipFill>
              <a:blip r:embed="rId53">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194" name="Picture 193" descr="Icon&#10;&#10;Description automatically generated">
                <a:extLst>
                  <a:ext uri="{FF2B5EF4-FFF2-40B4-BE49-F238E27FC236}">
                    <a16:creationId xmlns:a16="http://schemas.microsoft.com/office/drawing/2014/main" id="{28CFF484-83C4-8260-74A6-334A63435070}"/>
                  </a:ext>
                </a:extLst>
              </p:cNvPr>
              <p:cNvPicPr>
                <a:picLocks noChangeAspect="1"/>
              </p:cNvPicPr>
              <p:nvPr/>
            </p:nvPicPr>
            <p:blipFill>
              <a:blip r:embed="rId54">
                <a:extLst>
                  <a:ext uri="{BEBA8EAE-BF5A-486C-A8C5-ECC9F3942E4B}">
                    <a14:imgProps xmlns:a14="http://schemas.microsoft.com/office/drawing/2010/main">
                      <a14:imgLayer r:embed="rId55">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sp>
          <p:nvSpPr>
            <p:cNvPr id="196" name="Rectangle 195">
              <a:extLst>
                <a:ext uri="{FF2B5EF4-FFF2-40B4-BE49-F238E27FC236}">
                  <a16:creationId xmlns:a16="http://schemas.microsoft.com/office/drawing/2014/main" id="{87431268-08D9-7E45-9138-792773ED3B1D}"/>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197" name="Group 196">
              <a:extLst>
                <a:ext uri="{FF2B5EF4-FFF2-40B4-BE49-F238E27FC236}">
                  <a16:creationId xmlns:a16="http://schemas.microsoft.com/office/drawing/2014/main" id="{909416F7-3AAA-BD16-DFEC-97600A2F039B}"/>
                </a:ext>
              </a:extLst>
            </p:cNvPr>
            <p:cNvGrpSpPr/>
            <p:nvPr/>
          </p:nvGrpSpPr>
          <p:grpSpPr>
            <a:xfrm>
              <a:off x="245780" y="2944779"/>
              <a:ext cx="868444" cy="868444"/>
              <a:chOff x="850925" y="1704097"/>
              <a:chExt cx="744791" cy="744791"/>
            </a:xfrm>
          </p:grpSpPr>
          <p:sp>
            <p:nvSpPr>
              <p:cNvPr id="277" name="Rectangle 276">
                <a:extLst>
                  <a:ext uri="{FF2B5EF4-FFF2-40B4-BE49-F238E27FC236}">
                    <a16:creationId xmlns:a16="http://schemas.microsoft.com/office/drawing/2014/main" id="{B4A8F62C-05D6-C089-1653-85C19385FFA5}"/>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8" name="Graphic 277">
                <a:extLst>
                  <a:ext uri="{FF2B5EF4-FFF2-40B4-BE49-F238E27FC236}">
                    <a16:creationId xmlns:a16="http://schemas.microsoft.com/office/drawing/2014/main" id="{29ADAB69-448E-978A-159D-FB18BF2A312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96250" y="1749422"/>
                <a:ext cx="654141" cy="654141"/>
              </a:xfrm>
              <a:prstGeom prst="rect">
                <a:avLst/>
              </a:prstGeom>
            </p:spPr>
          </p:pic>
        </p:grpSp>
        <p:sp>
          <p:nvSpPr>
            <p:cNvPr id="198" name="TextBox 197">
              <a:extLst>
                <a:ext uri="{FF2B5EF4-FFF2-40B4-BE49-F238E27FC236}">
                  <a16:creationId xmlns:a16="http://schemas.microsoft.com/office/drawing/2014/main" id="{88227892-4F19-9293-160A-5082EE750A18}"/>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sp>
          <p:nvSpPr>
            <p:cNvPr id="2" name="Rectangle 1">
              <a:extLst>
                <a:ext uri="{FF2B5EF4-FFF2-40B4-BE49-F238E27FC236}">
                  <a16:creationId xmlns:a16="http://schemas.microsoft.com/office/drawing/2014/main" id="{00570CAE-1AC5-2B04-8F94-15AB84C845DE}"/>
                </a:ext>
              </a:extLst>
            </p:cNvPr>
            <p:cNvSpPr/>
            <p:nvPr/>
          </p:nvSpPr>
          <p:spPr bwMode="auto">
            <a:xfrm>
              <a:off x="1175423" y="2456619"/>
              <a:ext cx="10078988" cy="17861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9" name="Straight Connector 278">
              <a:extLst>
                <a:ext uri="{FF2B5EF4-FFF2-40B4-BE49-F238E27FC236}">
                  <a16:creationId xmlns:a16="http://schemas.microsoft.com/office/drawing/2014/main" id="{D573D0C2-8B33-4DB2-5115-671D9C26526F}"/>
                </a:ext>
              </a:extLst>
            </p:cNvPr>
            <p:cNvCxnSpPr>
              <a:cxnSpLocks/>
            </p:cNvCxnSpPr>
            <p:nvPr/>
          </p:nvCxnSpPr>
          <p:spPr>
            <a:xfrm>
              <a:off x="6091393" y="3065120"/>
              <a:ext cx="0" cy="871654"/>
            </a:xfrm>
            <a:prstGeom prst="line">
              <a:avLst/>
            </a:prstGeom>
            <a:noFill/>
            <a:ln w="19050" cap="flat" cmpd="sng" algn="ctr">
              <a:solidFill>
                <a:schemeClr val="bg1"/>
              </a:solidFill>
              <a:prstDash val="solid"/>
              <a:headEnd type="none" w="med" len="med"/>
              <a:tailEnd type="none" w="med" len="med"/>
            </a:ln>
            <a:effectLst/>
          </p:spPr>
        </p:cxnSp>
        <p:sp>
          <p:nvSpPr>
            <p:cNvPr id="280" name="TextBox 279">
              <a:extLst>
                <a:ext uri="{FF2B5EF4-FFF2-40B4-BE49-F238E27FC236}">
                  <a16:creationId xmlns:a16="http://schemas.microsoft.com/office/drawing/2014/main" id="{6F88973D-E066-43A5-E2A4-15B7FD5D4B77}"/>
                </a:ext>
              </a:extLst>
            </p:cNvPr>
            <p:cNvSpPr txBox="1"/>
            <p:nvPr/>
          </p:nvSpPr>
          <p:spPr>
            <a:xfrm>
              <a:off x="4901776" y="2441263"/>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pic>
          <p:nvPicPr>
            <p:cNvPr id="283" name="MS logo white - EMF" descr="Microsoft logo white text version">
              <a:extLst>
                <a:ext uri="{FF2B5EF4-FFF2-40B4-BE49-F238E27FC236}">
                  <a16:creationId xmlns:a16="http://schemas.microsoft.com/office/drawing/2014/main" id="{03F641FB-38E8-71BC-789A-9B24EF57C158}"/>
                </a:ext>
              </a:extLst>
            </p:cNvPr>
            <p:cNvPicPr>
              <a:picLocks noChangeAspect="1"/>
            </p:cNvPicPr>
            <p:nvPr/>
          </p:nvPicPr>
          <p:blipFill>
            <a:blip r:embed="rId58"/>
            <a:stretch>
              <a:fillRect/>
            </a:stretch>
          </p:blipFill>
          <p:spPr bwMode="black">
            <a:xfrm>
              <a:off x="2584604" y="3303415"/>
              <a:ext cx="1844636" cy="395065"/>
            </a:xfrm>
            <a:prstGeom prst="rect">
              <a:avLst/>
            </a:prstGeom>
          </p:spPr>
        </p:pic>
        <p:pic>
          <p:nvPicPr>
            <p:cNvPr id="284" name="Graphic 283">
              <a:extLst>
                <a:ext uri="{FF2B5EF4-FFF2-40B4-BE49-F238E27FC236}">
                  <a16:creationId xmlns:a16="http://schemas.microsoft.com/office/drawing/2014/main" id="{E38E54DF-1E29-6622-4FC5-6DC02557316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7881109" y="3338517"/>
              <a:ext cx="1991081" cy="324861"/>
            </a:xfrm>
            <a:prstGeom prst="rect">
              <a:avLst/>
            </a:prstGeom>
          </p:spPr>
        </p:pic>
      </p:grpSp>
      <p:pic>
        <p:nvPicPr>
          <p:cNvPr id="99" name="Graphic 98">
            <a:extLst>
              <a:ext uri="{FF2B5EF4-FFF2-40B4-BE49-F238E27FC236}">
                <a16:creationId xmlns:a16="http://schemas.microsoft.com/office/drawing/2014/main" id="{4262E522-4FFD-7940-1AB1-5A86E7FB6BBA}"/>
              </a:ext>
              <a:ext uri="{C183D7F6-B498-43B3-948B-1728B52AA6E4}">
                <adec:decorative xmlns:adec="http://schemas.microsoft.com/office/drawing/2017/decorative" val="1"/>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tretch>
            <a:fillRect/>
          </a:stretch>
        </p:blipFill>
        <p:spPr>
          <a:xfrm>
            <a:off x="5845731" y="5767027"/>
            <a:ext cx="490551" cy="490551"/>
          </a:xfrm>
          <a:prstGeom prst="rect">
            <a:avLst/>
          </a:prstGeom>
        </p:spPr>
      </p:pic>
    </p:spTree>
    <p:extLst>
      <p:ext uri="{BB962C8B-B14F-4D97-AF65-F5344CB8AC3E}">
        <p14:creationId xmlns:p14="http://schemas.microsoft.com/office/powerpoint/2010/main" val="255029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CF978364-087A-2B1D-2D99-8DBB33FE2BC3}"/>
              </a:ext>
              <a:ext uri="{C183D7F6-B498-43B3-948B-1728B52AA6E4}">
                <adec:decorative xmlns:adec="http://schemas.microsoft.com/office/drawing/2017/decorative" val="1"/>
              </a:ext>
            </a:extLst>
          </p:cNvPr>
          <p:cNvSpPr/>
          <p:nvPr/>
        </p:nvSpPr>
        <p:spPr bwMode="auto">
          <a:xfrm flipH="1">
            <a:off x="0" y="0"/>
            <a:ext cx="5128410" cy="6858000"/>
          </a:xfrm>
          <a:custGeom>
            <a:avLst/>
            <a:gdLst>
              <a:gd name="connsiteX0" fmla="*/ 5128410 w 5128410"/>
              <a:gd name="connsiteY0" fmla="*/ 0 h 6858000"/>
              <a:gd name="connsiteX1" fmla="*/ 1519027 w 5128410"/>
              <a:gd name="connsiteY1" fmla="*/ 0 h 6858000"/>
              <a:gd name="connsiteX2" fmla="*/ 1516852 w 5128410"/>
              <a:gd name="connsiteY2" fmla="*/ 1884 h 6858000"/>
              <a:gd name="connsiteX3" fmla="*/ 0 w 5128410"/>
              <a:gd name="connsiteY3" fmla="*/ 3429001 h 6858000"/>
              <a:gd name="connsiteX4" fmla="*/ 1516852 w 5128410"/>
              <a:gd name="connsiteY4" fmla="*/ 6856118 h 6858000"/>
              <a:gd name="connsiteX5" fmla="*/ 1519025 w 5128410"/>
              <a:gd name="connsiteY5" fmla="*/ 6858000 h 6858000"/>
              <a:gd name="connsiteX6" fmla="*/ 5128410 w 51284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8410" h="6858000">
                <a:moveTo>
                  <a:pt x="5128410" y="0"/>
                </a:moveTo>
                <a:lnTo>
                  <a:pt x="1519027" y="0"/>
                </a:lnTo>
                <a:lnTo>
                  <a:pt x="1516852" y="1884"/>
                </a:lnTo>
                <a:cubicBezTo>
                  <a:pt x="585018" y="848817"/>
                  <a:pt x="0" y="2070590"/>
                  <a:pt x="0" y="3429001"/>
                </a:cubicBezTo>
                <a:cubicBezTo>
                  <a:pt x="0" y="4787412"/>
                  <a:pt x="585018" y="6009185"/>
                  <a:pt x="1516852" y="6856118"/>
                </a:cubicBezTo>
                <a:lnTo>
                  <a:pt x="1519025" y="6858000"/>
                </a:lnTo>
                <a:lnTo>
                  <a:pt x="5128410" y="6858000"/>
                </a:lnTo>
                <a:close/>
              </a:path>
            </a:pathLst>
          </a:cu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C0CF2C6E-3D54-4BFA-A22C-36B91A96B013}"/>
              </a:ext>
            </a:extLst>
          </p:cNvPr>
          <p:cNvSpPr>
            <a:spLocks noGrp="1"/>
          </p:cNvSpPr>
          <p:nvPr>
            <p:ph type="title"/>
          </p:nvPr>
        </p:nvSpPr>
        <p:spPr>
          <a:xfrm>
            <a:off x="455995" y="3227432"/>
            <a:ext cx="11306469" cy="403137"/>
          </a:xfrm>
        </p:spPr>
        <p:txBody>
          <a:bodyPr/>
          <a:lstStyle/>
          <a:p>
            <a:r>
              <a:rPr lang="en-US"/>
              <a:t>Three simple operations</a:t>
            </a:r>
          </a:p>
        </p:txBody>
      </p:sp>
      <p:sp>
        <p:nvSpPr>
          <p:cNvPr id="3" name="Oval 2">
            <a:extLst>
              <a:ext uri="{FF2B5EF4-FFF2-40B4-BE49-F238E27FC236}">
                <a16:creationId xmlns:a16="http://schemas.microsoft.com/office/drawing/2014/main" id="{C3BF8026-3D5A-AD90-2E30-ABF49C4D5A98}"/>
              </a:ext>
              <a:ext uri="{C183D7F6-B498-43B3-948B-1728B52AA6E4}">
                <adec:decorative xmlns:adec="http://schemas.microsoft.com/office/drawing/2017/decorative" val="0"/>
              </a:ext>
            </a:extLst>
          </p:cNvPr>
          <p:cNvSpPr/>
          <p:nvPr/>
        </p:nvSpPr>
        <p:spPr bwMode="auto">
          <a:xfrm>
            <a:off x="6096000" y="1700568"/>
            <a:ext cx="509286" cy="509286"/>
          </a:xfrm>
          <a:prstGeom prst="ellipse">
            <a:avLst/>
          </a:prstGeom>
          <a:gradFill>
            <a:gsLst>
              <a:gs pos="24000">
                <a:srgbClr val="50E6FF"/>
              </a:gs>
              <a:gs pos="100000">
                <a:schemeClr val="accent4"/>
              </a:gs>
            </a:gsLst>
            <a:lin ang="2700000" scaled="0"/>
          </a:gradFill>
          <a:ln w="57150" cap="rnd" cmpd="sng" algn="ctr">
            <a:solidFill>
              <a:schemeClr val="tx1"/>
            </a:solidFill>
            <a:prstDash val="solid"/>
            <a:headEnd type="none" w="lg" len="med"/>
            <a:tailEnd type="none" w="lg" len="med"/>
          </a:ln>
          <a:effectLst/>
        </p:spPr>
        <p:txBody>
          <a:bodyPr rtlCol="0" anchor="ctr"/>
          <a:lstStyle/>
          <a:p>
            <a:pPr algn="ctr"/>
            <a:r>
              <a:rPr lang="en-US" sz="2400" b="1" kern="0">
                <a:gradFill>
                  <a:gsLst>
                    <a:gs pos="15060">
                      <a:schemeClr val="tx1"/>
                    </a:gs>
                    <a:gs pos="100000">
                      <a:schemeClr val="tx1"/>
                    </a:gs>
                  </a:gsLst>
                  <a:lin ang="5400000" scaled="1"/>
                </a:gradFill>
                <a:latin typeface="Segoe UI"/>
              </a:rPr>
              <a:t>1</a:t>
            </a:r>
          </a:p>
        </p:txBody>
      </p:sp>
      <p:grpSp>
        <p:nvGrpSpPr>
          <p:cNvPr id="31" name="Group 30" descr="1 - Create service">
            <a:extLst>
              <a:ext uri="{FF2B5EF4-FFF2-40B4-BE49-F238E27FC236}">
                <a16:creationId xmlns:a16="http://schemas.microsoft.com/office/drawing/2014/main" id="{992FCE5A-13ED-1EF4-ABC6-AE43496B92E4}"/>
              </a:ext>
            </a:extLst>
          </p:cNvPr>
          <p:cNvGrpSpPr/>
          <p:nvPr/>
        </p:nvGrpSpPr>
        <p:grpSpPr>
          <a:xfrm>
            <a:off x="6350643" y="1185112"/>
            <a:ext cx="4815261" cy="1540199"/>
            <a:chOff x="6439905" y="2212303"/>
            <a:chExt cx="4815261" cy="1540199"/>
          </a:xfrm>
        </p:grpSpPr>
        <p:sp>
          <p:nvSpPr>
            <p:cNvPr id="32" name="Freeform: Shape 31" descr="1">
              <a:extLst>
                <a:ext uri="{FF2B5EF4-FFF2-40B4-BE49-F238E27FC236}">
                  <a16:creationId xmlns:a16="http://schemas.microsoft.com/office/drawing/2014/main" id="{539B7B45-AF4D-A41C-A9EA-426EEB6E3174}"/>
                </a:ext>
              </a:extLst>
            </p:cNvPr>
            <p:cNvSpPr/>
            <p:nvPr/>
          </p:nvSpPr>
          <p:spPr bwMode="auto">
            <a:xfrm>
              <a:off x="6736897" y="2670388"/>
              <a:ext cx="4518269" cy="952482"/>
            </a:xfrm>
            <a:custGeom>
              <a:avLst/>
              <a:gdLst>
                <a:gd name="connsiteX0" fmla="*/ 0 w 4518269"/>
                <a:gd name="connsiteY0" fmla="*/ 0 h 952482"/>
                <a:gd name="connsiteX1" fmla="*/ 4518269 w 4518269"/>
                <a:gd name="connsiteY1" fmla="*/ 0 h 952482"/>
                <a:gd name="connsiteX2" fmla="*/ 4518269 w 4518269"/>
                <a:gd name="connsiteY2" fmla="*/ 859015 h 952482"/>
                <a:gd name="connsiteX3" fmla="*/ 4424802 w 4518269"/>
                <a:gd name="connsiteY3" fmla="*/ 952482 h 952482"/>
                <a:gd name="connsiteX4" fmla="*/ 93467 w 4518269"/>
                <a:gd name="connsiteY4" fmla="*/ 952482 h 952482"/>
                <a:gd name="connsiteX5" fmla="*/ 0 w 4518269"/>
                <a:gd name="connsiteY5" fmla="*/ 859015 h 95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8269" h="952482">
                  <a:moveTo>
                    <a:pt x="0" y="0"/>
                  </a:moveTo>
                  <a:lnTo>
                    <a:pt x="4518269" y="0"/>
                  </a:lnTo>
                  <a:lnTo>
                    <a:pt x="4518269" y="859015"/>
                  </a:lnTo>
                  <a:cubicBezTo>
                    <a:pt x="4518269" y="910635"/>
                    <a:pt x="4476422" y="952482"/>
                    <a:pt x="4424802" y="952482"/>
                  </a:cubicBezTo>
                  <a:lnTo>
                    <a:pt x="93467" y="952482"/>
                  </a:lnTo>
                  <a:cubicBezTo>
                    <a:pt x="41847" y="952482"/>
                    <a:pt x="0" y="910635"/>
                    <a:pt x="0" y="859015"/>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228600" tIns="146304" rIns="91440"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50" b="0" i="0" u="none" strike="noStrike" kern="0" cap="none" spc="0" normalizeH="0" baseline="0" noProof="0" err="1">
                  <a:ln>
                    <a:noFill/>
                  </a:ln>
                  <a:solidFill>
                    <a:srgbClr val="FFFFFF"/>
                  </a:solidFill>
                  <a:effectLst/>
                  <a:uLnTx/>
                  <a:uFillTx/>
                  <a:latin typeface="Consolas" panose="020B0609020204030204" pitchFamily="49" charset="0"/>
                  <a:ea typeface="Segoe UI" pitchFamily="34" charset="0"/>
                  <a:cs typeface="Segoe UI" pitchFamily="34" charset="0"/>
                </a:rPr>
                <a:t>az</a:t>
              </a: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 spring create --name ${SPRING_CLOUD_SERVICE} \ </a:t>
              </a:r>
              <a:b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a:t>
              </a:r>
              <a:r>
                <a:rPr kumimoji="0" lang="en-US" sz="1150" b="0" i="0" u="none" strike="noStrike" kern="0" cap="none" spc="0" normalizeH="0" baseline="0" noProof="0" err="1">
                  <a:ln>
                    <a:noFill/>
                  </a:ln>
                  <a:solidFill>
                    <a:srgbClr val="FFFFFF"/>
                  </a:solidFill>
                  <a:effectLst/>
                  <a:uLnTx/>
                  <a:uFillTx/>
                  <a:latin typeface="Consolas" panose="020B0609020204030204" pitchFamily="49" charset="0"/>
                  <a:ea typeface="Segoe UI" pitchFamily="34" charset="0"/>
                  <a:cs typeface="Segoe UI" pitchFamily="34" charset="0"/>
                </a:rPr>
                <a:t>sku</a:t>
              </a: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 standard \ </a:t>
              </a:r>
              <a:b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--resource-group ${RESOURCE_GROUP} \ </a:t>
              </a:r>
              <a:b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b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Segoe UI" pitchFamily="34" charset="0"/>
                  <a:cs typeface="Segoe UI" pitchFamily="34" charset="0"/>
                </a:rPr>
                <a:t>--location ${REGION}</a:t>
              </a:r>
            </a:p>
          </p:txBody>
        </p:sp>
        <p:sp>
          <p:nvSpPr>
            <p:cNvPr id="33" name="Rectangle 32">
              <a:extLst>
                <a:ext uri="{FF2B5EF4-FFF2-40B4-BE49-F238E27FC236}">
                  <a16:creationId xmlns:a16="http://schemas.microsoft.com/office/drawing/2014/main" id="{9742455B-4AD6-90C0-A565-651E40E3A35C}"/>
                </a:ext>
              </a:extLst>
            </p:cNvPr>
            <p:cNvSpPr/>
            <p:nvPr/>
          </p:nvSpPr>
          <p:spPr>
            <a:xfrm>
              <a:off x="6834350" y="2258344"/>
              <a:ext cx="1863011" cy="400110"/>
            </a:xfrm>
            <a:prstGeom prst="rect">
              <a:avLst/>
            </a:prstGeom>
            <a:noFill/>
            <a:ln w="12700" cap="flat" cmpd="sng" algn="ctr">
              <a:noFill/>
              <a:prstDash val="solid"/>
              <a:miter lim="800000"/>
            </a:ln>
            <a:effectLst/>
          </p:spPr>
          <p:txBody>
            <a:bodyPr wrap="none" rtlCol="0" anchor="ctr">
              <a:spAutoFit/>
            </a:bodyPr>
            <a:lstStyle/>
            <a:p>
              <a:pPr>
                <a:defRPr/>
              </a:pPr>
              <a:r>
                <a:rPr lang="en-US" sz="2000" b="1" kern="0">
                  <a:gradFill>
                    <a:gsLst>
                      <a:gs pos="83000">
                        <a:srgbClr val="50E6FF"/>
                      </a:gs>
                      <a:gs pos="100000">
                        <a:srgbClr val="50E6FF"/>
                      </a:gs>
                    </a:gsLst>
                    <a:lin ang="5400000" scaled="1"/>
                  </a:gradFill>
                  <a:latin typeface="Segoe UI"/>
                  <a:cs typeface="Segoe UI" panose="020B0502040204020203" pitchFamily="34" charset="0"/>
                </a:rPr>
                <a:t>Create service</a:t>
              </a:r>
            </a:p>
          </p:txBody>
        </p:sp>
        <p:sp>
          <p:nvSpPr>
            <p:cNvPr id="34" name="Rectangle: Rounded Corners 33">
              <a:extLst>
                <a:ext uri="{FF2B5EF4-FFF2-40B4-BE49-F238E27FC236}">
                  <a16:creationId xmlns:a16="http://schemas.microsoft.com/office/drawing/2014/main" id="{90DD4B6D-EC78-F678-6951-BD941EF97351}"/>
                </a:ext>
              </a:extLst>
            </p:cNvPr>
            <p:cNvSpPr/>
            <p:nvPr/>
          </p:nvSpPr>
          <p:spPr bwMode="auto">
            <a:xfrm>
              <a:off x="6439905" y="2212303"/>
              <a:ext cx="4815261" cy="1540199"/>
            </a:xfrm>
            <a:prstGeom prst="roundRect">
              <a:avLst>
                <a:gd name="adj" fmla="val 6451"/>
              </a:avLst>
            </a:prstGeom>
            <a:noFill/>
            <a:ln w="31750" cap="rnd" cmpd="sng" algn="ctr">
              <a:gradFill flip="none" rotWithShape="1">
                <a:gsLst>
                  <a:gs pos="24000">
                    <a:srgbClr val="50E6FF"/>
                  </a:gs>
                  <a:gs pos="77000">
                    <a:schemeClr val="accent4"/>
                  </a:gs>
                </a:gsLst>
                <a:lin ang="2700000" scaled="0"/>
                <a:tileRect/>
              </a:gradFill>
              <a:prstDash val="solid"/>
              <a:headEnd type="none" w="lg" len="med"/>
              <a:tailEnd type="none" w="lg" len="med"/>
            </a:ln>
            <a:effectLst/>
          </p:spPr>
          <p:txBody>
            <a:bodyPr rtlCol="0" anchor="ctr"/>
            <a:lstStyle/>
            <a:p>
              <a:pPr algn="ctr"/>
              <a:endParaRPr lang="en-US" kern="0" err="1">
                <a:gradFill>
                  <a:gsLst>
                    <a:gs pos="15060">
                      <a:srgbClr val="FFFFFF"/>
                    </a:gs>
                    <a:gs pos="55000">
                      <a:srgbClr val="FFFFFF"/>
                    </a:gs>
                  </a:gsLst>
                  <a:lin ang="5400000" scaled="1"/>
                </a:gradFill>
                <a:latin typeface="Segoe UI"/>
              </a:endParaRPr>
            </a:p>
          </p:txBody>
        </p:sp>
      </p:grpSp>
      <p:sp>
        <p:nvSpPr>
          <p:cNvPr id="22" name="Oval 21">
            <a:extLst>
              <a:ext uri="{FF2B5EF4-FFF2-40B4-BE49-F238E27FC236}">
                <a16:creationId xmlns:a16="http://schemas.microsoft.com/office/drawing/2014/main" id="{6700ECB3-D9D5-1BF6-0F66-B2BD0FE844F2}"/>
              </a:ext>
              <a:ext uri="{C183D7F6-B498-43B3-948B-1728B52AA6E4}">
                <adec:decorative xmlns:adec="http://schemas.microsoft.com/office/drawing/2017/decorative" val="0"/>
              </a:ext>
            </a:extLst>
          </p:cNvPr>
          <p:cNvSpPr/>
          <p:nvPr/>
        </p:nvSpPr>
        <p:spPr bwMode="auto">
          <a:xfrm>
            <a:off x="6096000" y="3386357"/>
            <a:ext cx="509286" cy="509286"/>
          </a:xfrm>
          <a:prstGeom prst="ellipse">
            <a:avLst/>
          </a:prstGeom>
          <a:gradFill>
            <a:gsLst>
              <a:gs pos="24000">
                <a:srgbClr val="50E6FF"/>
              </a:gs>
              <a:gs pos="100000">
                <a:schemeClr val="accent4"/>
              </a:gs>
            </a:gsLst>
            <a:lin ang="2700000" scaled="0"/>
          </a:gradFill>
          <a:ln w="57150" cap="rnd" cmpd="sng" algn="ctr">
            <a:solidFill>
              <a:schemeClr val="tx1"/>
            </a:solidFill>
            <a:prstDash val="solid"/>
            <a:headEnd type="none" w="lg" len="med"/>
            <a:tailEnd type="none" w="lg" len="med"/>
          </a:ln>
          <a:effectLst/>
        </p:spPr>
        <p:txBody>
          <a:bodyPr rtlCol="0" anchor="ctr"/>
          <a:lstStyle/>
          <a:p>
            <a:pPr algn="ctr"/>
            <a:r>
              <a:rPr lang="en-US" sz="2400" b="1" kern="0">
                <a:gradFill>
                  <a:gsLst>
                    <a:gs pos="15060">
                      <a:schemeClr val="tx1"/>
                    </a:gs>
                    <a:gs pos="100000">
                      <a:schemeClr val="tx1"/>
                    </a:gs>
                  </a:gsLst>
                  <a:lin ang="5400000" scaled="1"/>
                </a:gradFill>
                <a:latin typeface="Segoe UI"/>
              </a:rPr>
              <a:t>2</a:t>
            </a:r>
          </a:p>
        </p:txBody>
      </p:sp>
      <p:grpSp>
        <p:nvGrpSpPr>
          <p:cNvPr id="35" name="Group 34" descr="2 - Create app">
            <a:extLst>
              <a:ext uri="{FF2B5EF4-FFF2-40B4-BE49-F238E27FC236}">
                <a16:creationId xmlns:a16="http://schemas.microsoft.com/office/drawing/2014/main" id="{7125955D-B125-2A20-5ADD-9301DEFA568A}"/>
              </a:ext>
            </a:extLst>
          </p:cNvPr>
          <p:cNvGrpSpPr/>
          <p:nvPr/>
        </p:nvGrpSpPr>
        <p:grpSpPr>
          <a:xfrm>
            <a:off x="6350643" y="3195789"/>
            <a:ext cx="4815262" cy="890421"/>
            <a:chOff x="6439905" y="3868774"/>
            <a:chExt cx="4815262" cy="890421"/>
          </a:xfrm>
        </p:grpSpPr>
        <p:sp>
          <p:nvSpPr>
            <p:cNvPr id="36" name="Freeform: Shape 35">
              <a:extLst>
                <a:ext uri="{FF2B5EF4-FFF2-40B4-BE49-F238E27FC236}">
                  <a16:creationId xmlns:a16="http://schemas.microsoft.com/office/drawing/2014/main" id="{4077FC35-07CD-8AAF-C0F8-082906D92B5A}"/>
                </a:ext>
              </a:extLst>
            </p:cNvPr>
            <p:cNvSpPr/>
            <p:nvPr/>
          </p:nvSpPr>
          <p:spPr bwMode="auto">
            <a:xfrm>
              <a:off x="6736898" y="4300400"/>
              <a:ext cx="4518269" cy="376972"/>
            </a:xfrm>
            <a:custGeom>
              <a:avLst/>
              <a:gdLst>
                <a:gd name="connsiteX0" fmla="*/ 0 w 4518269"/>
                <a:gd name="connsiteY0" fmla="*/ 0 h 445211"/>
                <a:gd name="connsiteX1" fmla="*/ 4518269 w 4518269"/>
                <a:gd name="connsiteY1" fmla="*/ 0 h 445211"/>
                <a:gd name="connsiteX2" fmla="*/ 4518269 w 4518269"/>
                <a:gd name="connsiteY2" fmla="*/ 387770 h 445211"/>
                <a:gd name="connsiteX3" fmla="*/ 4460828 w 4518269"/>
                <a:gd name="connsiteY3" fmla="*/ 445211 h 445211"/>
                <a:gd name="connsiteX4" fmla="*/ 57441 w 4518269"/>
                <a:gd name="connsiteY4" fmla="*/ 445211 h 445211"/>
                <a:gd name="connsiteX5" fmla="*/ 0 w 4518269"/>
                <a:gd name="connsiteY5" fmla="*/ 387770 h 44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8269" h="445211">
                  <a:moveTo>
                    <a:pt x="0" y="0"/>
                  </a:moveTo>
                  <a:lnTo>
                    <a:pt x="4518269" y="0"/>
                  </a:lnTo>
                  <a:lnTo>
                    <a:pt x="4518269" y="387770"/>
                  </a:lnTo>
                  <a:cubicBezTo>
                    <a:pt x="4518269" y="419494"/>
                    <a:pt x="4492552" y="445211"/>
                    <a:pt x="4460828" y="445211"/>
                  </a:cubicBezTo>
                  <a:lnTo>
                    <a:pt x="57441" y="445211"/>
                  </a:lnTo>
                  <a:cubicBezTo>
                    <a:pt x="25717" y="445211"/>
                    <a:pt x="0" y="419494"/>
                    <a:pt x="0" y="387770"/>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228600" tIns="146304" rIns="91440"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5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create --name ${CUSTOMERS_SERVICE}</a:t>
              </a:r>
            </a:p>
          </p:txBody>
        </p:sp>
        <p:sp>
          <p:nvSpPr>
            <p:cNvPr id="37" name="Rectangle 36">
              <a:extLst>
                <a:ext uri="{FF2B5EF4-FFF2-40B4-BE49-F238E27FC236}">
                  <a16:creationId xmlns:a16="http://schemas.microsoft.com/office/drawing/2014/main" id="{9FFCD48C-0E26-A87F-9C09-F55A0833A395}"/>
                </a:ext>
              </a:extLst>
            </p:cNvPr>
            <p:cNvSpPr/>
            <p:nvPr/>
          </p:nvSpPr>
          <p:spPr>
            <a:xfrm>
              <a:off x="6834350" y="3925444"/>
              <a:ext cx="1489510" cy="400110"/>
            </a:xfrm>
            <a:prstGeom prst="rect">
              <a:avLst/>
            </a:prstGeom>
            <a:noFill/>
            <a:ln w="12700" cap="flat" cmpd="sng" algn="ctr">
              <a:noFill/>
              <a:prstDash val="solid"/>
              <a:miter lim="800000"/>
            </a:ln>
            <a:effectLst/>
          </p:spPr>
          <p:txBody>
            <a:bodyPr wrap="none" rtlCol="0" anchor="ctr">
              <a:spAutoFit/>
            </a:bodyPr>
            <a:lstStyle/>
            <a:p>
              <a:pPr>
                <a:defRPr/>
              </a:pPr>
              <a:r>
                <a:rPr lang="en-US" sz="2000" b="1" kern="0">
                  <a:gradFill>
                    <a:gsLst>
                      <a:gs pos="83000">
                        <a:srgbClr val="50E6FF"/>
                      </a:gs>
                      <a:gs pos="100000">
                        <a:srgbClr val="50E6FF"/>
                      </a:gs>
                    </a:gsLst>
                    <a:lin ang="5400000" scaled="1"/>
                  </a:gradFill>
                  <a:latin typeface="Segoe UI"/>
                  <a:cs typeface="Segoe UI" panose="020B0502040204020203" pitchFamily="34" charset="0"/>
                </a:rPr>
                <a:t>Create app</a:t>
              </a:r>
            </a:p>
          </p:txBody>
        </p:sp>
        <p:sp>
          <p:nvSpPr>
            <p:cNvPr id="38" name="Rectangle: Rounded Corners 37">
              <a:extLst>
                <a:ext uri="{FF2B5EF4-FFF2-40B4-BE49-F238E27FC236}">
                  <a16:creationId xmlns:a16="http://schemas.microsoft.com/office/drawing/2014/main" id="{9A4225D2-E21C-2D9F-6FAB-119905C74976}"/>
                </a:ext>
              </a:extLst>
            </p:cNvPr>
            <p:cNvSpPr/>
            <p:nvPr/>
          </p:nvSpPr>
          <p:spPr bwMode="auto">
            <a:xfrm>
              <a:off x="6439905" y="3868774"/>
              <a:ext cx="4815261" cy="890421"/>
            </a:xfrm>
            <a:prstGeom prst="roundRect">
              <a:avLst>
                <a:gd name="adj" fmla="val 6451"/>
              </a:avLst>
            </a:prstGeom>
            <a:noFill/>
            <a:ln w="31750" cap="rnd" cmpd="sng" algn="ctr">
              <a:gradFill flip="none" rotWithShape="1">
                <a:gsLst>
                  <a:gs pos="24000">
                    <a:srgbClr val="50E6FF"/>
                  </a:gs>
                  <a:gs pos="77000">
                    <a:schemeClr val="accent4"/>
                  </a:gs>
                </a:gsLst>
                <a:lin ang="2700000" scaled="0"/>
                <a:tileRect/>
              </a:gradFill>
              <a:prstDash val="solid"/>
              <a:headEnd type="none" w="lg" len="med"/>
              <a:tailEnd type="none" w="lg" len="med"/>
            </a:ln>
            <a:effectLst/>
          </p:spPr>
          <p:txBody>
            <a:bodyPr rtlCol="0" anchor="ctr"/>
            <a:lstStyle/>
            <a:p>
              <a:pPr algn="ctr"/>
              <a:endParaRPr lang="en-US" kern="0" err="1">
                <a:gradFill>
                  <a:gsLst>
                    <a:gs pos="15060">
                      <a:srgbClr val="FFFFFF"/>
                    </a:gs>
                    <a:gs pos="55000">
                      <a:srgbClr val="FFFFFF"/>
                    </a:gs>
                  </a:gsLst>
                  <a:lin ang="5400000" scaled="1"/>
                </a:gradFill>
                <a:latin typeface="Segoe UI"/>
              </a:endParaRPr>
            </a:p>
          </p:txBody>
        </p:sp>
      </p:grpSp>
      <p:sp>
        <p:nvSpPr>
          <p:cNvPr id="23" name="Oval 22">
            <a:extLst>
              <a:ext uri="{FF2B5EF4-FFF2-40B4-BE49-F238E27FC236}">
                <a16:creationId xmlns:a16="http://schemas.microsoft.com/office/drawing/2014/main" id="{AB07C453-3802-5938-2B2E-B4F3754324F8}"/>
              </a:ext>
              <a:ext uri="{C183D7F6-B498-43B3-948B-1728B52AA6E4}">
                <adec:decorative xmlns:adec="http://schemas.microsoft.com/office/drawing/2017/decorative" val="0"/>
              </a:ext>
            </a:extLst>
          </p:cNvPr>
          <p:cNvSpPr/>
          <p:nvPr/>
        </p:nvSpPr>
        <p:spPr bwMode="auto">
          <a:xfrm>
            <a:off x="6096000" y="4860145"/>
            <a:ext cx="509286" cy="509286"/>
          </a:xfrm>
          <a:prstGeom prst="ellipse">
            <a:avLst/>
          </a:prstGeom>
          <a:gradFill>
            <a:gsLst>
              <a:gs pos="24000">
                <a:srgbClr val="50E6FF"/>
              </a:gs>
              <a:gs pos="100000">
                <a:schemeClr val="accent4"/>
              </a:gs>
            </a:gsLst>
            <a:lin ang="2700000" scaled="0"/>
          </a:gradFill>
          <a:ln w="57150" cap="rnd" cmpd="sng" algn="ctr">
            <a:solidFill>
              <a:schemeClr val="tx1"/>
            </a:solidFill>
            <a:prstDash val="solid"/>
            <a:headEnd type="none" w="lg" len="med"/>
            <a:tailEnd type="none" w="lg" len="med"/>
          </a:ln>
          <a:effectLst/>
        </p:spPr>
        <p:txBody>
          <a:bodyPr rtlCol="0" anchor="ctr"/>
          <a:lstStyle/>
          <a:p>
            <a:pPr algn="ctr"/>
            <a:r>
              <a:rPr lang="en-US" sz="2400" b="1" kern="0">
                <a:gradFill>
                  <a:gsLst>
                    <a:gs pos="15060">
                      <a:schemeClr val="tx1"/>
                    </a:gs>
                    <a:gs pos="100000">
                      <a:schemeClr val="tx1"/>
                    </a:gs>
                  </a:gsLst>
                  <a:lin ang="5400000" scaled="1"/>
                </a:gradFill>
                <a:latin typeface="Segoe UI"/>
              </a:rPr>
              <a:t>3</a:t>
            </a:r>
          </a:p>
        </p:txBody>
      </p:sp>
      <p:grpSp>
        <p:nvGrpSpPr>
          <p:cNvPr id="39" name="Group 38" descr="3 - Deploy app">
            <a:extLst>
              <a:ext uri="{FF2B5EF4-FFF2-40B4-BE49-F238E27FC236}">
                <a16:creationId xmlns:a16="http://schemas.microsoft.com/office/drawing/2014/main" id="{8BF34519-5651-449C-EA58-2A2B2F0C4749}"/>
              </a:ext>
            </a:extLst>
          </p:cNvPr>
          <p:cNvGrpSpPr/>
          <p:nvPr/>
        </p:nvGrpSpPr>
        <p:grpSpPr>
          <a:xfrm>
            <a:off x="6350642" y="4556689"/>
            <a:ext cx="4815262" cy="1116197"/>
            <a:chOff x="6439904" y="4966793"/>
            <a:chExt cx="4815262" cy="1116197"/>
          </a:xfrm>
        </p:grpSpPr>
        <p:sp>
          <p:nvSpPr>
            <p:cNvPr id="40" name="Freeform: Shape 39">
              <a:extLst>
                <a:ext uri="{FF2B5EF4-FFF2-40B4-BE49-F238E27FC236}">
                  <a16:creationId xmlns:a16="http://schemas.microsoft.com/office/drawing/2014/main" id="{7856A420-253B-ACD8-384B-E9C3EB24F547}"/>
                </a:ext>
              </a:extLst>
            </p:cNvPr>
            <p:cNvSpPr/>
            <p:nvPr/>
          </p:nvSpPr>
          <p:spPr bwMode="auto">
            <a:xfrm>
              <a:off x="6736897" y="5429056"/>
              <a:ext cx="4518269" cy="572085"/>
            </a:xfrm>
            <a:custGeom>
              <a:avLst/>
              <a:gdLst>
                <a:gd name="connsiteX0" fmla="*/ 0 w 4518269"/>
                <a:gd name="connsiteY0" fmla="*/ 0 h 572085"/>
                <a:gd name="connsiteX1" fmla="*/ 4518269 w 4518269"/>
                <a:gd name="connsiteY1" fmla="*/ 0 h 572085"/>
                <a:gd name="connsiteX2" fmla="*/ 4518269 w 4518269"/>
                <a:gd name="connsiteY2" fmla="*/ 500079 h 572085"/>
                <a:gd name="connsiteX3" fmla="*/ 4446263 w 4518269"/>
                <a:gd name="connsiteY3" fmla="*/ 572085 h 572085"/>
                <a:gd name="connsiteX4" fmla="*/ 72006 w 4518269"/>
                <a:gd name="connsiteY4" fmla="*/ 572085 h 572085"/>
                <a:gd name="connsiteX5" fmla="*/ 0 w 4518269"/>
                <a:gd name="connsiteY5" fmla="*/ 500079 h 572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18269" h="572085">
                  <a:moveTo>
                    <a:pt x="0" y="0"/>
                  </a:moveTo>
                  <a:lnTo>
                    <a:pt x="4518269" y="0"/>
                  </a:lnTo>
                  <a:lnTo>
                    <a:pt x="4518269" y="500079"/>
                  </a:lnTo>
                  <a:cubicBezTo>
                    <a:pt x="4518269" y="539847"/>
                    <a:pt x="4486031" y="572085"/>
                    <a:pt x="4446263" y="572085"/>
                  </a:cubicBezTo>
                  <a:lnTo>
                    <a:pt x="72006" y="572085"/>
                  </a:lnTo>
                  <a:cubicBezTo>
                    <a:pt x="32238" y="572085"/>
                    <a:pt x="0" y="539847"/>
                    <a:pt x="0" y="500079"/>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228600" tIns="146304" rIns="91440" bIns="18288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50" b="0" i="0" u="none" strike="noStrike" kern="0" cap="none" spc="0" normalizeH="0" baseline="0" noProof="0" err="1">
                  <a:ln>
                    <a:noFill/>
                  </a:ln>
                  <a:solidFill>
                    <a:srgbClr val="FFFFFF"/>
                  </a:solidFill>
                  <a:effectLst/>
                  <a:uLnTx/>
                  <a:uFillTx/>
                  <a:latin typeface="Consolas" panose="020B0609020204030204" pitchFamily="49" charset="0"/>
                  <a:ea typeface="+mn-ea"/>
                  <a:cs typeface="Segoe UI" pitchFamily="34" charset="0"/>
                </a:rPr>
                <a:t>az</a:t>
              </a:r>
              <a:r>
                <a:rPr kumimoji="0" lang="en-US" sz="1150" b="0" i="0" u="none" strike="noStrike" kern="0" cap="none" spc="0" normalizeH="0" baseline="0" noProof="0">
                  <a:ln>
                    <a:noFill/>
                  </a:ln>
                  <a:solidFill>
                    <a:srgbClr val="FFFFFF"/>
                  </a:solidFill>
                  <a:effectLst/>
                  <a:uLnTx/>
                  <a:uFillTx/>
                  <a:latin typeface="Consolas" panose="020B0609020204030204" pitchFamily="49" charset="0"/>
                  <a:ea typeface="+mn-ea"/>
                  <a:cs typeface="Segoe UI" pitchFamily="34" charset="0"/>
                </a:rPr>
                <a:t> spring app deploy --name ${CUSTOMERS_SERVICE} | --jar-path ${CUSTOMERS_SERVICE_JAR}</a:t>
              </a:r>
            </a:p>
          </p:txBody>
        </p:sp>
        <p:grpSp>
          <p:nvGrpSpPr>
            <p:cNvPr id="41" name="Group 40">
              <a:extLst>
                <a:ext uri="{FF2B5EF4-FFF2-40B4-BE49-F238E27FC236}">
                  <a16:creationId xmlns:a16="http://schemas.microsoft.com/office/drawing/2014/main" id="{BF9CA6FA-6FF3-5C80-1BA7-354FDF20219C}"/>
                </a:ext>
              </a:extLst>
            </p:cNvPr>
            <p:cNvGrpSpPr/>
            <p:nvPr/>
          </p:nvGrpSpPr>
          <p:grpSpPr>
            <a:xfrm>
              <a:off x="6439904" y="4966793"/>
              <a:ext cx="4815261" cy="1116197"/>
              <a:chOff x="6439904" y="4966793"/>
              <a:chExt cx="4815261" cy="1116197"/>
            </a:xfrm>
          </p:grpSpPr>
          <p:sp>
            <p:nvSpPr>
              <p:cNvPr id="42" name="Rectangle 41">
                <a:extLst>
                  <a:ext uri="{FF2B5EF4-FFF2-40B4-BE49-F238E27FC236}">
                    <a16:creationId xmlns:a16="http://schemas.microsoft.com/office/drawing/2014/main" id="{71D93C54-7EF0-A7AB-B15F-34C6EAA94AF2}"/>
                  </a:ext>
                </a:extLst>
              </p:cNvPr>
              <p:cNvSpPr/>
              <p:nvPr/>
            </p:nvSpPr>
            <p:spPr>
              <a:xfrm>
                <a:off x="6834351" y="5052096"/>
                <a:ext cx="1564852" cy="400110"/>
              </a:xfrm>
              <a:prstGeom prst="rect">
                <a:avLst/>
              </a:prstGeom>
              <a:noFill/>
              <a:ln w="12700" cap="flat" cmpd="sng" algn="ctr">
                <a:noFill/>
                <a:prstDash val="solid"/>
                <a:miter lim="800000"/>
              </a:ln>
              <a:effectLst/>
            </p:spPr>
            <p:txBody>
              <a:bodyPr wrap="none"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83000">
                          <a:srgbClr val="50E6FF"/>
                        </a:gs>
                        <a:gs pos="100000">
                          <a:srgbClr val="50E6FF"/>
                        </a:gs>
                      </a:gsLst>
                      <a:lin ang="5400000" scaled="1"/>
                    </a:gradFill>
                    <a:effectLst/>
                    <a:uLnTx/>
                    <a:uFillTx/>
                    <a:latin typeface="Segoe UI"/>
                    <a:cs typeface="Segoe UI" panose="020B0502040204020203" pitchFamily="34" charset="0"/>
                  </a:rPr>
                  <a:t>Deploy app</a:t>
                </a:r>
              </a:p>
            </p:txBody>
          </p:sp>
          <p:sp>
            <p:nvSpPr>
              <p:cNvPr id="43" name="Rectangle: Rounded Corners 42">
                <a:extLst>
                  <a:ext uri="{FF2B5EF4-FFF2-40B4-BE49-F238E27FC236}">
                    <a16:creationId xmlns:a16="http://schemas.microsoft.com/office/drawing/2014/main" id="{77559F8D-9A95-17BE-5868-3986FF9ED204}"/>
                  </a:ext>
                </a:extLst>
              </p:cNvPr>
              <p:cNvSpPr/>
              <p:nvPr/>
            </p:nvSpPr>
            <p:spPr bwMode="auto">
              <a:xfrm>
                <a:off x="6439904" y="4966793"/>
                <a:ext cx="4815261" cy="1116197"/>
              </a:xfrm>
              <a:prstGeom prst="roundRect">
                <a:avLst>
                  <a:gd name="adj" fmla="val 6451"/>
                </a:avLst>
              </a:prstGeom>
              <a:noFill/>
              <a:ln w="31750" cap="rnd" cmpd="sng" algn="ctr">
                <a:gradFill flip="none" rotWithShape="1">
                  <a:gsLst>
                    <a:gs pos="24000">
                      <a:srgbClr val="50E6FF"/>
                    </a:gs>
                    <a:gs pos="77000">
                      <a:schemeClr val="accent4"/>
                    </a:gs>
                  </a:gsLst>
                  <a:lin ang="2700000" scaled="0"/>
                  <a:tileRect/>
                </a:gra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15060">
                        <a:srgbClr val="FFFFFF"/>
                      </a:gs>
                      <a:gs pos="55000">
                        <a:srgbClr val="FFFFFF"/>
                      </a:gs>
                    </a:gsLst>
                    <a:lin ang="5400000" scaled="1"/>
                  </a:gradFill>
                  <a:effectLst/>
                  <a:uLnTx/>
                  <a:uFillTx/>
                  <a:latin typeface="Segoe UI"/>
                </a:endParaRPr>
              </a:p>
            </p:txBody>
          </p:sp>
        </p:grpSp>
      </p:grpSp>
    </p:spTree>
    <p:extLst>
      <p:ext uri="{BB962C8B-B14F-4D97-AF65-F5344CB8AC3E}">
        <p14:creationId xmlns:p14="http://schemas.microsoft.com/office/powerpoint/2010/main" val="1677037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33333E-6 0.04607 L 3.33333E-6 -1.48148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0.19219 0 L 3.54167E-6 0 " pathEditMode="relative" rAng="0" ptsTypes="AA">
                                      <p:cBhvr>
                                        <p:cTn id="14" dur="750" fill="hold"/>
                                        <p:tgtEl>
                                          <p:spTgt spid="21"/>
                                        </p:tgtEl>
                                        <p:attrNameLst>
                                          <p:attrName>ppt_x</p:attrName>
                                          <p:attrName>ppt_y</p:attrName>
                                        </p:attrNameLst>
                                      </p:cBhvr>
                                      <p:rCtr x="9609" y="0"/>
                                    </p:animMotion>
                                  </p:childTnLst>
                                </p:cTn>
                              </p:par>
                              <p:par>
                                <p:cTn id="15" presetID="10" presetClass="entr" presetSubtype="0" fill="hold" grpId="0" nodeType="withEffect">
                                  <p:stCondLst>
                                    <p:cond delay="25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3"/>
                                        </p:tgtEl>
                                        <p:attrNameLst>
                                          <p:attrName>ppt_x</p:attrName>
                                          <p:attrName>ppt_y</p:attrName>
                                        </p:attrNameLst>
                                      </p:cBhvr>
                                      <p:rCtr x="0" y="-2315"/>
                                    </p:animMotion>
                                  </p:childTnLst>
                                </p:cTn>
                              </p:par>
                              <p:par>
                                <p:cTn id="20" presetID="10" presetClass="entr" presetSubtype="0" fill="hold" nodeType="withEffect">
                                  <p:stCondLst>
                                    <p:cond delay="2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nodeType="withEffect">
                                  <p:stCondLst>
                                    <p:cond delay="250"/>
                                  </p:stCondLst>
                                  <p:childTnLst>
                                    <p:animMotion origin="layout" path="M 3.33333E-6 0.04607 L 3.33333E-6 -1.48148E-6 " pathEditMode="relative" rAng="0" ptsTypes="AA">
                                      <p:cBhvr>
                                        <p:cTn id="24" dur="600" fill="hold"/>
                                        <p:tgtEl>
                                          <p:spTgt spid="31"/>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500"/>
                                  </p:stCondLst>
                                  <p:childTnLst>
                                    <p:animMotion origin="layout" path="M 3.33333E-6 0.04607 L 3.33333E-6 -1.48148E-6 " pathEditMode="relative" rAng="0" ptsTypes="AA">
                                      <p:cBhvr>
                                        <p:cTn id="29" dur="600" fill="hold"/>
                                        <p:tgtEl>
                                          <p:spTgt spid="22"/>
                                        </p:tgtEl>
                                        <p:attrNameLst>
                                          <p:attrName>ppt_x</p:attrName>
                                          <p:attrName>ppt_y</p:attrName>
                                        </p:attrNameLst>
                                      </p:cBhvr>
                                      <p:rCtr x="0" y="-2315"/>
                                    </p:animMotion>
                                  </p:childTnLst>
                                </p:cTn>
                              </p:par>
                              <p:par>
                                <p:cTn id="30" presetID="10" presetClass="entr" presetSubtype="0" fill="hold" nodeType="with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nodeType="withEffect">
                                  <p:stCondLst>
                                    <p:cond delay="500"/>
                                  </p:stCondLst>
                                  <p:childTnLst>
                                    <p:animMotion origin="layout" path="M 3.33333E-6 0.04607 L 3.33333E-6 -1.48148E-6 " pathEditMode="relative" rAng="0" ptsTypes="AA">
                                      <p:cBhvr>
                                        <p:cTn id="34" dur="600" fill="hold"/>
                                        <p:tgtEl>
                                          <p:spTgt spid="35"/>
                                        </p:tgtEl>
                                        <p:attrNameLst>
                                          <p:attrName>ppt_x</p:attrName>
                                          <p:attrName>ppt_y</p:attrName>
                                        </p:attrNameLst>
                                      </p:cBhvr>
                                      <p:rCtr x="0" y="-2315"/>
                                    </p:animMotion>
                                  </p:childTnLst>
                                </p:cTn>
                              </p:par>
                              <p:par>
                                <p:cTn id="35" presetID="10" presetClass="entr" presetSubtype="0" fill="hold" nodeType="withEffect">
                                  <p:stCondLst>
                                    <p:cond delay="75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42" presetClass="path" presetSubtype="0" decel="100000" fill="hold" nodeType="withEffect">
                                  <p:stCondLst>
                                    <p:cond delay="750"/>
                                  </p:stCondLst>
                                  <p:childTnLst>
                                    <p:animMotion origin="layout" path="M 3.33333E-6 0.04607 L 3.33333E-6 -1.48148E-6 " pathEditMode="relative" rAng="0" ptsTypes="AA">
                                      <p:cBhvr>
                                        <p:cTn id="39" dur="600" fill="hold"/>
                                        <p:tgtEl>
                                          <p:spTgt spid="39"/>
                                        </p:tgtEl>
                                        <p:attrNameLst>
                                          <p:attrName>ppt_x</p:attrName>
                                          <p:attrName>ppt_y</p:attrName>
                                        </p:attrNameLst>
                                      </p:cBhvr>
                                      <p:rCtr x="0" y="-2315"/>
                                    </p:animMotion>
                                  </p:childTnLst>
                                </p:cTn>
                              </p:par>
                              <p:par>
                                <p:cTn id="40" presetID="10" presetClass="entr" presetSubtype="0" fill="hold" grpId="0" nodeType="with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750"/>
                                  </p:stCondLst>
                                  <p:childTnLst>
                                    <p:animMotion origin="layout" path="M 3.33333E-6 0.04607 L 3.33333E-6 -1.48148E-6 " pathEditMode="relative" rAng="0" ptsTypes="AA">
                                      <p:cBhvr>
                                        <p:cTn id="44" dur="600" fill="hold"/>
                                        <p:tgtEl>
                                          <p:spTgt spid="2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4" grpId="0"/>
      <p:bldP spid="4" grpId="1"/>
      <p:bldP spid="3" grpId="0" animBg="1"/>
      <p:bldP spid="3" grpId="1" animBg="1"/>
      <p:bldP spid="22" grpId="0" animBg="1"/>
      <p:bldP spid="22" grpId="1" animBg="1"/>
      <p:bldP spid="23" grpId="0" animBg="1"/>
      <p:bldP spid="2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48F7C-4542-ACC7-FDBE-159CBB262711}"/>
              </a:ext>
            </a:extLst>
          </p:cNvPr>
          <p:cNvSpPr>
            <a:spLocks noGrp="1"/>
          </p:cNvSpPr>
          <p:nvPr>
            <p:ph type="title"/>
          </p:nvPr>
        </p:nvSpPr>
        <p:spPr/>
        <p:txBody>
          <a:bodyPr/>
          <a:lstStyle/>
          <a:p>
            <a:pPr algn="ctr"/>
            <a:r>
              <a:rPr lang="en-US"/>
              <a:t>Spring Cloud Azure</a:t>
            </a:r>
          </a:p>
        </p:txBody>
      </p:sp>
      <p:sp>
        <p:nvSpPr>
          <p:cNvPr id="19" name="Rectangle: Rounded Corners 18">
            <a:extLst>
              <a:ext uri="{FF2B5EF4-FFF2-40B4-BE49-F238E27FC236}">
                <a16:creationId xmlns:a16="http://schemas.microsoft.com/office/drawing/2014/main" id="{668DD6D3-80A3-A95D-EB82-508B1CEAA8C1}"/>
              </a:ext>
            </a:extLst>
          </p:cNvPr>
          <p:cNvSpPr/>
          <p:nvPr/>
        </p:nvSpPr>
        <p:spPr bwMode="auto">
          <a:xfrm>
            <a:off x="442765" y="1283240"/>
            <a:ext cx="3585155" cy="2237423"/>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t"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Data</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SQL Database</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MYSQL</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PostgreSQL</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Maria DB</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Cosmos DB</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SQL</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MongoDB</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Cassandra</a:t>
            </a:r>
          </a:p>
        </p:txBody>
      </p:sp>
      <p:sp>
        <p:nvSpPr>
          <p:cNvPr id="15" name="Rectangle: Rounded Corners 14">
            <a:extLst>
              <a:ext uri="{FF2B5EF4-FFF2-40B4-BE49-F238E27FC236}">
                <a16:creationId xmlns:a16="http://schemas.microsoft.com/office/drawing/2014/main" id="{4BC8927E-17C8-43AE-9B96-7F1B846C1DCC}"/>
              </a:ext>
            </a:extLst>
          </p:cNvPr>
          <p:cNvSpPr/>
          <p:nvPr/>
        </p:nvSpPr>
        <p:spPr bwMode="auto">
          <a:xfrm>
            <a:off x="442765" y="3713864"/>
            <a:ext cx="3585155" cy="91745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Messaging</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Service Bus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Event Hubs</a:t>
            </a:r>
          </a:p>
        </p:txBody>
      </p:sp>
      <p:sp>
        <p:nvSpPr>
          <p:cNvPr id="24" name="Rectangle: Rounded Corners 23">
            <a:extLst>
              <a:ext uri="{FF2B5EF4-FFF2-40B4-BE49-F238E27FC236}">
                <a16:creationId xmlns:a16="http://schemas.microsoft.com/office/drawing/2014/main" id="{84955C92-8609-1304-DCDD-54FDDFF5EE76}"/>
              </a:ext>
            </a:extLst>
          </p:cNvPr>
          <p:cNvSpPr/>
          <p:nvPr/>
        </p:nvSpPr>
        <p:spPr bwMode="auto">
          <a:xfrm>
            <a:off x="442765" y="4824518"/>
            <a:ext cx="3585155" cy="665893"/>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Cache</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Redis Cache</a:t>
            </a:r>
          </a:p>
        </p:txBody>
      </p:sp>
      <p:sp>
        <p:nvSpPr>
          <p:cNvPr id="12" name="Rectangle: Rounded Corners 11">
            <a:extLst>
              <a:ext uri="{FF2B5EF4-FFF2-40B4-BE49-F238E27FC236}">
                <a16:creationId xmlns:a16="http://schemas.microsoft.com/office/drawing/2014/main" id="{29B317A9-6D9A-B4DB-8409-B1A680C1481F}"/>
              </a:ext>
            </a:extLst>
          </p:cNvPr>
          <p:cNvSpPr/>
          <p:nvPr/>
        </p:nvSpPr>
        <p:spPr bwMode="auto">
          <a:xfrm>
            <a:off x="4210826" y="1283240"/>
            <a:ext cx="3585155" cy="91745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t"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Security</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Active Directory</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AAD B2C</a:t>
            </a:r>
          </a:p>
        </p:txBody>
      </p:sp>
      <p:sp>
        <p:nvSpPr>
          <p:cNvPr id="37" name="Rectangle: Rounded Corners 36">
            <a:extLst>
              <a:ext uri="{FF2B5EF4-FFF2-40B4-BE49-F238E27FC236}">
                <a16:creationId xmlns:a16="http://schemas.microsoft.com/office/drawing/2014/main" id="{7EF5B7DD-4DE3-76B4-F737-9544407AB2B1}"/>
              </a:ext>
            </a:extLst>
          </p:cNvPr>
          <p:cNvSpPr/>
          <p:nvPr/>
        </p:nvSpPr>
        <p:spPr bwMode="auto">
          <a:xfrm>
            <a:off x="4210826" y="2399169"/>
            <a:ext cx="3585155" cy="111094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Integration</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Service Bus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Event Hubs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Storage Queue</a:t>
            </a:r>
          </a:p>
        </p:txBody>
      </p:sp>
      <p:sp>
        <p:nvSpPr>
          <p:cNvPr id="40" name="Rectangle: Rounded Corners 39">
            <a:extLst>
              <a:ext uri="{FF2B5EF4-FFF2-40B4-BE49-F238E27FC236}">
                <a16:creationId xmlns:a16="http://schemas.microsoft.com/office/drawing/2014/main" id="{977B3D75-B82B-2440-CE48-F90586E6CFF8}"/>
              </a:ext>
            </a:extLst>
          </p:cNvPr>
          <p:cNvSpPr/>
          <p:nvPr/>
        </p:nvSpPr>
        <p:spPr bwMode="auto">
          <a:xfrm>
            <a:off x="4210826" y="3708588"/>
            <a:ext cx="3585155" cy="91745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Zero Trust</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Key Vault Secrets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Key Vault Certs</a:t>
            </a:r>
          </a:p>
        </p:txBody>
      </p:sp>
      <p:sp>
        <p:nvSpPr>
          <p:cNvPr id="6" name="Rectangle: Rounded Corners 5">
            <a:extLst>
              <a:ext uri="{FF2B5EF4-FFF2-40B4-BE49-F238E27FC236}">
                <a16:creationId xmlns:a16="http://schemas.microsoft.com/office/drawing/2014/main" id="{71CCD21B-ECA0-1462-5F72-A1D074B5800F}"/>
              </a:ext>
            </a:extLst>
          </p:cNvPr>
          <p:cNvSpPr/>
          <p:nvPr/>
        </p:nvSpPr>
        <p:spPr bwMode="auto">
          <a:xfrm>
            <a:off x="4210826" y="4824518"/>
            <a:ext cx="3585155" cy="665893"/>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Micrometer</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Monitor</a:t>
            </a:r>
          </a:p>
        </p:txBody>
      </p:sp>
      <p:sp>
        <p:nvSpPr>
          <p:cNvPr id="9" name="Rectangle: Rounded Corners 8">
            <a:extLst>
              <a:ext uri="{FF2B5EF4-FFF2-40B4-BE49-F238E27FC236}">
                <a16:creationId xmlns:a16="http://schemas.microsoft.com/office/drawing/2014/main" id="{F5B38B15-0795-6C1A-B2D5-F98FAA73E6AE}"/>
              </a:ext>
            </a:extLst>
          </p:cNvPr>
          <p:cNvSpPr/>
          <p:nvPr/>
        </p:nvSpPr>
        <p:spPr bwMode="auto">
          <a:xfrm>
            <a:off x="7978887" y="1283240"/>
            <a:ext cx="3585155" cy="1786830"/>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t"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Spring Apps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App Configuration</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Event Hubs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Kafka</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Service Bus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Redis</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Functions</a:t>
            </a:r>
          </a:p>
        </p:txBody>
      </p:sp>
      <p:sp>
        <p:nvSpPr>
          <p:cNvPr id="29" name="Rectangle: Rounded Corners 28">
            <a:extLst>
              <a:ext uri="{FF2B5EF4-FFF2-40B4-BE49-F238E27FC236}">
                <a16:creationId xmlns:a16="http://schemas.microsoft.com/office/drawing/2014/main" id="{C5B1F64E-2E7D-435C-95B8-5BB978EB1C06}"/>
              </a:ext>
            </a:extLst>
          </p:cNvPr>
          <p:cNvSpPr/>
          <p:nvPr/>
        </p:nvSpPr>
        <p:spPr bwMode="auto">
          <a:xfrm>
            <a:off x="7978887" y="3266043"/>
            <a:ext cx="3585155" cy="111094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pPr>
            <a:r>
              <a:rPr lang="en-US" sz="1600" kern="0">
                <a:gradFill>
                  <a:gsLst>
                    <a:gs pos="15060">
                      <a:srgbClr val="50E6FF"/>
                    </a:gs>
                    <a:gs pos="100000">
                      <a:srgbClr val="50E6FF"/>
                    </a:gs>
                  </a:gsLst>
                  <a:lin ang="5400000" scaled="1"/>
                </a:gradFill>
                <a:latin typeface="Segoe UI Semibold"/>
                <a:cs typeface="Segoe UI Semibold"/>
              </a:rPr>
              <a:t>R2DBC</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SQL Database</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PostgreSQL</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MySQL</a:t>
            </a:r>
          </a:p>
        </p:txBody>
      </p:sp>
      <p:sp>
        <p:nvSpPr>
          <p:cNvPr id="34" name="Rectangle: Rounded Corners 33">
            <a:extLst>
              <a:ext uri="{FF2B5EF4-FFF2-40B4-BE49-F238E27FC236}">
                <a16:creationId xmlns:a16="http://schemas.microsoft.com/office/drawing/2014/main" id="{A6AD97E9-6229-6C29-C57A-ED02E39547AA}"/>
              </a:ext>
            </a:extLst>
          </p:cNvPr>
          <p:cNvSpPr/>
          <p:nvPr/>
        </p:nvSpPr>
        <p:spPr bwMode="auto">
          <a:xfrm>
            <a:off x="7978887" y="4572959"/>
            <a:ext cx="3585155" cy="917452"/>
          </a:xfrm>
          <a:prstGeom prst="roundRect">
            <a:avLst>
              <a:gd name="adj" fmla="val 17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91440" rtlCol="0" anchor="ctr" anchorCtr="0">
            <a:spAutoFit/>
          </a:bodyPr>
          <a:lstStyle/>
          <a:p>
            <a:pPr>
              <a:spcAft>
                <a:spcPts val="300"/>
              </a:spcAft>
              <a:defRPr/>
            </a:pPr>
            <a:r>
              <a:rPr lang="en-US" sz="1600" kern="0">
                <a:gradFill>
                  <a:gsLst>
                    <a:gs pos="15060">
                      <a:srgbClr val="50E6FF"/>
                    </a:gs>
                    <a:gs pos="100000">
                      <a:srgbClr val="50E6FF"/>
                    </a:gs>
                  </a:gsLst>
                  <a:lin ang="5400000" scaled="1"/>
                </a:gradFill>
                <a:latin typeface="Segoe UI Semibold"/>
                <a:cs typeface="Segoe UI Semibold"/>
              </a:rPr>
              <a:t>Spring Resource</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Blog Storage</a:t>
            </a:r>
          </a:p>
          <a:p>
            <a:pPr marL="115888" indent="-115888">
              <a:spcAft>
                <a:spcPts val="300"/>
              </a:spcAft>
              <a:buFont typeface="Arial" panose="020B0604020202020204" pitchFamily="34" charset="0"/>
              <a:buChar char="•"/>
              <a:defRPr/>
            </a:pPr>
            <a:r>
              <a:rPr lang="en-US" sz="1200" b="1">
                <a:gradFill>
                  <a:gsLst>
                    <a:gs pos="21739">
                      <a:srgbClr val="FFFFFF"/>
                    </a:gs>
                    <a:gs pos="42000">
                      <a:srgbClr val="FFFFFF"/>
                    </a:gs>
                  </a:gsLst>
                  <a:lin ang="16200000" scaled="1"/>
                </a:gradFill>
                <a:latin typeface="Segoe UI Semibold"/>
                <a:cs typeface="Segoe UI"/>
              </a:rPr>
              <a:t>Azure Files</a:t>
            </a:r>
          </a:p>
        </p:txBody>
      </p:sp>
      <p:grpSp>
        <p:nvGrpSpPr>
          <p:cNvPr id="49" name="Group 48" descr="aka.ms/spring-cloud-azure &#10;">
            <a:extLst>
              <a:ext uri="{FF2B5EF4-FFF2-40B4-BE49-F238E27FC236}">
                <a16:creationId xmlns:a16="http://schemas.microsoft.com/office/drawing/2014/main" id="{68BDCE86-E698-7C0A-388E-B01B6FD2EAC0}"/>
              </a:ext>
            </a:extLst>
          </p:cNvPr>
          <p:cNvGrpSpPr/>
          <p:nvPr/>
        </p:nvGrpSpPr>
        <p:grpSpPr>
          <a:xfrm>
            <a:off x="4173766" y="5781718"/>
            <a:ext cx="3844469" cy="519351"/>
            <a:chOff x="3815788" y="5781718"/>
            <a:chExt cx="3844469" cy="519351"/>
          </a:xfrm>
        </p:grpSpPr>
        <p:sp>
          <p:nvSpPr>
            <p:cNvPr id="46" name="Rectangle: Rounded Corners 45" descr="aka.ms/spring-cloud-azure &#10;">
              <a:extLst>
                <a:ext uri="{FF2B5EF4-FFF2-40B4-BE49-F238E27FC236}">
                  <a16:creationId xmlns:a16="http://schemas.microsoft.com/office/drawing/2014/main" id="{D4F8684F-AED5-05DE-D252-DD5F329A49F8}"/>
                </a:ext>
              </a:extLst>
            </p:cNvPr>
            <p:cNvSpPr/>
            <p:nvPr/>
          </p:nvSpPr>
          <p:spPr bwMode="auto">
            <a:xfrm>
              <a:off x="3815788" y="5781718"/>
              <a:ext cx="3844469" cy="519351"/>
            </a:xfrm>
            <a:prstGeom prst="roundRect">
              <a:avLst>
                <a:gd name="adj" fmla="val 50000"/>
              </a:avLst>
            </a:prstGeom>
            <a:gradFill>
              <a:gsLst>
                <a:gs pos="24000">
                  <a:srgbClr val="50E6FF"/>
                </a:gs>
                <a:gs pos="100000">
                  <a:schemeClr val="accent4"/>
                </a:gs>
              </a:gsLst>
              <a:lin ang="2700000" scaled="0"/>
            </a:gradFill>
            <a:ln w="57150" cap="rnd" cmpd="sng" algn="ctr">
              <a:noFill/>
              <a:prstDash val="solid"/>
              <a:headEnd type="none" w="lg" len="med"/>
              <a:tailEnd type="none" w="lg" len="med"/>
            </a:ln>
            <a:effectLst/>
          </p:spPr>
          <p:txBody>
            <a:bodyPr wrap="square" lIns="274320" tIns="45720" bIns="45720" rtlCol="0" anchor="ctr">
              <a:spAutoFit/>
            </a:bodyPr>
            <a:lstStyle/>
            <a:p>
              <a:r>
                <a:rPr lang="en-US" b="1" kern="0">
                  <a:solidFill>
                    <a:schemeClr val="bg2"/>
                  </a:solidFill>
                  <a:latin typeface="+mj-lt"/>
                  <a:hlinkClick r:id="rId3">
                    <a:extLst>
                      <a:ext uri="{A12FA001-AC4F-418D-AE19-62706E023703}">
                        <ahyp:hlinkClr xmlns:ahyp="http://schemas.microsoft.com/office/drawing/2018/hyperlinkcolor" val="tx"/>
                      </a:ext>
                    </a:extLst>
                  </a:hlinkClick>
                </a:rPr>
                <a:t>aka.ms/spring-cloud-azure</a:t>
              </a:r>
              <a:endParaRPr lang="en-US" b="1" kern="0">
                <a:solidFill>
                  <a:schemeClr val="bg2"/>
                </a:solidFill>
                <a:latin typeface="+mj-lt"/>
              </a:endParaRPr>
            </a:p>
          </p:txBody>
        </p:sp>
        <p:cxnSp>
          <p:nvCxnSpPr>
            <p:cNvPr id="47" name="Straight Arrow Connector 46">
              <a:extLst>
                <a:ext uri="{FF2B5EF4-FFF2-40B4-BE49-F238E27FC236}">
                  <a16:creationId xmlns:a16="http://schemas.microsoft.com/office/drawing/2014/main" id="{454D89B6-27CC-85ED-91EF-87ADE367F181}"/>
                </a:ext>
              </a:extLst>
            </p:cNvPr>
            <p:cNvCxnSpPr>
              <a:cxnSpLocks/>
            </p:cNvCxnSpPr>
            <p:nvPr/>
          </p:nvCxnSpPr>
          <p:spPr>
            <a:xfrm>
              <a:off x="7220309" y="6041393"/>
              <a:ext cx="226411" cy="0"/>
            </a:xfrm>
            <a:prstGeom prst="straightConnector1">
              <a:avLst/>
            </a:prstGeom>
            <a:noFill/>
            <a:ln w="38100" cap="flat" cmpd="sng" algn="ctr">
              <a:solidFill>
                <a:schemeClr val="tx1"/>
              </a:solidFill>
              <a:prstDash val="solid"/>
              <a:headEnd type="none" w="lg" len="med"/>
              <a:tailEnd type="arrow" w="lg" len="sm"/>
            </a:ln>
            <a:effectLst/>
          </p:spPr>
        </p:cxnSp>
      </p:grpSp>
    </p:spTree>
    <p:extLst>
      <p:ext uri="{BB962C8B-B14F-4D97-AF65-F5344CB8AC3E}">
        <p14:creationId xmlns:p14="http://schemas.microsoft.com/office/powerpoint/2010/main" val="2431509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33333E-6 0.04607 L 3.33333E-6 -1.48148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250"/>
                                  </p:stCondLst>
                                  <p:childTnLst>
                                    <p:animMotion origin="layout" path="M 3.33333E-6 0.04607 L 3.33333E-6 -1.48148E-6 " pathEditMode="relative" rAng="0" ptsTypes="AA">
                                      <p:cBhvr>
                                        <p:cTn id="14" dur="600" fill="hold"/>
                                        <p:tgtEl>
                                          <p:spTgt spid="12"/>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50"/>
                                  </p:stCondLst>
                                  <p:childTnLst>
                                    <p:animMotion origin="layout" path="M 3.33333E-6 0.04607 L 3.33333E-6 -1.48148E-6 " pathEditMode="relative" rAng="0" ptsTypes="AA">
                                      <p:cBhvr>
                                        <p:cTn id="19" dur="600" fill="hold"/>
                                        <p:tgtEl>
                                          <p:spTgt spid="9"/>
                                        </p:tgtEl>
                                        <p:attrNameLst>
                                          <p:attrName>ppt_x</p:attrName>
                                          <p:attrName>ppt_y</p:attrName>
                                        </p:attrNameLst>
                                      </p:cBhvr>
                                      <p:rCtr x="0" y="-2315"/>
                                    </p:animMotion>
                                  </p:childTnLst>
                                </p:cTn>
                              </p:par>
                              <p:par>
                                <p:cTn id="20" presetID="10" presetClass="entr" presetSubtype="0"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250"/>
                                  </p:stCondLst>
                                  <p:childTnLst>
                                    <p:animMotion origin="layout" path="M 3.33333E-6 0.04607 L 3.33333E-6 -1.48148E-6 " pathEditMode="relative" rAng="0" ptsTypes="AA">
                                      <p:cBhvr>
                                        <p:cTn id="24" dur="600" fill="hold"/>
                                        <p:tgtEl>
                                          <p:spTgt spid="19"/>
                                        </p:tgtEl>
                                        <p:attrNameLst>
                                          <p:attrName>ppt_x</p:attrName>
                                          <p:attrName>ppt_y</p:attrName>
                                        </p:attrNameLst>
                                      </p:cBhvr>
                                      <p:rCtr x="0" y="-2315"/>
                                    </p:animMotion>
                                  </p:childTnLst>
                                </p:cTn>
                              </p:par>
                              <p:par>
                                <p:cTn id="25" presetID="10" presetClass="entr" presetSubtype="0" fill="hold" grpId="0" nodeType="withEffect">
                                  <p:stCondLst>
                                    <p:cond delay="2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250"/>
                                  </p:stCondLst>
                                  <p:childTnLst>
                                    <p:animMotion origin="layout" path="M 3.33333E-6 0.04607 L 3.33333E-6 -1.48148E-6 " pathEditMode="relative" rAng="0" ptsTypes="AA">
                                      <p:cBhvr>
                                        <p:cTn id="29" dur="600" fill="hold"/>
                                        <p:tgtEl>
                                          <p:spTgt spid="15"/>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250"/>
                                  </p:stCondLst>
                                  <p:childTnLst>
                                    <p:animMotion origin="layout" path="M 3.33333E-6 0.04607 L 3.33333E-6 -1.48148E-6 " pathEditMode="relative" rAng="0" ptsTypes="AA">
                                      <p:cBhvr>
                                        <p:cTn id="34" dur="600" fill="hold"/>
                                        <p:tgtEl>
                                          <p:spTgt spid="37"/>
                                        </p:tgtEl>
                                        <p:attrNameLst>
                                          <p:attrName>ppt_x</p:attrName>
                                          <p:attrName>ppt_y</p:attrName>
                                        </p:attrNameLst>
                                      </p:cBhvr>
                                      <p:rCtr x="0" y="-2315"/>
                                    </p:animMotion>
                                  </p:childTnLst>
                                </p:cTn>
                              </p:par>
                              <p:par>
                                <p:cTn id="35" presetID="10" presetClass="entr" presetSubtype="0" fill="hold" grpId="0" nodeType="withEffect">
                                  <p:stCondLst>
                                    <p:cond delay="25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42" presetClass="path" presetSubtype="0" decel="100000" fill="hold" grpId="1" nodeType="withEffect">
                                  <p:stCondLst>
                                    <p:cond delay="250"/>
                                  </p:stCondLst>
                                  <p:childTnLst>
                                    <p:animMotion origin="layout" path="M 3.33333E-6 0.04607 L 3.33333E-6 -1.48148E-6 " pathEditMode="relative" rAng="0" ptsTypes="AA">
                                      <p:cBhvr>
                                        <p:cTn id="39" dur="600" fill="hold"/>
                                        <p:tgtEl>
                                          <p:spTgt spid="40"/>
                                        </p:tgtEl>
                                        <p:attrNameLst>
                                          <p:attrName>ppt_x</p:attrName>
                                          <p:attrName>ppt_y</p:attrName>
                                        </p:attrNameLst>
                                      </p:cBhvr>
                                      <p:rCtr x="0" y="-2315"/>
                                    </p:animMotion>
                                  </p:childTnLst>
                                </p:cTn>
                              </p:par>
                              <p:par>
                                <p:cTn id="40" presetID="10" presetClass="entr" presetSubtype="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42" presetClass="path" presetSubtype="0" decel="100000" fill="hold" grpId="1" nodeType="withEffect">
                                  <p:stCondLst>
                                    <p:cond delay="250"/>
                                  </p:stCondLst>
                                  <p:childTnLst>
                                    <p:animMotion origin="layout" path="M 3.33333E-6 0.04607 L 3.33333E-6 -1.48148E-6 " pathEditMode="relative" rAng="0" ptsTypes="AA">
                                      <p:cBhvr>
                                        <p:cTn id="44" dur="600" fill="hold"/>
                                        <p:tgtEl>
                                          <p:spTgt spid="29"/>
                                        </p:tgtEl>
                                        <p:attrNameLst>
                                          <p:attrName>ppt_x</p:attrName>
                                          <p:attrName>ppt_y</p:attrName>
                                        </p:attrNameLst>
                                      </p:cBhvr>
                                      <p:rCtr x="0" y="-2315"/>
                                    </p:animMotion>
                                  </p:childTnLst>
                                </p:cTn>
                              </p:par>
                              <p:par>
                                <p:cTn id="45" presetID="10" presetClass="entr" presetSubtype="0" fill="hold" grpId="0" nodeType="withEffect">
                                  <p:stCondLst>
                                    <p:cond delay="25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250"/>
                                  </p:stCondLst>
                                  <p:childTnLst>
                                    <p:animMotion origin="layout" path="M 3.33333E-6 0.04607 L 3.33333E-6 -1.48148E-6 " pathEditMode="relative" rAng="0" ptsTypes="AA">
                                      <p:cBhvr>
                                        <p:cTn id="49" dur="600" fill="hold"/>
                                        <p:tgtEl>
                                          <p:spTgt spid="24"/>
                                        </p:tgtEl>
                                        <p:attrNameLst>
                                          <p:attrName>ppt_x</p:attrName>
                                          <p:attrName>ppt_y</p:attrName>
                                        </p:attrNameLst>
                                      </p:cBhvr>
                                      <p:rCtr x="0" y="-2315"/>
                                    </p:animMotion>
                                  </p:childTnLst>
                                </p:cTn>
                              </p:par>
                              <p:par>
                                <p:cTn id="50" presetID="10" presetClass="entr" presetSubtype="0" fill="hold" grpId="0" nodeType="withEffect">
                                  <p:stCondLst>
                                    <p:cond delay="25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grpId="1" nodeType="withEffect">
                                  <p:stCondLst>
                                    <p:cond delay="250"/>
                                  </p:stCondLst>
                                  <p:childTnLst>
                                    <p:animMotion origin="layout" path="M 3.33333E-6 0.04607 L 3.33333E-6 -1.48148E-6 " pathEditMode="relative" rAng="0" ptsTypes="AA">
                                      <p:cBhvr>
                                        <p:cTn id="54" dur="600" fill="hold"/>
                                        <p:tgtEl>
                                          <p:spTgt spid="6"/>
                                        </p:tgtEl>
                                        <p:attrNameLst>
                                          <p:attrName>ppt_x</p:attrName>
                                          <p:attrName>ppt_y</p:attrName>
                                        </p:attrNameLst>
                                      </p:cBhvr>
                                      <p:rCtr x="0" y="-2315"/>
                                    </p:animMotion>
                                  </p:childTnLst>
                                </p:cTn>
                              </p:par>
                              <p:par>
                                <p:cTn id="55" presetID="10" presetClass="entr" presetSubtype="0" fill="hold" grpId="0" nodeType="withEffect">
                                  <p:stCondLst>
                                    <p:cond delay="25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42" presetClass="path" presetSubtype="0" decel="100000" fill="hold" grpId="1" nodeType="withEffect">
                                  <p:stCondLst>
                                    <p:cond delay="250"/>
                                  </p:stCondLst>
                                  <p:childTnLst>
                                    <p:animMotion origin="layout" path="M 3.33333E-6 0.04607 L 3.33333E-6 -1.48148E-6 " pathEditMode="relative" rAng="0" ptsTypes="AA">
                                      <p:cBhvr>
                                        <p:cTn id="59" dur="600" fill="hold"/>
                                        <p:tgtEl>
                                          <p:spTgt spid="34"/>
                                        </p:tgtEl>
                                        <p:attrNameLst>
                                          <p:attrName>ppt_x</p:attrName>
                                          <p:attrName>ppt_y</p:attrName>
                                        </p:attrNameLst>
                                      </p:cBhvr>
                                      <p:rCtr x="0" y="-2315"/>
                                    </p:animMotion>
                                  </p:childTnLst>
                                </p:cTn>
                              </p:par>
                              <p:par>
                                <p:cTn id="60" presetID="10" presetClass="entr" presetSubtype="0" fill="hold" nodeType="withEffect">
                                  <p:stCondLst>
                                    <p:cond delay="50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42" presetClass="path" presetSubtype="0" decel="100000" fill="hold" nodeType="withEffect">
                                  <p:stCondLst>
                                    <p:cond delay="500"/>
                                  </p:stCondLst>
                                  <p:childTnLst>
                                    <p:animMotion origin="layout" path="M 3.33333E-6 0.04607 L 3.33333E-6 -1.48148E-6 " pathEditMode="relative" rAng="0" ptsTypes="AA">
                                      <p:cBhvr>
                                        <p:cTn id="64" dur="600" fill="hold"/>
                                        <p:tgtEl>
                                          <p:spTgt spid="4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animBg="1"/>
      <p:bldP spid="19" grpId="1" animBg="1"/>
      <p:bldP spid="15" grpId="0" animBg="1"/>
      <p:bldP spid="15" grpId="1" animBg="1"/>
      <p:bldP spid="24" grpId="0" animBg="1"/>
      <p:bldP spid="24" grpId="1" animBg="1"/>
      <p:bldP spid="12" grpId="0" animBg="1"/>
      <p:bldP spid="12" grpId="1" animBg="1"/>
      <p:bldP spid="37" grpId="0" animBg="1"/>
      <p:bldP spid="37" grpId="1" animBg="1"/>
      <p:bldP spid="40" grpId="0" animBg="1"/>
      <p:bldP spid="40" grpId="1" animBg="1"/>
      <p:bldP spid="6" grpId="0" animBg="1"/>
      <p:bldP spid="6" grpId="1" animBg="1"/>
      <p:bldP spid="9" grpId="0" animBg="1"/>
      <p:bldP spid="9" grpId="1" animBg="1"/>
      <p:bldP spid="29" grpId="0" animBg="1"/>
      <p:bldP spid="29" grpId="1" animBg="1"/>
      <p:bldP spid="34" grpId="0" animBg="1"/>
      <p:bldP spid="3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35B27E-346E-DDAA-9B35-7AF1A6C39E83}"/>
              </a:ext>
            </a:extLst>
          </p:cNvPr>
          <p:cNvSpPr>
            <a:spLocks noGrp="1"/>
          </p:cNvSpPr>
          <p:nvPr>
            <p:ph type="title"/>
          </p:nvPr>
        </p:nvSpPr>
        <p:spPr/>
        <p:txBody>
          <a:bodyPr/>
          <a:lstStyle/>
          <a:p>
            <a:pPr algn="ctr"/>
            <a:r>
              <a:rPr lang="en-US"/>
              <a:t>Azure Spring Apps in a nutshell</a:t>
            </a:r>
          </a:p>
        </p:txBody>
      </p:sp>
      <p:sp>
        <p:nvSpPr>
          <p:cNvPr id="6" name="Rectangle: Rounded Corners 5">
            <a:extLst>
              <a:ext uri="{FF2B5EF4-FFF2-40B4-BE49-F238E27FC236}">
                <a16:creationId xmlns:a16="http://schemas.microsoft.com/office/drawing/2014/main" id="{D213A66B-551A-FABE-F4E0-730162E99679}"/>
              </a:ext>
            </a:extLst>
          </p:cNvPr>
          <p:cNvSpPr/>
          <p:nvPr/>
        </p:nvSpPr>
        <p:spPr bwMode="auto">
          <a:xfrm>
            <a:off x="455994" y="1736757"/>
            <a:ext cx="3598656" cy="4593579"/>
          </a:xfrm>
          <a:prstGeom prst="roundRect">
            <a:avLst>
              <a:gd name="adj" fmla="val 2652"/>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tIns="457200" rtlCol="0" anchor="t" anchorCtr="0"/>
          <a:lstStyle/>
          <a:p>
            <a:pPr algn="ctr" defTabSz="914367">
              <a:spcAft>
                <a:spcPts val="1200"/>
              </a:spcAft>
              <a:defRPr/>
            </a:pPr>
            <a:r>
              <a:rPr lang="en-US" b="1">
                <a:solidFill>
                  <a:schemeClr val="accent5"/>
                </a:solidFill>
                <a:latin typeface="Segoe UI Semibold"/>
                <a:cs typeface="Segoe UI"/>
                <a:sym typeface="Arial"/>
              </a:rPr>
              <a:t>Developers</a:t>
            </a:r>
            <a:br>
              <a:rPr lang="en-US" sz="1600" b="1">
                <a:gradFill>
                  <a:gsLst>
                    <a:gs pos="21739">
                      <a:srgbClr val="FFFFFF"/>
                    </a:gs>
                    <a:gs pos="42000">
                      <a:srgbClr val="FFFFFF"/>
                    </a:gs>
                  </a:gsLst>
                  <a:lin ang="16200000" scaled="1"/>
                </a:gradFill>
                <a:latin typeface="Segoe UI Semibold"/>
                <a:cs typeface="Segoe UI"/>
                <a:sym typeface="Arial"/>
              </a:rPr>
            </a:br>
            <a:r>
              <a:rPr lang="en-US" sz="1600" b="1">
                <a:gradFill>
                  <a:gsLst>
                    <a:gs pos="21739">
                      <a:srgbClr val="FFFFFF"/>
                    </a:gs>
                    <a:gs pos="42000">
                      <a:srgbClr val="FFFFFF"/>
                    </a:gs>
                  </a:gsLst>
                  <a:lin ang="16200000" scaled="1"/>
                </a:gradFill>
                <a:latin typeface="Segoe UI Semibold"/>
                <a:cs typeface="Segoe UI"/>
                <a:sym typeface="Arial"/>
              </a:rPr>
              <a:t>Easy to build and deploy</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Build and scale distributed workloads </a:t>
            </a:r>
            <a:br>
              <a:rPr lang="en-US" sz="1200">
                <a:gradFill>
                  <a:gsLst>
                    <a:gs pos="83000">
                      <a:schemeClr val="bg1"/>
                    </a:gs>
                    <a:gs pos="100000">
                      <a:schemeClr val="bg1"/>
                    </a:gs>
                  </a:gsLst>
                  <a:lin ang="5400000" scaled="1"/>
                </a:gradFill>
              </a:rPr>
            </a:br>
            <a:r>
              <a:rPr lang="en-US" sz="1200">
                <a:gradFill>
                  <a:gsLst>
                    <a:gs pos="83000">
                      <a:schemeClr val="bg1"/>
                    </a:gs>
                    <a:gs pos="100000">
                      <a:schemeClr val="bg1"/>
                    </a:gs>
                  </a:gsLst>
                  <a:lin ang="5400000" scaled="1"/>
                </a:gradFill>
              </a:rPr>
              <a:t>at cloud scale</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Externalize config, enable service registry, secure, automate end-to-end and monitoring</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Harness the power of K8S without learning </a:t>
            </a:r>
            <a:br>
              <a:rPr lang="en-US" sz="1200">
                <a:gradFill>
                  <a:gsLst>
                    <a:gs pos="83000">
                      <a:schemeClr val="bg1"/>
                    </a:gs>
                    <a:gs pos="100000">
                      <a:schemeClr val="bg1"/>
                    </a:gs>
                  </a:gsLst>
                  <a:lin ang="5400000" scaled="1"/>
                </a:gradFill>
              </a:rPr>
            </a:br>
            <a:r>
              <a:rPr lang="en-US" sz="1200">
                <a:gradFill>
                  <a:gsLst>
                    <a:gs pos="83000">
                      <a:schemeClr val="bg1"/>
                    </a:gs>
                    <a:gs pos="100000">
                      <a:schemeClr val="bg1"/>
                    </a:gs>
                  </a:gsLst>
                  <a:lin ang="5400000" scaled="1"/>
                </a:gradFill>
              </a:rPr>
              <a:t>or operating it</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Easy to spawn environments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Automate testing</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Advance to production across the globe</a:t>
            </a:r>
          </a:p>
        </p:txBody>
      </p:sp>
      <p:sp>
        <p:nvSpPr>
          <p:cNvPr id="7" name="Rectangle: Rounded Corners 6">
            <a:extLst>
              <a:ext uri="{FF2B5EF4-FFF2-40B4-BE49-F238E27FC236}">
                <a16:creationId xmlns:a16="http://schemas.microsoft.com/office/drawing/2014/main" id="{3D891811-2A13-853A-B22A-1801E938A887}"/>
              </a:ext>
            </a:extLst>
          </p:cNvPr>
          <p:cNvSpPr/>
          <p:nvPr/>
        </p:nvSpPr>
        <p:spPr bwMode="auto">
          <a:xfrm>
            <a:off x="4309900" y="1736757"/>
            <a:ext cx="3598656" cy="4593579"/>
          </a:xfrm>
          <a:prstGeom prst="roundRect">
            <a:avLst>
              <a:gd name="adj" fmla="val 2652"/>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tIns="457200" rtlCol="0" anchor="t" anchorCtr="0"/>
          <a:lstStyle/>
          <a:p>
            <a:pPr algn="ctr" defTabSz="914367">
              <a:spcAft>
                <a:spcPts val="1200"/>
              </a:spcAft>
              <a:defRPr/>
            </a:pPr>
            <a:r>
              <a:rPr lang="en-US" sz="1600" b="1">
                <a:solidFill>
                  <a:schemeClr val="accent5"/>
                </a:solidFill>
                <a:latin typeface="Segoe UI Semibold"/>
                <a:cs typeface="Segoe UI"/>
                <a:sym typeface="Arial"/>
              </a:rPr>
              <a:t>IT Operators</a:t>
            </a:r>
            <a:br>
              <a:rPr lang="en-US" sz="1600" b="1">
                <a:gradFill>
                  <a:gsLst>
                    <a:gs pos="21739">
                      <a:srgbClr val="FFFFFF"/>
                    </a:gs>
                    <a:gs pos="42000">
                      <a:srgbClr val="FFFFFF"/>
                    </a:gs>
                  </a:gsLst>
                  <a:lin ang="16200000" scaled="1"/>
                </a:gradFill>
                <a:latin typeface="Segoe UI Semibold"/>
                <a:cs typeface="Segoe UI"/>
                <a:sym typeface="Arial"/>
              </a:rPr>
            </a:br>
            <a:r>
              <a:rPr lang="en-US" sz="1600" b="1">
                <a:gradFill>
                  <a:gsLst>
                    <a:gs pos="21739">
                      <a:srgbClr val="FFFFFF"/>
                    </a:gs>
                    <a:gs pos="42000">
                      <a:srgbClr val="FFFFFF"/>
                    </a:gs>
                  </a:gsLst>
                  <a:lin ang="16200000" scaled="1"/>
                </a:gradFill>
                <a:latin typeface="Segoe UI Semibold"/>
                <a:cs typeface="Segoe UI"/>
                <a:sym typeface="Arial"/>
              </a:rPr>
              <a:t>Easy to operate at scale</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Home for distributed workloads that leverages services on Azure, on-premises and externals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Eliminate middleware management efforts – say patching, running middleware, etc.</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Unlimited scale without additional hardware procurement or datacenters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Define roles and responsibilities to match your team structure – Azure RBAC (developer, DevOps, SRE, tester, security)</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Govern using Azure Policy-based management and enforcement</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Monitor end-to-end – detect and react faster</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Automate end-to-end</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rPr>
              <a:t>Implement charge backs in line with your funding model – through Azure cost management system</a:t>
            </a:r>
          </a:p>
        </p:txBody>
      </p:sp>
      <p:sp>
        <p:nvSpPr>
          <p:cNvPr id="9" name="Rectangle: Rounded Corners 8">
            <a:extLst>
              <a:ext uri="{FF2B5EF4-FFF2-40B4-BE49-F238E27FC236}">
                <a16:creationId xmlns:a16="http://schemas.microsoft.com/office/drawing/2014/main" id="{708E6C02-AB85-0C81-4621-659AD836BFC4}"/>
              </a:ext>
            </a:extLst>
          </p:cNvPr>
          <p:cNvSpPr/>
          <p:nvPr/>
        </p:nvSpPr>
        <p:spPr bwMode="auto">
          <a:xfrm>
            <a:off x="8163807" y="1736757"/>
            <a:ext cx="3598656" cy="4593579"/>
          </a:xfrm>
          <a:prstGeom prst="roundRect">
            <a:avLst>
              <a:gd name="adj" fmla="val 2652"/>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tIns="457200" rtlCol="0" anchor="t" anchorCtr="0"/>
          <a:lstStyle/>
          <a:p>
            <a:pPr algn="ctr" defTabSz="914367">
              <a:spcAft>
                <a:spcPts val="1200"/>
              </a:spcAft>
              <a:defRPr/>
            </a:pPr>
            <a:r>
              <a:rPr lang="en-US" sz="1600" b="1">
                <a:solidFill>
                  <a:schemeClr val="accent5"/>
                </a:solidFill>
                <a:latin typeface="Segoe UI Semibold"/>
                <a:cs typeface="Segoe UI"/>
                <a:sym typeface="Arial"/>
              </a:rPr>
              <a:t>Executives</a:t>
            </a:r>
            <a:br>
              <a:rPr lang="en-US" sz="1600" b="1">
                <a:gradFill>
                  <a:gsLst>
                    <a:gs pos="21739">
                      <a:srgbClr val="FFFFFF"/>
                    </a:gs>
                    <a:gs pos="42000">
                      <a:srgbClr val="FFFFFF"/>
                    </a:gs>
                  </a:gsLst>
                  <a:lin ang="16200000" scaled="1"/>
                </a:gradFill>
                <a:latin typeface="Segoe UI Semibold"/>
                <a:cs typeface="Segoe UI"/>
                <a:sym typeface="Arial"/>
              </a:rPr>
            </a:br>
            <a:r>
              <a:rPr lang="en-US" sz="1600" b="1">
                <a:gradFill>
                  <a:gsLst>
                    <a:gs pos="21739">
                      <a:srgbClr val="FFFFFF"/>
                    </a:gs>
                    <a:gs pos="42000">
                      <a:srgbClr val="FFFFFF"/>
                    </a:gs>
                  </a:gsLst>
                  <a:lin ang="16200000" scaled="1"/>
                </a:gradFill>
                <a:latin typeface="Segoe UI Semibold"/>
                <a:cs typeface="Segoe UI"/>
                <a:sym typeface="Arial"/>
              </a:rPr>
              <a:t>Peace be with you!</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sym typeface="Arial"/>
              </a:rPr>
              <a:t>Minimize costs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sym typeface="Arial"/>
              </a:rPr>
              <a:t>High availability through unpredictable volumes and recover faster from failures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sym typeface="Arial"/>
              </a:rPr>
              <a:t>Expand across the globe – 60+ Azure regions with speed and scale to meet your needs</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sym typeface="Arial"/>
              </a:rPr>
              <a:t>Strengthen your security posture with Azure</a:t>
            </a:r>
          </a:p>
          <a:p>
            <a:pPr marL="212725" indent="-212725" defTabSz="914367">
              <a:spcAft>
                <a:spcPts val="300"/>
              </a:spcAft>
              <a:buBlip>
                <a:blip r:embed="rId3"/>
              </a:buBlip>
              <a:defRPr/>
            </a:pPr>
            <a:r>
              <a:rPr lang="en-US" sz="1200">
                <a:gradFill>
                  <a:gsLst>
                    <a:gs pos="83000">
                      <a:schemeClr val="bg1"/>
                    </a:gs>
                    <a:gs pos="100000">
                      <a:schemeClr val="bg1"/>
                    </a:gs>
                  </a:gsLst>
                  <a:lin ang="5400000" scaled="1"/>
                </a:gradFill>
                <a:sym typeface="Arial"/>
              </a:rPr>
              <a:t>Supported by Microsoft and VMware</a:t>
            </a:r>
            <a:endParaRPr lang="en-US" sz="1200">
              <a:gradFill>
                <a:gsLst>
                  <a:gs pos="83000">
                    <a:schemeClr val="bg1"/>
                  </a:gs>
                  <a:gs pos="100000">
                    <a:schemeClr val="bg1"/>
                  </a:gs>
                </a:gsLst>
                <a:lin ang="5400000" scaled="1"/>
              </a:gradFill>
            </a:endParaRPr>
          </a:p>
        </p:txBody>
      </p:sp>
      <p:grpSp>
        <p:nvGrpSpPr>
          <p:cNvPr id="39" name="Group 38">
            <a:extLst>
              <a:ext uri="{FF2B5EF4-FFF2-40B4-BE49-F238E27FC236}">
                <a16:creationId xmlns:a16="http://schemas.microsoft.com/office/drawing/2014/main" id="{02F6629D-3A13-D9DD-3C16-568170F25323}"/>
              </a:ext>
              <a:ext uri="{C183D7F6-B498-43B3-948B-1728B52AA6E4}">
                <adec:decorative xmlns:adec="http://schemas.microsoft.com/office/drawing/2017/decorative" val="1"/>
              </a:ext>
            </a:extLst>
          </p:cNvPr>
          <p:cNvGrpSpPr/>
          <p:nvPr/>
        </p:nvGrpSpPr>
        <p:grpSpPr>
          <a:xfrm>
            <a:off x="1857757" y="1275355"/>
            <a:ext cx="795131" cy="795131"/>
            <a:chOff x="1857757" y="1275355"/>
            <a:chExt cx="795131" cy="795131"/>
          </a:xfrm>
        </p:grpSpPr>
        <p:sp>
          <p:nvSpPr>
            <p:cNvPr id="10" name="Oval 9">
              <a:extLst>
                <a:ext uri="{FF2B5EF4-FFF2-40B4-BE49-F238E27FC236}">
                  <a16:creationId xmlns:a16="http://schemas.microsoft.com/office/drawing/2014/main" id="{B5376E71-BCC9-E6FE-D5B6-7EFCF5F5A88E}"/>
                </a:ext>
              </a:extLst>
            </p:cNvPr>
            <p:cNvSpPr/>
            <p:nvPr/>
          </p:nvSpPr>
          <p:spPr bwMode="auto">
            <a:xfrm>
              <a:off x="1857757" y="1275355"/>
              <a:ext cx="795131" cy="795131"/>
            </a:xfrm>
            <a:prstGeom prst="ellipse">
              <a:avLst/>
            </a:prstGeom>
            <a:solidFill>
              <a:schemeClr val="accent5"/>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code samples" descr="code samples">
              <a:extLst>
                <a:ext uri="{FF2B5EF4-FFF2-40B4-BE49-F238E27FC236}">
                  <a16:creationId xmlns:a16="http://schemas.microsoft.com/office/drawing/2014/main" id="{D606AFDB-F928-1610-1915-6066E8245C87}"/>
                </a:ext>
              </a:extLst>
            </p:cNvPr>
            <p:cNvGrpSpPr/>
            <p:nvPr/>
          </p:nvGrpSpPr>
          <p:grpSpPr>
            <a:xfrm>
              <a:off x="1976212" y="1393810"/>
              <a:ext cx="558221" cy="558221"/>
              <a:chOff x="2518439" y="3861516"/>
              <a:chExt cx="558221" cy="558221"/>
            </a:xfrm>
            <a:solidFill>
              <a:schemeClr val="tx1"/>
            </a:solidFill>
          </p:grpSpPr>
          <p:sp>
            <p:nvSpPr>
              <p:cNvPr id="14" name="Freeform: Shape 13">
                <a:extLst>
                  <a:ext uri="{FF2B5EF4-FFF2-40B4-BE49-F238E27FC236}">
                    <a16:creationId xmlns:a16="http://schemas.microsoft.com/office/drawing/2014/main" id="{E51D2F3B-0EDD-AE09-D21B-FCB411ADB1CB}"/>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6E7354D-5924-1409-F07B-642C167A8924}"/>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F864623-868A-E6D0-57E6-4591BCA05B87}"/>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E9C04C5-A29D-7971-5540-36405A8D562C}"/>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49C0C35-29BF-5E84-4462-7D959ED9674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endParaRPr lang="en-US"/>
              </a:p>
            </p:txBody>
          </p:sp>
        </p:grpSp>
      </p:grpSp>
      <p:grpSp>
        <p:nvGrpSpPr>
          <p:cNvPr id="33" name="Group 32">
            <a:extLst>
              <a:ext uri="{FF2B5EF4-FFF2-40B4-BE49-F238E27FC236}">
                <a16:creationId xmlns:a16="http://schemas.microsoft.com/office/drawing/2014/main" id="{CE03FD16-F26C-4AE0-96A6-904619B9BF23}"/>
              </a:ext>
              <a:ext uri="{C183D7F6-B498-43B3-948B-1728B52AA6E4}">
                <adec:decorative xmlns:adec="http://schemas.microsoft.com/office/drawing/2017/decorative" val="1"/>
              </a:ext>
            </a:extLst>
          </p:cNvPr>
          <p:cNvGrpSpPr/>
          <p:nvPr/>
        </p:nvGrpSpPr>
        <p:grpSpPr>
          <a:xfrm>
            <a:off x="5711663" y="1275355"/>
            <a:ext cx="795131" cy="795131"/>
            <a:chOff x="5711663" y="1275355"/>
            <a:chExt cx="795131" cy="795131"/>
          </a:xfrm>
        </p:grpSpPr>
        <p:sp>
          <p:nvSpPr>
            <p:cNvPr id="11" name="Oval 10">
              <a:extLst>
                <a:ext uri="{FF2B5EF4-FFF2-40B4-BE49-F238E27FC236}">
                  <a16:creationId xmlns:a16="http://schemas.microsoft.com/office/drawing/2014/main" id="{E6DE69DB-5989-CDC2-DB98-32C998821288}"/>
                </a:ext>
              </a:extLst>
            </p:cNvPr>
            <p:cNvSpPr/>
            <p:nvPr/>
          </p:nvSpPr>
          <p:spPr bwMode="auto">
            <a:xfrm>
              <a:off x="5711663" y="1275355"/>
              <a:ext cx="795131" cy="795131"/>
            </a:xfrm>
            <a:prstGeom prst="ellipse">
              <a:avLst/>
            </a:prstGeom>
            <a:solidFill>
              <a:schemeClr val="accent5"/>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assistance" descr="assistance, person">
              <a:extLst>
                <a:ext uri="{FF2B5EF4-FFF2-40B4-BE49-F238E27FC236}">
                  <a16:creationId xmlns:a16="http://schemas.microsoft.com/office/drawing/2014/main" id="{B904DCC9-37AF-647B-334D-361DCBA3D140}"/>
                </a:ext>
              </a:extLst>
            </p:cNvPr>
            <p:cNvGrpSpPr/>
            <p:nvPr/>
          </p:nvGrpSpPr>
          <p:grpSpPr>
            <a:xfrm>
              <a:off x="5957733" y="1502748"/>
              <a:ext cx="302990" cy="340344"/>
              <a:chOff x="1674793" y="3086100"/>
              <a:chExt cx="302990" cy="340344"/>
            </a:xfrm>
            <a:solidFill>
              <a:schemeClr val="tx1"/>
            </a:solidFill>
          </p:grpSpPr>
          <p:grpSp>
            <p:nvGrpSpPr>
              <p:cNvPr id="20" name="Group 19">
                <a:extLst>
                  <a:ext uri="{FF2B5EF4-FFF2-40B4-BE49-F238E27FC236}">
                    <a16:creationId xmlns:a16="http://schemas.microsoft.com/office/drawing/2014/main" id="{CAF201B3-7BEC-0F66-7D7F-83C6459449AD}"/>
                  </a:ext>
                </a:extLst>
              </p:cNvPr>
              <p:cNvGrpSpPr/>
              <p:nvPr/>
            </p:nvGrpSpPr>
            <p:grpSpPr>
              <a:xfrm>
                <a:off x="1674793" y="3086100"/>
                <a:ext cx="302990" cy="340344"/>
                <a:chOff x="4666301" y="3313048"/>
                <a:chExt cx="193675" cy="217553"/>
              </a:xfrm>
              <a:grpFill/>
            </p:grpSpPr>
            <p:sp>
              <p:nvSpPr>
                <p:cNvPr id="22" name="Freeform 41">
                  <a:extLst>
                    <a:ext uri="{FF2B5EF4-FFF2-40B4-BE49-F238E27FC236}">
                      <a16:creationId xmlns:a16="http://schemas.microsoft.com/office/drawing/2014/main" id="{793BF3CA-7E6B-D7C9-97DC-CD8930DE2D53}"/>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Oval 42">
                  <a:extLst>
                    <a:ext uri="{FF2B5EF4-FFF2-40B4-BE49-F238E27FC236}">
                      <a16:creationId xmlns:a16="http://schemas.microsoft.com/office/drawing/2014/main" id="{49EFFF39-93E0-A11D-A1FF-77092A9CACAA}"/>
                    </a:ext>
                  </a:extLst>
                </p:cNvPr>
                <p:cNvSpPr>
                  <a:spLocks noChangeArrowheads="1"/>
                </p:cNvSpPr>
                <p:nvPr/>
              </p:nvSpPr>
              <p:spPr bwMode="auto">
                <a:xfrm>
                  <a:off x="4706939" y="3313048"/>
                  <a:ext cx="110813" cy="10879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21" name="Freeform 71">
                <a:extLst>
                  <a:ext uri="{FF2B5EF4-FFF2-40B4-BE49-F238E27FC236}">
                    <a16:creationId xmlns:a16="http://schemas.microsoft.com/office/drawing/2014/main" id="{40779A11-6DE5-D931-5CD4-8A49063677A9}"/>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accent5"/>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algn="ctr" defTabSz="896386" fontAlgn="base"/>
                <a:endParaRPr lang="en-US" sz="1800" kern="0">
                  <a:solidFill>
                    <a:srgbClr val="FFFFFF"/>
                  </a:solidFill>
                  <a:latin typeface="Segoe UI"/>
                </a:endParaRPr>
              </a:p>
            </p:txBody>
          </p:sp>
        </p:grpSp>
      </p:grpSp>
      <p:grpSp>
        <p:nvGrpSpPr>
          <p:cNvPr id="38" name="Group 37">
            <a:extLst>
              <a:ext uri="{FF2B5EF4-FFF2-40B4-BE49-F238E27FC236}">
                <a16:creationId xmlns:a16="http://schemas.microsoft.com/office/drawing/2014/main" id="{5453904B-B7E5-76D4-3E37-625BE05E7F13}"/>
              </a:ext>
              <a:ext uri="{C183D7F6-B498-43B3-948B-1728B52AA6E4}">
                <adec:decorative xmlns:adec="http://schemas.microsoft.com/office/drawing/2017/decorative" val="1"/>
              </a:ext>
            </a:extLst>
          </p:cNvPr>
          <p:cNvGrpSpPr/>
          <p:nvPr/>
        </p:nvGrpSpPr>
        <p:grpSpPr>
          <a:xfrm>
            <a:off x="9565570" y="1275355"/>
            <a:ext cx="795131" cy="795131"/>
            <a:chOff x="9565570" y="1275355"/>
            <a:chExt cx="795131" cy="795131"/>
          </a:xfrm>
        </p:grpSpPr>
        <p:sp>
          <p:nvSpPr>
            <p:cNvPr id="12" name="Oval 11">
              <a:extLst>
                <a:ext uri="{FF2B5EF4-FFF2-40B4-BE49-F238E27FC236}">
                  <a16:creationId xmlns:a16="http://schemas.microsoft.com/office/drawing/2014/main" id="{0C449BE2-C9A3-6F5F-273E-A7F73AFA1EA5}"/>
                </a:ext>
              </a:extLst>
            </p:cNvPr>
            <p:cNvSpPr/>
            <p:nvPr/>
          </p:nvSpPr>
          <p:spPr bwMode="auto">
            <a:xfrm>
              <a:off x="9565570" y="1275355"/>
              <a:ext cx="795131" cy="795131"/>
            </a:xfrm>
            <a:prstGeom prst="ellipse">
              <a:avLst/>
            </a:prstGeom>
            <a:solidFill>
              <a:schemeClr val="accent5"/>
            </a:solid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4" name="shield 2" descr="shield, person">
              <a:extLst>
                <a:ext uri="{FF2B5EF4-FFF2-40B4-BE49-F238E27FC236}">
                  <a16:creationId xmlns:a16="http://schemas.microsoft.com/office/drawing/2014/main" id="{C07581AC-B748-CDB9-9AA0-F014869AB57A}"/>
                </a:ext>
              </a:extLst>
            </p:cNvPr>
            <p:cNvGrpSpPr/>
            <p:nvPr/>
          </p:nvGrpSpPr>
          <p:grpSpPr>
            <a:xfrm>
              <a:off x="9814584" y="1448892"/>
              <a:ext cx="297102" cy="448056"/>
              <a:chOff x="1741243" y="4844716"/>
              <a:chExt cx="297102" cy="432144"/>
            </a:xfrm>
          </p:grpSpPr>
          <p:sp>
            <p:nvSpPr>
              <p:cNvPr id="35" name="Freeform: Shape 34">
                <a:extLst>
                  <a:ext uri="{FF2B5EF4-FFF2-40B4-BE49-F238E27FC236}">
                    <a16:creationId xmlns:a16="http://schemas.microsoft.com/office/drawing/2014/main" id="{79A0F3E1-D872-1950-D1E1-58A0F076ABD0}"/>
                  </a:ext>
                </a:extLst>
              </p:cNvPr>
              <p:cNvSpPr/>
              <p:nvPr/>
            </p:nvSpPr>
            <p:spPr>
              <a:xfrm>
                <a:off x="1741243" y="4844716"/>
                <a:ext cx="297102" cy="432144"/>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chemeClr val="tx1"/>
              </a:solidFill>
              <a:ln w="446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C782002-8EFA-8487-B4D0-BA224DFBD0BD}"/>
                  </a:ext>
                </a:extLst>
              </p:cNvPr>
              <p:cNvSpPr/>
              <p:nvPr/>
            </p:nvSpPr>
            <p:spPr>
              <a:xfrm>
                <a:off x="1808428" y="5035502"/>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23DA475F-0D4D-96BA-129A-042382BE39D5}"/>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361839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nodeType="with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42" presetClass="path" presetSubtype="0" decel="100000" fill="hold" nodeType="withEffect">
                                  <p:stCondLst>
                                    <p:cond delay="250"/>
                                  </p:stCondLst>
                                  <p:childTnLst>
                                    <p:animMotion origin="layout" path="M -2.91667E-6 0.04606 L -2.91667E-6 1.85185E-6 " pathEditMode="relative" rAng="0" ptsTypes="AA">
                                      <p:cBhvr>
                                        <p:cTn id="14" dur="600" fill="hold"/>
                                        <p:tgtEl>
                                          <p:spTgt spid="39"/>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250"/>
                                  </p:stCondLst>
                                  <p:childTnLst>
                                    <p:animMotion origin="layout" path="M -2.91667E-6 0.04606 L -2.91667E-6 1.85185E-6 " pathEditMode="relative" rAng="0" ptsTypes="AA">
                                      <p:cBhvr>
                                        <p:cTn id="19" dur="600" fill="hold"/>
                                        <p:tgtEl>
                                          <p:spTgt spid="6"/>
                                        </p:tgtEl>
                                        <p:attrNameLst>
                                          <p:attrName>ppt_x</p:attrName>
                                          <p:attrName>ppt_y</p:attrName>
                                        </p:attrNameLst>
                                      </p:cBhvr>
                                      <p:rCtr x="0" y="-2315"/>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42" presetClass="path" presetSubtype="0" decel="100000" fill="hold" nodeType="withEffect">
                                  <p:stCondLst>
                                    <p:cond delay="0"/>
                                  </p:stCondLst>
                                  <p:childTnLst>
                                    <p:animMotion origin="layout" path="M -2.91667E-6 0.04606 L -2.91667E-6 1.85185E-6 " pathEditMode="relative" rAng="0" ptsTypes="AA">
                                      <p:cBhvr>
                                        <p:cTn id="26" dur="600" fill="hold"/>
                                        <p:tgtEl>
                                          <p:spTgt spid="33"/>
                                        </p:tgtEl>
                                        <p:attrNameLst>
                                          <p:attrName>ppt_x</p:attrName>
                                          <p:attrName>ppt_y</p:attrName>
                                        </p:attrNameLst>
                                      </p:cBhvr>
                                      <p:rCtr x="0" y="-2315"/>
                                    </p:animMotion>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91667E-6 0.04606 L -2.91667E-6 1.85185E-6 " pathEditMode="relative" rAng="0" ptsTypes="AA">
                                      <p:cBhvr>
                                        <p:cTn id="31" dur="600" fill="hold"/>
                                        <p:tgtEl>
                                          <p:spTgt spid="7"/>
                                        </p:tgtEl>
                                        <p:attrNameLst>
                                          <p:attrName>ppt_x</p:attrName>
                                          <p:attrName>ppt_y</p:attrName>
                                        </p:attrNameLst>
                                      </p:cBhvr>
                                      <p:rCtr x="0" y="-2315"/>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42" presetClass="path" presetSubtype="0" decel="100000" fill="hold" nodeType="withEffect">
                                  <p:stCondLst>
                                    <p:cond delay="0"/>
                                  </p:stCondLst>
                                  <p:childTnLst>
                                    <p:animMotion origin="layout" path="M -2.91667E-6 0.04606 L -2.91667E-6 1.85185E-6 " pathEditMode="relative" rAng="0" ptsTypes="AA">
                                      <p:cBhvr>
                                        <p:cTn id="38" dur="600" fill="hold"/>
                                        <p:tgtEl>
                                          <p:spTgt spid="38"/>
                                        </p:tgtEl>
                                        <p:attrNameLst>
                                          <p:attrName>ppt_x</p:attrName>
                                          <p:attrName>ppt_y</p:attrName>
                                        </p:attrNameLst>
                                      </p:cBhvr>
                                      <p:rCtr x="0" y="-2315"/>
                                    </p:animMotion>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42" presetClass="path" presetSubtype="0" decel="100000" fill="hold" grpId="1" nodeType="withEffect">
                                  <p:stCondLst>
                                    <p:cond delay="0"/>
                                  </p:stCondLst>
                                  <p:childTnLst>
                                    <p:animMotion origin="layout" path="M -2.91667E-6 0.04606 L -2.91667E-6 1.85185E-6 " pathEditMode="relative" rAng="0" ptsTypes="AA">
                                      <p:cBhvr>
                                        <p:cTn id="43"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animBg="1"/>
      <p:bldP spid="6" grpId="1" animBg="1"/>
      <p:bldP spid="7" grpId="0" animBg="1"/>
      <p:bldP spid="7"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E79F-8163-C2FF-2340-8961DE7EB067}"/>
              </a:ext>
            </a:extLst>
          </p:cNvPr>
          <p:cNvSpPr>
            <a:spLocks noGrp="1"/>
          </p:cNvSpPr>
          <p:nvPr>
            <p:ph type="title"/>
          </p:nvPr>
        </p:nvSpPr>
        <p:spPr>
          <a:xfrm>
            <a:off x="442765" y="1006070"/>
            <a:ext cx="11306469" cy="753796"/>
          </a:xfrm>
        </p:spPr>
        <p:txBody>
          <a:bodyPr/>
          <a:lstStyle/>
          <a:p>
            <a:pPr algn="ctr"/>
            <a:r>
              <a:rPr lang="en-US"/>
              <a:t>Azure Spring Apps</a:t>
            </a:r>
            <a:br>
              <a:rPr lang="en-US"/>
            </a:br>
            <a:r>
              <a:rPr lang="en-US" sz="2000">
                <a:solidFill>
                  <a:schemeClr val="accent5"/>
                </a:solidFill>
              </a:rPr>
              <a:t>Home for enterprise Spring Boot applications</a:t>
            </a:r>
            <a:endParaRPr lang="en-US"/>
          </a:p>
        </p:txBody>
      </p:sp>
      <p:grpSp>
        <p:nvGrpSpPr>
          <p:cNvPr id="26" name="Group 25" descr="Morgan Stanley, Swiss Re, Raley's, Bosch, Fedex, Digital Reality, National Life Group, Kroger, Liantis. ">
            <a:extLst>
              <a:ext uri="{FF2B5EF4-FFF2-40B4-BE49-F238E27FC236}">
                <a16:creationId xmlns:a16="http://schemas.microsoft.com/office/drawing/2014/main" id="{CFBDCDCF-6423-A765-754A-5488D6657224}"/>
              </a:ext>
            </a:extLst>
          </p:cNvPr>
          <p:cNvGrpSpPr/>
          <p:nvPr/>
        </p:nvGrpSpPr>
        <p:grpSpPr>
          <a:xfrm>
            <a:off x="2819399" y="2250793"/>
            <a:ext cx="6553202" cy="3533242"/>
            <a:chOff x="2819399" y="2542893"/>
            <a:chExt cx="6553202" cy="3533242"/>
          </a:xfrm>
        </p:grpSpPr>
        <p:sp>
          <p:nvSpPr>
            <p:cNvPr id="4" name="Rectangle: Rounded Corners 3">
              <a:extLst>
                <a:ext uri="{FF2B5EF4-FFF2-40B4-BE49-F238E27FC236}">
                  <a16:creationId xmlns:a16="http://schemas.microsoft.com/office/drawing/2014/main" id="{FA51E143-BEF5-DF2A-0974-E4F8F6F7C884}"/>
                </a:ext>
              </a:extLst>
            </p:cNvPr>
            <p:cNvSpPr/>
            <p:nvPr/>
          </p:nvSpPr>
          <p:spPr bwMode="auto">
            <a:xfrm>
              <a:off x="2819399" y="2542893"/>
              <a:ext cx="6553202" cy="3533242"/>
            </a:xfrm>
            <a:prstGeom prst="roundRect">
              <a:avLst>
                <a:gd name="adj" fmla="val 386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7ADEE55F-2902-8148-56CA-ACA43E49E193}"/>
                </a:ext>
              </a:extLst>
            </p:cNvPr>
            <p:cNvGrpSpPr/>
            <p:nvPr/>
          </p:nvGrpSpPr>
          <p:grpSpPr>
            <a:xfrm>
              <a:off x="3768725" y="2954283"/>
              <a:ext cx="4654550" cy="2532663"/>
              <a:chOff x="-1998317" y="1281105"/>
              <a:chExt cx="4654550" cy="2532663"/>
            </a:xfrm>
          </p:grpSpPr>
          <p:pic>
            <p:nvPicPr>
              <p:cNvPr id="11" name="Picture 10" descr="Graphical user interface, text, application&#10;&#10;Description automatically generated">
                <a:extLst>
                  <a:ext uri="{FF2B5EF4-FFF2-40B4-BE49-F238E27FC236}">
                    <a16:creationId xmlns:a16="http://schemas.microsoft.com/office/drawing/2014/main" id="{8901C663-F46B-181B-0ED5-12D367C11155}"/>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011" t="48553" r="28424" b="39529"/>
              <a:stretch/>
            </p:blipFill>
            <p:spPr>
              <a:xfrm>
                <a:off x="-1998317" y="1281105"/>
                <a:ext cx="4654550" cy="490927"/>
              </a:xfrm>
              <a:custGeom>
                <a:avLst/>
                <a:gdLst>
                  <a:gd name="connsiteX0" fmla="*/ 0 w 10455215"/>
                  <a:gd name="connsiteY0" fmla="*/ 0 h 2469339"/>
                  <a:gd name="connsiteX1" fmla="*/ 10455215 w 10455215"/>
                  <a:gd name="connsiteY1" fmla="*/ 0 h 2469339"/>
                  <a:gd name="connsiteX2" fmla="*/ 10455215 w 10455215"/>
                  <a:gd name="connsiteY2" fmla="*/ 2469339 h 2469339"/>
                  <a:gd name="connsiteX3" fmla="*/ 0 w 10455215"/>
                  <a:gd name="connsiteY3" fmla="*/ 2469339 h 2469339"/>
                </a:gdLst>
                <a:ahLst/>
                <a:cxnLst>
                  <a:cxn ang="0">
                    <a:pos x="connsiteX0" y="connsiteY0"/>
                  </a:cxn>
                  <a:cxn ang="0">
                    <a:pos x="connsiteX1" y="connsiteY1"/>
                  </a:cxn>
                  <a:cxn ang="0">
                    <a:pos x="connsiteX2" y="connsiteY2"/>
                  </a:cxn>
                  <a:cxn ang="0">
                    <a:pos x="connsiteX3" y="connsiteY3"/>
                  </a:cxn>
                </a:cxnLst>
                <a:rect l="l" t="t" r="r" b="b"/>
                <a:pathLst>
                  <a:path w="10455215" h="2469339">
                    <a:moveTo>
                      <a:pt x="0" y="0"/>
                    </a:moveTo>
                    <a:lnTo>
                      <a:pt x="10455215" y="0"/>
                    </a:lnTo>
                    <a:lnTo>
                      <a:pt x="10455215" y="2469339"/>
                    </a:lnTo>
                    <a:lnTo>
                      <a:pt x="0" y="2469339"/>
                    </a:lnTo>
                    <a:close/>
                  </a:path>
                </a:pathLst>
              </a:custGeom>
            </p:spPr>
          </p:pic>
          <p:grpSp>
            <p:nvGrpSpPr>
              <p:cNvPr id="24" name="Group 23">
                <a:extLst>
                  <a:ext uri="{FF2B5EF4-FFF2-40B4-BE49-F238E27FC236}">
                    <a16:creationId xmlns:a16="http://schemas.microsoft.com/office/drawing/2014/main" id="{3B32A061-1E09-9A14-24F1-0CB6B46EB155}"/>
                  </a:ext>
                </a:extLst>
              </p:cNvPr>
              <p:cNvGrpSpPr/>
              <p:nvPr/>
            </p:nvGrpSpPr>
            <p:grpSpPr>
              <a:xfrm>
                <a:off x="-1998317" y="2183189"/>
                <a:ext cx="4654550" cy="627091"/>
                <a:chOff x="-1998317" y="2183189"/>
                <a:chExt cx="4654550" cy="627091"/>
              </a:xfrm>
            </p:grpSpPr>
            <p:pic>
              <p:nvPicPr>
                <p:cNvPr id="13" name="Picture 12" descr="Graphical user interface, text, application&#10;&#10;Description automatically generated">
                  <a:extLst>
                    <a:ext uri="{FF2B5EF4-FFF2-40B4-BE49-F238E27FC236}">
                      <a16:creationId xmlns:a16="http://schemas.microsoft.com/office/drawing/2014/main" id="{E50FC918-0DA3-083A-E32E-97BACE0C7BF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76120" t="48553" r="10144" b="39719"/>
                <a:stretch/>
              </p:blipFill>
              <p:spPr>
                <a:xfrm>
                  <a:off x="-1998317" y="2183189"/>
                  <a:ext cx="1005840" cy="483137"/>
                </a:xfrm>
                <a:custGeom>
                  <a:avLst/>
                  <a:gdLst>
                    <a:gd name="connsiteX0" fmla="*/ 0 w 10455215"/>
                    <a:gd name="connsiteY0" fmla="*/ 0 h 2469339"/>
                    <a:gd name="connsiteX1" fmla="*/ 10455215 w 10455215"/>
                    <a:gd name="connsiteY1" fmla="*/ 0 h 2469339"/>
                    <a:gd name="connsiteX2" fmla="*/ 10455215 w 10455215"/>
                    <a:gd name="connsiteY2" fmla="*/ 2469339 h 2469339"/>
                    <a:gd name="connsiteX3" fmla="*/ 0 w 10455215"/>
                    <a:gd name="connsiteY3" fmla="*/ 2469339 h 2469339"/>
                  </a:gdLst>
                  <a:ahLst/>
                  <a:cxnLst>
                    <a:cxn ang="0">
                      <a:pos x="connsiteX0" y="connsiteY0"/>
                    </a:cxn>
                    <a:cxn ang="0">
                      <a:pos x="connsiteX1" y="connsiteY1"/>
                    </a:cxn>
                    <a:cxn ang="0">
                      <a:pos x="connsiteX2" y="connsiteY2"/>
                    </a:cxn>
                    <a:cxn ang="0">
                      <a:pos x="connsiteX3" y="connsiteY3"/>
                    </a:cxn>
                  </a:cxnLst>
                  <a:rect l="l" t="t" r="r" b="b"/>
                  <a:pathLst>
                    <a:path w="10455215" h="2469339">
                      <a:moveTo>
                        <a:pt x="0" y="0"/>
                      </a:moveTo>
                      <a:lnTo>
                        <a:pt x="10455215" y="0"/>
                      </a:lnTo>
                      <a:lnTo>
                        <a:pt x="10455215" y="2469339"/>
                      </a:lnTo>
                      <a:lnTo>
                        <a:pt x="0" y="2469339"/>
                      </a:lnTo>
                      <a:close/>
                    </a:path>
                  </a:pathLst>
                </a:custGeom>
              </p:spPr>
            </p:pic>
            <p:pic>
              <p:nvPicPr>
                <p:cNvPr id="15" name="Picture 14" descr="Graphical user interface, text, application&#10;&#10;Description automatically generated">
                  <a:extLst>
                    <a:ext uri="{FF2B5EF4-FFF2-40B4-BE49-F238E27FC236}">
                      <a16:creationId xmlns:a16="http://schemas.microsoft.com/office/drawing/2014/main" id="{6052A16A-33EA-9D26-3DE7-82E632A350E7}"/>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493" t="69726" r="48097" b="16268"/>
                <a:stretch/>
              </p:blipFill>
              <p:spPr>
                <a:xfrm>
                  <a:off x="-522396" y="2233336"/>
                  <a:ext cx="3178629" cy="576944"/>
                </a:xfrm>
                <a:custGeom>
                  <a:avLst/>
                  <a:gdLst>
                    <a:gd name="connsiteX0" fmla="*/ 0 w 10455215"/>
                    <a:gd name="connsiteY0" fmla="*/ 0 h 2469339"/>
                    <a:gd name="connsiteX1" fmla="*/ 10455215 w 10455215"/>
                    <a:gd name="connsiteY1" fmla="*/ 0 h 2469339"/>
                    <a:gd name="connsiteX2" fmla="*/ 10455215 w 10455215"/>
                    <a:gd name="connsiteY2" fmla="*/ 2469339 h 2469339"/>
                    <a:gd name="connsiteX3" fmla="*/ 0 w 10455215"/>
                    <a:gd name="connsiteY3" fmla="*/ 2469339 h 2469339"/>
                  </a:gdLst>
                  <a:ahLst/>
                  <a:cxnLst>
                    <a:cxn ang="0">
                      <a:pos x="connsiteX0" y="connsiteY0"/>
                    </a:cxn>
                    <a:cxn ang="0">
                      <a:pos x="connsiteX1" y="connsiteY1"/>
                    </a:cxn>
                    <a:cxn ang="0">
                      <a:pos x="connsiteX2" y="connsiteY2"/>
                    </a:cxn>
                    <a:cxn ang="0">
                      <a:pos x="connsiteX3" y="connsiteY3"/>
                    </a:cxn>
                  </a:cxnLst>
                  <a:rect l="l" t="t" r="r" b="b"/>
                  <a:pathLst>
                    <a:path w="10455215" h="2469339">
                      <a:moveTo>
                        <a:pt x="0" y="0"/>
                      </a:moveTo>
                      <a:lnTo>
                        <a:pt x="10455215" y="0"/>
                      </a:lnTo>
                      <a:lnTo>
                        <a:pt x="10455215" y="2469339"/>
                      </a:lnTo>
                      <a:lnTo>
                        <a:pt x="0" y="2469339"/>
                      </a:lnTo>
                      <a:close/>
                    </a:path>
                  </a:pathLst>
                </a:custGeom>
              </p:spPr>
            </p:pic>
          </p:grpSp>
          <p:grpSp>
            <p:nvGrpSpPr>
              <p:cNvPr id="23" name="Group 22">
                <a:extLst>
                  <a:ext uri="{FF2B5EF4-FFF2-40B4-BE49-F238E27FC236}">
                    <a16:creationId xmlns:a16="http://schemas.microsoft.com/office/drawing/2014/main" id="{4FE2352C-ED1E-D0FB-721E-2F07E282403C}"/>
                  </a:ext>
                </a:extLst>
              </p:cNvPr>
              <p:cNvGrpSpPr/>
              <p:nvPr/>
            </p:nvGrpSpPr>
            <p:grpSpPr>
              <a:xfrm>
                <a:off x="-1998317" y="3088103"/>
                <a:ext cx="4654550" cy="725665"/>
                <a:chOff x="-1998317" y="3088103"/>
                <a:chExt cx="4654550" cy="725665"/>
              </a:xfrm>
            </p:grpSpPr>
            <p:pic>
              <p:nvPicPr>
                <p:cNvPr id="16" name="Picture 15" descr="Graphical user interface, text, application&#10;&#10;Description automatically generated">
                  <a:extLst>
                    <a:ext uri="{FF2B5EF4-FFF2-40B4-BE49-F238E27FC236}">
                      <a16:creationId xmlns:a16="http://schemas.microsoft.com/office/drawing/2014/main" id="{D2B4BE8C-5F6E-B5F4-5599-E369CDE2C581}"/>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6045" t="68635" r="8906" b="15436"/>
                <a:stretch/>
              </p:blipFill>
              <p:spPr>
                <a:xfrm>
                  <a:off x="89679" y="3122872"/>
                  <a:ext cx="2566554" cy="656127"/>
                </a:xfrm>
                <a:custGeom>
                  <a:avLst/>
                  <a:gdLst>
                    <a:gd name="connsiteX0" fmla="*/ 0 w 10455215"/>
                    <a:gd name="connsiteY0" fmla="*/ 0 h 2469339"/>
                    <a:gd name="connsiteX1" fmla="*/ 10455215 w 10455215"/>
                    <a:gd name="connsiteY1" fmla="*/ 0 h 2469339"/>
                    <a:gd name="connsiteX2" fmla="*/ 10455215 w 10455215"/>
                    <a:gd name="connsiteY2" fmla="*/ 2469339 h 2469339"/>
                    <a:gd name="connsiteX3" fmla="*/ 0 w 10455215"/>
                    <a:gd name="connsiteY3" fmla="*/ 2469339 h 2469339"/>
                  </a:gdLst>
                  <a:ahLst/>
                  <a:cxnLst>
                    <a:cxn ang="0">
                      <a:pos x="connsiteX0" y="connsiteY0"/>
                    </a:cxn>
                    <a:cxn ang="0">
                      <a:pos x="connsiteX1" y="connsiteY1"/>
                    </a:cxn>
                    <a:cxn ang="0">
                      <a:pos x="connsiteX2" y="connsiteY2"/>
                    </a:cxn>
                    <a:cxn ang="0">
                      <a:pos x="connsiteX3" y="connsiteY3"/>
                    </a:cxn>
                  </a:cxnLst>
                  <a:rect l="l" t="t" r="r" b="b"/>
                  <a:pathLst>
                    <a:path w="10455215" h="2469339">
                      <a:moveTo>
                        <a:pt x="0" y="0"/>
                      </a:moveTo>
                      <a:lnTo>
                        <a:pt x="10455215" y="0"/>
                      </a:lnTo>
                      <a:lnTo>
                        <a:pt x="10455215" y="2469339"/>
                      </a:lnTo>
                      <a:lnTo>
                        <a:pt x="0" y="2469339"/>
                      </a:lnTo>
                      <a:close/>
                    </a:path>
                  </a:pathLst>
                </a:custGeom>
              </p:spPr>
            </p:pic>
            <p:pic>
              <p:nvPicPr>
                <p:cNvPr id="22" name="Picture 21" descr="A picture containing graphical user interface&#10;&#10;Description automatically generated">
                  <a:extLst>
                    <a:ext uri="{FF2B5EF4-FFF2-40B4-BE49-F238E27FC236}">
                      <a16:creationId xmlns:a16="http://schemas.microsoft.com/office/drawing/2014/main" id="{51F20427-E123-DD0B-20D1-1983EF728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317" y="3088103"/>
                  <a:ext cx="1649239" cy="725665"/>
                </a:xfrm>
                <a:prstGeom prst="rect">
                  <a:avLst/>
                </a:prstGeom>
              </p:spPr>
            </p:pic>
          </p:grpSp>
        </p:grpSp>
      </p:grpSp>
    </p:spTree>
    <p:extLst>
      <p:ext uri="{BB962C8B-B14F-4D97-AF65-F5344CB8AC3E}">
        <p14:creationId xmlns:p14="http://schemas.microsoft.com/office/powerpoint/2010/main" val="3533912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04607 L 0 -3.7037E-7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0"/>
                                  </p:stCondLst>
                                  <p:childTnLst>
                                    <p:animMotion origin="layout" path="M 0 0.04606 L 0 1.85185E-6 " pathEditMode="relative" rAng="0" ptsTypes="AA">
                                      <p:cBhvr>
                                        <p:cTn id="14" dur="600" fill="hold"/>
                                        <p:tgtEl>
                                          <p:spTgt spid="2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6257E6E-8534-304A-004F-2A76B2B69A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67143" y="1571288"/>
            <a:ext cx="1857714" cy="1857712"/>
          </a:xfrm>
          <a:prstGeom prst="rect">
            <a:avLst/>
          </a:prstGeom>
        </p:spPr>
      </p:pic>
      <p:sp>
        <p:nvSpPr>
          <p:cNvPr id="2" name="Title 1">
            <a:extLst>
              <a:ext uri="{FF2B5EF4-FFF2-40B4-BE49-F238E27FC236}">
                <a16:creationId xmlns:a16="http://schemas.microsoft.com/office/drawing/2014/main" id="{4C256F6E-D936-7D30-CC20-E030634449EB}"/>
              </a:ext>
            </a:extLst>
          </p:cNvPr>
          <p:cNvSpPr>
            <a:spLocks noGrp="1"/>
          </p:cNvSpPr>
          <p:nvPr>
            <p:ph type="title"/>
          </p:nvPr>
        </p:nvSpPr>
        <p:spPr>
          <a:xfrm>
            <a:off x="2712696" y="3661958"/>
            <a:ext cx="6766608" cy="1354217"/>
          </a:xfrm>
        </p:spPr>
        <p:txBody>
          <a:bodyPr/>
          <a:lstStyle/>
          <a:p>
            <a:pPr algn="ctr">
              <a:lnSpc>
                <a:spcPct val="100000"/>
              </a:lnSpc>
            </a:pPr>
            <a:r>
              <a:rPr lang="en-US" sz="4400"/>
              <a:t>Azure Spring Apps Enterprise</a:t>
            </a:r>
          </a:p>
        </p:txBody>
      </p:sp>
    </p:spTree>
    <p:extLst>
      <p:ext uri="{BB962C8B-B14F-4D97-AF65-F5344CB8AC3E}">
        <p14:creationId xmlns:p14="http://schemas.microsoft.com/office/powerpoint/2010/main" val="2385707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91667E-6 0.04606 L -2.91667E-6 1.85185E-6 " pathEditMode="relative" rAng="0" ptsTypes="AA">
                                      <p:cBhvr>
                                        <p:cTn id="9" dur="6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3D5DC60-1257-7107-2C04-F348B5F94866}"/>
              </a:ext>
              <a:ext uri="{C183D7F6-B498-43B3-948B-1728B52AA6E4}">
                <adec:decorative xmlns:adec="http://schemas.microsoft.com/office/drawing/2017/decorative" val="1"/>
              </a:ext>
            </a:extLst>
          </p:cNvPr>
          <p:cNvCxnSpPr>
            <a:cxnSpLocks/>
          </p:cNvCxnSpPr>
          <p:nvPr/>
        </p:nvCxnSpPr>
        <p:spPr>
          <a:xfrm>
            <a:off x="6096000" y="1757714"/>
            <a:ext cx="0" cy="4693"/>
          </a:xfrm>
          <a:prstGeom prst="line">
            <a:avLst/>
          </a:prstGeom>
          <a:noFill/>
          <a:ln w="57150" cap="rnd"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cxnSp>
      <p:sp>
        <p:nvSpPr>
          <p:cNvPr id="2" name="Title 1">
            <a:extLst>
              <a:ext uri="{FF2B5EF4-FFF2-40B4-BE49-F238E27FC236}">
                <a16:creationId xmlns:a16="http://schemas.microsoft.com/office/drawing/2014/main" id="{CC558AF6-2068-CDE0-63F9-4FBCF27D95B9}"/>
              </a:ext>
            </a:extLst>
          </p:cNvPr>
          <p:cNvSpPr>
            <a:spLocks noGrp="1"/>
          </p:cNvSpPr>
          <p:nvPr>
            <p:ph type="title"/>
          </p:nvPr>
        </p:nvSpPr>
        <p:spPr>
          <a:xfrm>
            <a:off x="4738265" y="3447284"/>
            <a:ext cx="2715468" cy="765402"/>
          </a:xfrm>
        </p:spPr>
        <p:txBody>
          <a:bodyPr/>
          <a:lstStyle/>
          <a:p>
            <a:pPr algn="ctr"/>
            <a:r>
              <a:rPr lang="en-US" sz="2400"/>
              <a:t>Azure Spring Apps Enterprise </a:t>
            </a:r>
          </a:p>
        </p:txBody>
      </p:sp>
      <p:sp>
        <p:nvSpPr>
          <p:cNvPr id="17" name="Rectangle 16">
            <a:extLst>
              <a:ext uri="{FF2B5EF4-FFF2-40B4-BE49-F238E27FC236}">
                <a16:creationId xmlns:a16="http://schemas.microsoft.com/office/drawing/2014/main" id="{7E47253B-DD55-C33F-F265-D42EC2213C97}"/>
              </a:ext>
            </a:extLst>
          </p:cNvPr>
          <p:cNvSpPr/>
          <p:nvPr/>
        </p:nvSpPr>
        <p:spPr bwMode="auto">
          <a:xfrm>
            <a:off x="3302118" y="5149459"/>
            <a:ext cx="5587765"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gradFill>
                  <a:gsLst>
                    <a:gs pos="21739">
                      <a:schemeClr val="accent4"/>
                    </a:gs>
                    <a:gs pos="100000">
                      <a:schemeClr val="accent4"/>
                    </a:gs>
                  </a:gsLst>
                  <a:lin ang="16200000" scaled="1"/>
                </a:gradFill>
                <a:effectLst/>
                <a:uLnTx/>
                <a:uFillTx/>
                <a:latin typeface="Segoe UI"/>
                <a:ea typeface="+mn-ea"/>
                <a:cs typeface="Segoe UI" panose="020B0502040204020203" pitchFamily="34" charset="0"/>
              </a:rPr>
              <a:t>Unlock Spring’s full potential </a:t>
            </a:r>
            <a:br>
              <a:rPr kumimoji="0" lang="en-US"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br>
            <a: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rPr>
              <a:t>with VMware Spring Runtime Support</a:t>
            </a:r>
          </a:p>
        </p:txBody>
      </p:sp>
      <p:pic>
        <p:nvPicPr>
          <p:cNvPr id="20" name="Graphic 19">
            <a:extLst>
              <a:ext uri="{FF2B5EF4-FFF2-40B4-BE49-F238E27FC236}">
                <a16:creationId xmlns:a16="http://schemas.microsoft.com/office/drawing/2014/main" id="{107D7FB4-4E7C-F868-5FBC-0098BD84D3E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922" y="2481192"/>
            <a:ext cx="812155" cy="812154"/>
          </a:xfrm>
          <a:prstGeom prst="rect">
            <a:avLst/>
          </a:prstGeom>
        </p:spPr>
      </p:pic>
      <p:sp>
        <p:nvSpPr>
          <p:cNvPr id="21" name="Oval 20">
            <a:extLst>
              <a:ext uri="{FF2B5EF4-FFF2-40B4-BE49-F238E27FC236}">
                <a16:creationId xmlns:a16="http://schemas.microsoft.com/office/drawing/2014/main" id="{12283811-D1E3-8D2F-99FF-024AA6DAE9A1}"/>
              </a:ext>
              <a:ext uri="{C183D7F6-B498-43B3-948B-1728B52AA6E4}">
                <adec:decorative xmlns:adec="http://schemas.microsoft.com/office/drawing/2017/decorative" val="1"/>
              </a:ext>
            </a:extLst>
          </p:cNvPr>
          <p:cNvSpPr/>
          <p:nvPr/>
        </p:nvSpPr>
        <p:spPr bwMode="auto">
          <a:xfrm>
            <a:off x="4496220" y="1757714"/>
            <a:ext cx="3199558" cy="3199558"/>
          </a:xfrm>
          <a:prstGeom prst="ellipse">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2" name="!! Oval 21">
            <a:extLst>
              <a:ext uri="{FF2B5EF4-FFF2-40B4-BE49-F238E27FC236}">
                <a16:creationId xmlns:a16="http://schemas.microsoft.com/office/drawing/2014/main" id="{9D660702-00DA-176C-DAE3-58431D55D6A1}"/>
              </a:ext>
              <a:ext uri="{C183D7F6-B498-43B3-948B-1728B52AA6E4}">
                <adec:decorative xmlns:adec="http://schemas.microsoft.com/office/drawing/2017/decorative" val="1"/>
              </a:ext>
            </a:extLst>
          </p:cNvPr>
          <p:cNvSpPr>
            <a:spLocks noChangeAspect="1"/>
          </p:cNvSpPr>
          <p:nvPr/>
        </p:nvSpPr>
        <p:spPr bwMode="auto">
          <a:xfrm>
            <a:off x="5945073" y="1606787"/>
            <a:ext cx="301854" cy="301854"/>
          </a:xfrm>
          <a:prstGeom prst="ellipse">
            <a:avLst/>
          </a:prstGeom>
          <a:solidFill>
            <a:schemeClr val="accent5"/>
          </a:solidFill>
          <a:ln w="38100"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CC8EF241-3339-E020-15D1-9D12BD2C4A24}"/>
              </a:ext>
              <a:ext uri="{C183D7F6-B498-43B3-948B-1728B52AA6E4}">
                <adec:decorative xmlns:adec="http://schemas.microsoft.com/office/drawing/2017/decorative" val="1"/>
              </a:ext>
            </a:extLst>
          </p:cNvPr>
          <p:cNvSpPr>
            <a:spLocks noChangeAspect="1"/>
          </p:cNvSpPr>
          <p:nvPr/>
        </p:nvSpPr>
        <p:spPr bwMode="auto">
          <a:xfrm>
            <a:off x="5945073" y="4806345"/>
            <a:ext cx="301854" cy="301854"/>
          </a:xfrm>
          <a:prstGeom prst="ellipse">
            <a:avLst/>
          </a:prstGeom>
          <a:solidFill>
            <a:schemeClr val="accent4"/>
          </a:solidFill>
          <a:ln w="38100"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C9D1A9E4-D71C-9F70-8568-855917F720F3}"/>
              </a:ext>
            </a:extLst>
          </p:cNvPr>
          <p:cNvSpPr/>
          <p:nvPr/>
        </p:nvSpPr>
        <p:spPr bwMode="auto">
          <a:xfrm>
            <a:off x="2875273" y="637683"/>
            <a:ext cx="6441453"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t>Ship faster </a:t>
            </a:r>
            <a:b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cs typeface="+mn-cs"/>
              </a:rPr>
            </a:br>
            <a: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cs typeface="+mn-cs"/>
              </a:rPr>
              <a:t>with VMware Tanzu components</a:t>
            </a:r>
          </a:p>
        </p:txBody>
      </p:sp>
    </p:spTree>
    <p:extLst>
      <p:ext uri="{BB962C8B-B14F-4D97-AF65-F5344CB8AC3E}">
        <p14:creationId xmlns:p14="http://schemas.microsoft.com/office/powerpoint/2010/main" val="137924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750"/>
                                        <p:tgtEl>
                                          <p:spTgt spid="21"/>
                                        </p:tgtEl>
                                      </p:cBhvr>
                                    </p:animEffect>
                                  </p:childTnLst>
                                </p:cTn>
                              </p:par>
                              <p:par>
                                <p:cTn id="8" presetID="53"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500" fill="hold"/>
                                        <p:tgtEl>
                                          <p:spTgt spid="11"/>
                                        </p:tgtEl>
                                        <p:attrNameLst>
                                          <p:attrName>ppt_w</p:attrName>
                                        </p:attrNameLst>
                                      </p:cBhvr>
                                      <p:tavLst>
                                        <p:tav tm="0">
                                          <p:val>
                                            <p:fltVal val="0"/>
                                          </p:val>
                                        </p:tav>
                                        <p:tav tm="100000">
                                          <p:val>
                                            <p:strVal val="#ppt_w"/>
                                          </p:val>
                                        </p:tav>
                                      </p:tavLst>
                                    </p:anim>
                                    <p:anim calcmode="lin" valueType="num">
                                      <p:cBhvr>
                                        <p:cTn id="11" dur="500" fill="hold"/>
                                        <p:tgtEl>
                                          <p:spTgt spid="11"/>
                                        </p:tgtEl>
                                        <p:attrNameLst>
                                          <p:attrName>ppt_h</p:attrName>
                                        </p:attrNameLst>
                                      </p:cBhvr>
                                      <p:tavLst>
                                        <p:tav tm="0">
                                          <p:val>
                                            <p:fltVal val="0"/>
                                          </p:val>
                                        </p:tav>
                                        <p:tav tm="100000">
                                          <p:val>
                                            <p:strVal val="#ppt_h"/>
                                          </p:val>
                                        </p:tav>
                                      </p:tavLst>
                                    </p:anim>
                                    <p:animEffect transition="in" filter="fade">
                                      <p:cBhvr>
                                        <p:cTn id="12" dur="500"/>
                                        <p:tgtEl>
                                          <p:spTgt spid="11"/>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p:cTn id="15" dur="500" fill="hold"/>
                                        <p:tgtEl>
                                          <p:spTgt spid="22"/>
                                        </p:tgtEl>
                                        <p:attrNameLst>
                                          <p:attrName>ppt_w</p:attrName>
                                        </p:attrNameLst>
                                      </p:cBhvr>
                                      <p:tavLst>
                                        <p:tav tm="0">
                                          <p:val>
                                            <p:fltVal val="0"/>
                                          </p:val>
                                        </p:tav>
                                        <p:tav tm="100000">
                                          <p:val>
                                            <p:strVal val="#ppt_w"/>
                                          </p:val>
                                        </p:tav>
                                      </p:tavLst>
                                    </p:anim>
                                    <p:anim calcmode="lin" valueType="num">
                                      <p:cBhvr>
                                        <p:cTn id="16" dur="500" fill="hold"/>
                                        <p:tgtEl>
                                          <p:spTgt spid="22"/>
                                        </p:tgtEl>
                                        <p:attrNameLst>
                                          <p:attrName>ppt_h</p:attrName>
                                        </p:attrNameLst>
                                      </p:cBhvr>
                                      <p:tavLst>
                                        <p:tav tm="0">
                                          <p:val>
                                            <p:fltVal val="0"/>
                                          </p:val>
                                        </p:tav>
                                        <p:tav tm="100000">
                                          <p:val>
                                            <p:strVal val="#ppt_h"/>
                                          </p:val>
                                        </p:tav>
                                      </p:tavLst>
                                    </p:anim>
                                    <p:animEffect transition="in" filter="fade">
                                      <p:cBhvr>
                                        <p:cTn id="17" dur="500"/>
                                        <p:tgtEl>
                                          <p:spTgt spid="22"/>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par>
                                <p:cTn id="23" presetID="10" presetClass="entr" presetSubtype="0" fill="hold" grpId="0" nodeType="withEffect">
                                  <p:stCondLst>
                                    <p:cond delay="15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42" presetClass="path" presetSubtype="0" decel="100000" fill="hold" grpId="1" nodeType="withEffect">
                                  <p:stCondLst>
                                    <p:cond delay="150"/>
                                  </p:stCondLst>
                                  <p:childTnLst>
                                    <p:animMotion origin="layout" path="M -2.91667E-6 0.04606 L -2.91667E-6 1.85185E-6 " pathEditMode="relative" rAng="0" ptsTypes="AA">
                                      <p:cBhvr>
                                        <p:cTn id="27" dur="600" fill="hold"/>
                                        <p:tgtEl>
                                          <p:spTgt spid="17"/>
                                        </p:tgtEl>
                                        <p:attrNameLst>
                                          <p:attrName>ppt_x</p:attrName>
                                          <p:attrName>ppt_y</p:attrName>
                                        </p:attrNameLst>
                                      </p:cBhvr>
                                      <p:rCtr x="0" y="-2315"/>
                                    </p:animMotion>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42" presetClass="path" presetSubtype="0" decel="100000" fill="hold" grpId="1" nodeType="withEffect">
                                  <p:stCondLst>
                                    <p:cond delay="0"/>
                                  </p:stCondLst>
                                  <p:childTnLst>
                                    <p:animMotion origin="layout" path="M -2.91667E-6 0.04606 L -2.91667E-6 1.85185E-6 " pathEditMode="relative" rAng="0" ptsTypes="AA">
                                      <p:cBhvr>
                                        <p:cTn id="32"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1" grpId="0" animBg="1"/>
      <p:bldP spid="22" grpId="0" animBg="1"/>
      <p:bldP spid="23" grpId="0" animBg="1"/>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A7512A77-21F9-5FD2-52A2-932699C94AF7}"/>
              </a:ext>
              <a:ext uri="{C183D7F6-B498-43B3-948B-1728B52AA6E4}">
                <adec:decorative xmlns:adec="http://schemas.microsoft.com/office/drawing/2017/decorative" val="1"/>
              </a:ext>
            </a:extLst>
          </p:cNvPr>
          <p:cNvCxnSpPr>
            <a:cxnSpLocks/>
          </p:cNvCxnSpPr>
          <p:nvPr/>
        </p:nvCxnSpPr>
        <p:spPr>
          <a:xfrm>
            <a:off x="3919960" y="3357493"/>
            <a:ext cx="4352081" cy="0"/>
          </a:xfrm>
          <a:prstGeom prst="line">
            <a:avLst/>
          </a:prstGeom>
          <a:noFill/>
          <a:ln w="57150" cap="rnd"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cxnSp>
      <p:sp>
        <p:nvSpPr>
          <p:cNvPr id="19" name="!! Oval 21">
            <a:extLst>
              <a:ext uri="{FF2B5EF4-FFF2-40B4-BE49-F238E27FC236}">
                <a16:creationId xmlns:a16="http://schemas.microsoft.com/office/drawing/2014/main" id="{5D0BD653-2EA1-300F-AD8E-96C2AFFA4B61}"/>
              </a:ext>
              <a:ext uri="{C183D7F6-B498-43B3-948B-1728B52AA6E4}">
                <adec:decorative xmlns:adec="http://schemas.microsoft.com/office/drawing/2017/decorative" val="1"/>
              </a:ext>
            </a:extLst>
          </p:cNvPr>
          <p:cNvSpPr>
            <a:spLocks noChangeAspect="1"/>
          </p:cNvSpPr>
          <p:nvPr/>
        </p:nvSpPr>
        <p:spPr bwMode="auto">
          <a:xfrm>
            <a:off x="4496221" y="1757714"/>
            <a:ext cx="3199558" cy="3199558"/>
          </a:xfrm>
          <a:prstGeom prst="ellipse">
            <a:avLst/>
          </a:prstGeom>
          <a:solidFill>
            <a:schemeClr val="tx1"/>
          </a:solidFill>
          <a:ln w="57150" cap="flat" cmpd="sng" algn="ctr">
            <a:solidFill>
              <a:schemeClr val="accent5"/>
            </a:soli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6900" kern="0" spc="-100" err="1">
              <a:gradFill>
                <a:gsLst>
                  <a:gs pos="0">
                    <a:srgbClr val="0078D4"/>
                  </a:gs>
                  <a:gs pos="100000">
                    <a:srgbClr val="FFA38B"/>
                  </a:gs>
                </a:gsLst>
                <a:lin ang="2700000" scaled="0"/>
              </a:gradFill>
              <a:latin typeface="Segoe UI Semibold"/>
              <a:cs typeface="Segoe UI" pitchFamily="34" charset="0"/>
            </a:endParaRPr>
          </a:p>
        </p:txBody>
      </p:sp>
      <p:sp>
        <p:nvSpPr>
          <p:cNvPr id="15" name="Title 14">
            <a:extLst>
              <a:ext uri="{FF2B5EF4-FFF2-40B4-BE49-F238E27FC236}">
                <a16:creationId xmlns:a16="http://schemas.microsoft.com/office/drawing/2014/main" id="{6EE933FA-091C-770E-D957-133D0516F8CF}"/>
              </a:ext>
            </a:extLst>
          </p:cNvPr>
          <p:cNvSpPr>
            <a:spLocks noGrp="1"/>
          </p:cNvSpPr>
          <p:nvPr>
            <p:ph type="title" idx="4294967295"/>
          </p:nvPr>
        </p:nvSpPr>
        <p:spPr bwMode="auto">
          <a:xfrm>
            <a:off x="4738350" y="2750436"/>
            <a:ext cx="2715299"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ts val="1200"/>
              </a:spcAft>
              <a:buClrTx/>
              <a:buSzTx/>
              <a:buFontTx/>
              <a:buNone/>
              <a:tabLst/>
              <a:defRPr/>
            </a:pPr>
            <a:r>
              <a:rPr kumimoji="0" lang="en-US" sz="2000"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t>Ship faster </a:t>
            </a:r>
            <a:br>
              <a:rPr kumimoji="0" lang="en-US" sz="2000" b="0" i="0" u="none" strike="noStrike" kern="1200" cap="none" spc="-49" normalizeH="0" baseline="0" noProof="0">
                <a:ln w="3175">
                  <a:noFill/>
                </a:ln>
                <a:gradFill>
                  <a:gsLst>
                    <a:gs pos="83000">
                      <a:schemeClr val="bg1"/>
                    </a:gs>
                    <a:gs pos="100000">
                      <a:schemeClr val="bg1"/>
                    </a:gs>
                  </a:gsLst>
                  <a:lin ang="5400000" scaled="1"/>
                </a:gradFill>
                <a:effectLst/>
                <a:uLnTx/>
                <a:uFillTx/>
                <a:latin typeface="+mj-lt"/>
                <a:ea typeface="+mn-ea"/>
                <a:cs typeface="Segoe UI" pitchFamily="34" charset="0"/>
              </a:rPr>
            </a:br>
            <a:r>
              <a:rPr kumimoji="0" lang="en-US" sz="2000" b="0" i="0" u="none" strike="noStrike" kern="1200" cap="none" spc="-49" normalizeH="0" baseline="0" noProof="0">
                <a:ln w="3175">
                  <a:noFill/>
                </a:ln>
                <a:gradFill>
                  <a:gsLst>
                    <a:gs pos="83000">
                      <a:schemeClr val="bg1"/>
                    </a:gs>
                    <a:gs pos="100000">
                      <a:schemeClr val="bg1"/>
                    </a:gs>
                  </a:gsLst>
                  <a:lin ang="5400000" scaled="1"/>
                </a:gradFill>
                <a:effectLst/>
                <a:uLnTx/>
                <a:uFillTx/>
                <a:latin typeface="+mj-lt"/>
                <a:ea typeface="+mn-ea"/>
                <a:cs typeface="Segoe UI" pitchFamily="34" charset="0"/>
              </a:rPr>
              <a:t>with VMware Tanzu components</a:t>
            </a:r>
          </a:p>
        </p:txBody>
      </p:sp>
      <p:sp>
        <p:nvSpPr>
          <p:cNvPr id="9" name="TextBox 8">
            <a:extLst>
              <a:ext uri="{FF2B5EF4-FFF2-40B4-BE49-F238E27FC236}">
                <a16:creationId xmlns:a16="http://schemas.microsoft.com/office/drawing/2014/main" id="{4104D6D7-42A2-4D3B-BEB9-33B8C2232EE1}"/>
              </a:ext>
            </a:extLst>
          </p:cNvPr>
          <p:cNvSpPr txBox="1"/>
          <p:nvPr/>
        </p:nvSpPr>
        <p:spPr>
          <a:xfrm>
            <a:off x="455995" y="1305342"/>
            <a:ext cx="3907774" cy="4031873"/>
          </a:xfrm>
          <a:prstGeom prst="rect">
            <a:avLst/>
          </a:prstGeom>
          <a:noFill/>
        </p:spPr>
        <p:txBody>
          <a:bodyPr wrap="square" lIns="0" tIns="0" rIns="0" bIns="0" numCol="1" spcCol="182880" rtlCol="0" anchor="t" anchorCtr="0">
            <a:spAutoFit/>
          </a:bodyPr>
          <a:lstStyle/>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Build packs with app integrations</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Management of app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container creation</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Out-of-the-box SSO with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any identity provider</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Out-of-the-box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throttling and caching</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Accelerators for hardening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app config and best practices</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Cloud-native streaming and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batch data processing pipelines</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t>
            </a:r>
          </a:p>
        </p:txBody>
      </p:sp>
      <p:sp>
        <p:nvSpPr>
          <p:cNvPr id="7" name="TextBox 6">
            <a:extLst>
              <a:ext uri="{FF2B5EF4-FFF2-40B4-BE49-F238E27FC236}">
                <a16:creationId xmlns:a16="http://schemas.microsoft.com/office/drawing/2014/main" id="{5205E4EF-E993-5B2D-B213-F25D59CA6E4F}"/>
              </a:ext>
            </a:extLst>
          </p:cNvPr>
          <p:cNvSpPr txBox="1"/>
          <p:nvPr/>
        </p:nvSpPr>
        <p:spPr>
          <a:xfrm>
            <a:off x="8771140" y="1289953"/>
            <a:ext cx="2964865" cy="3939540"/>
          </a:xfrm>
          <a:prstGeom prst="rect">
            <a:avLst/>
          </a:prstGeom>
          <a:noFill/>
        </p:spPr>
        <p:txBody>
          <a:bodyPr wrap="square" lIns="0" tIns="0" rIns="0" bIns="0" numCol="1" spcCol="182880" rtlCol="0" anchor="t" anchorCtr="0">
            <a:spAutoFit/>
          </a:bodyPr>
          <a:lstStyle/>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Build Service</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Application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Configuration Service</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Service Registry</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Spring Apps Gateway</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API portal</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Application Accelerator*</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Application Live View*</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Spring Apps </a:t>
            </a:r>
            <a:br>
              <a:rPr lang="en-US" sz="1600" b="1">
                <a:gradFill>
                  <a:gsLst>
                    <a:gs pos="83000">
                      <a:schemeClr val="bg1"/>
                    </a:gs>
                    <a:gs pos="100000">
                      <a:schemeClr val="bg1"/>
                    </a:gs>
                  </a:gsLst>
                  <a:lin ang="5400000" scaled="1"/>
                </a:gradFill>
                <a:latin typeface="+mj-lt"/>
              </a:rPr>
            </a:br>
            <a:r>
              <a:rPr lang="en-US" sz="1600" b="1">
                <a:gradFill>
                  <a:gsLst>
                    <a:gs pos="83000">
                      <a:schemeClr val="bg1"/>
                    </a:gs>
                    <a:gs pos="100000">
                      <a:schemeClr val="bg1"/>
                    </a:gs>
                  </a:gsLst>
                  <a:lin ang="5400000" scaled="1"/>
                </a:gradFill>
                <a:latin typeface="+mj-lt"/>
              </a:rPr>
              <a:t>Data Flow*</a:t>
            </a:r>
          </a:p>
          <a:p>
            <a:pPr marL="287338" lvl="0" indent="-287338" defTabSz="914367">
              <a:spcAft>
                <a:spcPts val="1200"/>
              </a:spcAft>
              <a:buSzPct val="90000"/>
              <a:buBlip>
                <a:blip r:embed="rId3"/>
              </a:buBlip>
              <a:defRPr/>
            </a:pPr>
            <a:r>
              <a:rPr lang="en-US" sz="1600" b="1">
                <a:gradFill>
                  <a:gsLst>
                    <a:gs pos="83000">
                      <a:schemeClr val="bg1"/>
                    </a:gs>
                    <a:gs pos="100000">
                      <a:schemeClr val="bg1"/>
                    </a:gs>
                  </a:gsLst>
                  <a:lin ang="5400000" scaled="1"/>
                </a:gradFill>
                <a:latin typeface="+mj-lt"/>
              </a:rPr>
              <a:t>….</a:t>
            </a:r>
          </a:p>
        </p:txBody>
      </p:sp>
      <p:sp>
        <p:nvSpPr>
          <p:cNvPr id="10" name="TextBox 9">
            <a:extLst>
              <a:ext uri="{FF2B5EF4-FFF2-40B4-BE49-F238E27FC236}">
                <a16:creationId xmlns:a16="http://schemas.microsoft.com/office/drawing/2014/main" id="{DA707F3C-7F70-B55A-2C33-174254413EB0}"/>
              </a:ext>
            </a:extLst>
          </p:cNvPr>
          <p:cNvSpPr txBox="1"/>
          <p:nvPr/>
        </p:nvSpPr>
        <p:spPr>
          <a:xfrm>
            <a:off x="455995" y="6201995"/>
            <a:ext cx="5427038" cy="27699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gradFill>
                  <a:gsLst>
                    <a:gs pos="50000">
                      <a:schemeClr val="bg1"/>
                    </a:gs>
                    <a:gs pos="1000">
                      <a:schemeClr val="bg2"/>
                    </a:gs>
                  </a:gsLst>
                  <a:lin ang="0" scaled="1"/>
                </a:gradFill>
                <a:effectLst/>
                <a:uLnTx/>
                <a:uFillTx/>
                <a:ea typeface="+mn-ea"/>
                <a:cs typeface="+mn-cs"/>
              </a:rPr>
              <a:t>*Roadmap is not confirmed</a:t>
            </a:r>
            <a:r>
              <a:rPr lang="en-US" sz="1200" i="1">
                <a:gradFill>
                  <a:gsLst>
                    <a:gs pos="50000">
                      <a:schemeClr val="bg1"/>
                    </a:gs>
                    <a:gs pos="1000">
                      <a:schemeClr val="bg2"/>
                    </a:gs>
                  </a:gsLst>
                  <a:lin ang="0" scaled="1"/>
                </a:gradFill>
              </a:rPr>
              <a:t> and subject to change</a:t>
            </a:r>
            <a:endParaRPr kumimoji="0" lang="en-US" sz="1200" b="0" i="1" u="none" strike="noStrike" kern="1200" cap="none" spc="0" normalizeH="0" baseline="0" noProof="0">
              <a:ln>
                <a:noFill/>
              </a:ln>
              <a:solidFill>
                <a:schemeClr val="accent5"/>
              </a:solidFill>
              <a:effectLst/>
              <a:uLnTx/>
              <a:uFillTx/>
              <a:ea typeface="+mn-ea"/>
              <a:cs typeface="+mn-cs"/>
            </a:endParaRPr>
          </a:p>
        </p:txBody>
      </p:sp>
    </p:spTree>
    <p:extLst>
      <p:ext uri="{BB962C8B-B14F-4D97-AF65-F5344CB8AC3E}">
        <p14:creationId xmlns:p14="http://schemas.microsoft.com/office/powerpoint/2010/main" val="2601100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375E-6 0.04607 L 4.375E-6 -1.48148E-6 " pathEditMode="relative" rAng="0" ptsTypes="AA">
                                      <p:cBhvr>
                                        <p:cTn id="14" dur="600" fill="hold"/>
                                        <p:tgtEl>
                                          <p:spTgt spid="7"/>
                                        </p:tgtEl>
                                        <p:attrNameLst>
                                          <p:attrName>ppt_x</p:attrName>
                                          <p:attrName>ppt_y</p:attrName>
                                        </p:attrNameLst>
                                      </p:cBhvr>
                                      <p:rCtr x="0" y="-2315"/>
                                    </p:animMotion>
                                  </p:childTnLst>
                                </p:cTn>
                              </p:par>
                              <p:par>
                                <p:cTn id="15" presetID="10" presetClass="entr" presetSubtype="0" fill="hold" grpId="0" nodeType="withEffect">
                                  <p:stCondLst>
                                    <p:cond delay="2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50"/>
                                  </p:stCondLst>
                                  <p:childTnLst>
                                    <p:animMotion origin="layout" path="M -2.91667E-6 0.04606 L -2.91667E-6 1.85185E-6 " pathEditMode="relative" rAng="0" ptsTypes="AA">
                                      <p:cBhvr>
                                        <p:cTn id="19" dur="600" fill="hold"/>
                                        <p:tgtEl>
                                          <p:spTgt spid="10"/>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7" grpId="0"/>
      <p:bldP spid="7"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B889-0211-B526-338D-CF6C9737F50A}"/>
              </a:ext>
            </a:extLst>
          </p:cNvPr>
          <p:cNvSpPr>
            <a:spLocks noGrp="1"/>
          </p:cNvSpPr>
          <p:nvPr>
            <p:ph type="title"/>
          </p:nvPr>
        </p:nvSpPr>
        <p:spPr>
          <a:xfrm>
            <a:off x="455995" y="3031456"/>
            <a:ext cx="3347379" cy="795089"/>
          </a:xfrm>
        </p:spPr>
        <p:txBody>
          <a:bodyPr anchor="ctr" anchorCtr="0"/>
          <a:lstStyle/>
          <a:p>
            <a:r>
              <a:rPr lang="en-US"/>
              <a:t>Deploy and manage Spring and polyglot applications</a:t>
            </a:r>
          </a:p>
        </p:txBody>
      </p:sp>
      <p:grpSp>
        <p:nvGrpSpPr>
          <p:cNvPr id="116" name="Graphic 121">
            <a:extLst>
              <a:ext uri="{FF2B5EF4-FFF2-40B4-BE49-F238E27FC236}">
                <a16:creationId xmlns:a16="http://schemas.microsoft.com/office/drawing/2014/main" id="{0A830F2F-4EE6-F64D-A7D2-4E7330265DF8}"/>
              </a:ext>
              <a:ext uri="{C183D7F6-B498-43B3-948B-1728B52AA6E4}">
                <adec:decorative xmlns:adec="http://schemas.microsoft.com/office/drawing/2017/decorative" val="1"/>
              </a:ext>
            </a:extLst>
          </p:cNvPr>
          <p:cNvGrpSpPr/>
          <p:nvPr/>
        </p:nvGrpSpPr>
        <p:grpSpPr>
          <a:xfrm>
            <a:off x="6224073" y="1457343"/>
            <a:ext cx="397328" cy="3923349"/>
            <a:chOff x="9710622" y="3551888"/>
            <a:chExt cx="476213" cy="4702280"/>
          </a:xfrm>
          <a:noFill/>
        </p:grpSpPr>
        <p:sp>
          <p:nvSpPr>
            <p:cNvPr id="117" name="Freeform: Shape 116">
              <a:extLst>
                <a:ext uri="{FF2B5EF4-FFF2-40B4-BE49-F238E27FC236}">
                  <a16:creationId xmlns:a16="http://schemas.microsoft.com/office/drawing/2014/main" id="{F9EB964C-39C0-D21D-9FB8-65375190CF4F}"/>
                </a:ext>
              </a:extLst>
            </p:cNvPr>
            <p:cNvSpPr/>
            <p:nvPr/>
          </p:nvSpPr>
          <p:spPr>
            <a:xfrm>
              <a:off x="9710622" y="3551888"/>
              <a:ext cx="476213" cy="4702280"/>
            </a:xfrm>
            <a:custGeom>
              <a:avLst/>
              <a:gdLst>
                <a:gd name="connsiteX0" fmla="*/ 0 w 476213"/>
                <a:gd name="connsiteY0" fmla="*/ 0 h 4702280"/>
                <a:gd name="connsiteX1" fmla="*/ 476213 w 476213"/>
                <a:gd name="connsiteY1" fmla="*/ 0 h 4702280"/>
                <a:gd name="connsiteX2" fmla="*/ 476213 w 476213"/>
                <a:gd name="connsiteY2" fmla="*/ 4702280 h 4702280"/>
                <a:gd name="connsiteX3" fmla="*/ 0 w 476213"/>
                <a:gd name="connsiteY3" fmla="*/ 4702280 h 4702280"/>
              </a:gdLst>
              <a:ahLst/>
              <a:cxnLst>
                <a:cxn ang="0">
                  <a:pos x="connsiteX0" y="connsiteY0"/>
                </a:cxn>
                <a:cxn ang="0">
                  <a:pos x="connsiteX1" y="connsiteY1"/>
                </a:cxn>
                <a:cxn ang="0">
                  <a:pos x="connsiteX2" y="connsiteY2"/>
                </a:cxn>
                <a:cxn ang="0">
                  <a:pos x="connsiteX3" y="connsiteY3"/>
                </a:cxn>
              </a:cxnLst>
              <a:rect l="l" t="t" r="r" b="b"/>
              <a:pathLst>
                <a:path w="476213" h="4702280">
                  <a:moveTo>
                    <a:pt x="0" y="0"/>
                  </a:moveTo>
                  <a:lnTo>
                    <a:pt x="476213" y="0"/>
                  </a:lnTo>
                  <a:lnTo>
                    <a:pt x="476213" y="4702280"/>
                  </a:lnTo>
                  <a:lnTo>
                    <a:pt x="0" y="470228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8" name="Freeform: Shape 117">
              <a:extLst>
                <a:ext uri="{FF2B5EF4-FFF2-40B4-BE49-F238E27FC236}">
                  <a16:creationId xmlns:a16="http://schemas.microsoft.com/office/drawing/2014/main" id="{32F447E0-11E5-FB24-4654-AFED17AB8A72}"/>
                </a:ext>
              </a:extLst>
            </p:cNvPr>
            <p:cNvSpPr/>
            <p:nvPr/>
          </p:nvSpPr>
          <p:spPr>
            <a:xfrm>
              <a:off x="9710622" y="4522797"/>
              <a:ext cx="476213" cy="9381"/>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9" name="Freeform: Shape 118">
              <a:extLst>
                <a:ext uri="{FF2B5EF4-FFF2-40B4-BE49-F238E27FC236}">
                  <a16:creationId xmlns:a16="http://schemas.microsoft.com/office/drawing/2014/main" id="{E81563CC-AE89-B8D8-3629-69FC41DDFC20}"/>
                </a:ext>
              </a:extLst>
            </p:cNvPr>
            <p:cNvSpPr/>
            <p:nvPr/>
          </p:nvSpPr>
          <p:spPr>
            <a:xfrm>
              <a:off x="9710622" y="5473348"/>
              <a:ext cx="476213" cy="9381"/>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0" name="Freeform: Shape 119">
              <a:extLst>
                <a:ext uri="{FF2B5EF4-FFF2-40B4-BE49-F238E27FC236}">
                  <a16:creationId xmlns:a16="http://schemas.microsoft.com/office/drawing/2014/main" id="{3358704E-2535-0A6F-AA1C-CDF8EB3674EF}"/>
                </a:ext>
              </a:extLst>
            </p:cNvPr>
            <p:cNvSpPr/>
            <p:nvPr/>
          </p:nvSpPr>
          <p:spPr>
            <a:xfrm>
              <a:off x="9710622" y="6378960"/>
              <a:ext cx="476213" cy="9381"/>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1" name="Freeform: Shape 120">
              <a:extLst>
                <a:ext uri="{FF2B5EF4-FFF2-40B4-BE49-F238E27FC236}">
                  <a16:creationId xmlns:a16="http://schemas.microsoft.com/office/drawing/2014/main" id="{E5AA24D5-082A-7A5D-4979-3FFD1EA396BF}"/>
                </a:ext>
              </a:extLst>
            </p:cNvPr>
            <p:cNvSpPr/>
            <p:nvPr/>
          </p:nvSpPr>
          <p:spPr>
            <a:xfrm>
              <a:off x="9710622" y="7319285"/>
              <a:ext cx="476213" cy="9381"/>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cxnSp>
        <p:nvCxnSpPr>
          <p:cNvPr id="122" name="Straight Arrow Connector 121">
            <a:extLst>
              <a:ext uri="{FF2B5EF4-FFF2-40B4-BE49-F238E27FC236}">
                <a16:creationId xmlns:a16="http://schemas.microsoft.com/office/drawing/2014/main" id="{86601829-220D-ECA7-1618-ED1E973063D9}"/>
              </a:ext>
              <a:ext uri="{C183D7F6-B498-43B3-948B-1728B52AA6E4}">
                <adec:decorative xmlns:adec="http://schemas.microsoft.com/office/drawing/2017/decorative" val="1"/>
              </a:ext>
            </a:extLst>
          </p:cNvPr>
          <p:cNvCxnSpPr>
            <a:cxnSpLocks/>
          </p:cNvCxnSpPr>
          <p:nvPr/>
        </p:nvCxnSpPr>
        <p:spPr>
          <a:xfrm>
            <a:off x="6628312" y="3419018"/>
            <a:ext cx="433443"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123" name="Group 122">
            <a:extLst>
              <a:ext uri="{FF2B5EF4-FFF2-40B4-BE49-F238E27FC236}">
                <a16:creationId xmlns:a16="http://schemas.microsoft.com/office/drawing/2014/main" id="{60A1465B-FDE2-5808-F635-377E3CCFFD4A}"/>
              </a:ext>
              <a:ext uri="{C183D7F6-B498-43B3-948B-1728B52AA6E4}">
                <adec:decorative xmlns:adec="http://schemas.microsoft.com/office/drawing/2017/decorative" val="1"/>
              </a:ext>
            </a:extLst>
          </p:cNvPr>
          <p:cNvGrpSpPr/>
          <p:nvPr/>
        </p:nvGrpSpPr>
        <p:grpSpPr>
          <a:xfrm>
            <a:off x="5524443" y="1190584"/>
            <a:ext cx="605465" cy="4476843"/>
            <a:chOff x="6983301" y="2371669"/>
            <a:chExt cx="445518" cy="3294184"/>
          </a:xfrm>
        </p:grpSpPr>
        <p:sp>
          <p:nvSpPr>
            <p:cNvPr id="124" name="Freeform: Shape 123">
              <a:extLst>
                <a:ext uri="{FF2B5EF4-FFF2-40B4-BE49-F238E27FC236}">
                  <a16:creationId xmlns:a16="http://schemas.microsoft.com/office/drawing/2014/main" id="{FC12CAAA-1F24-B6D1-1F98-1C88DB1F63D6}"/>
                </a:ext>
              </a:extLst>
            </p:cNvPr>
            <p:cNvSpPr/>
            <p:nvPr/>
          </p:nvSpPr>
          <p:spPr>
            <a:xfrm>
              <a:off x="6983301" y="5220335"/>
              <a:ext cx="445518" cy="445518"/>
            </a:xfrm>
            <a:custGeom>
              <a:avLst/>
              <a:gdLst>
                <a:gd name="connsiteX0" fmla="*/ 626789 w 725672"/>
                <a:gd name="connsiteY0" fmla="*/ 0 h 725672"/>
                <a:gd name="connsiteX1" fmla="*/ 725672 w 725672"/>
                <a:gd name="connsiteY1" fmla="*/ 98882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2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2"/>
                  </a:cubicBezTo>
                  <a:lnTo>
                    <a:pt x="725672" y="626789"/>
                  </a:lnTo>
                  <a:cubicBezTo>
                    <a:pt x="725672" y="681401"/>
                    <a:pt x="681401" y="725672"/>
                    <a:pt x="626789" y="725672"/>
                  </a:cubicBezTo>
                  <a:lnTo>
                    <a:pt x="98883" y="725672"/>
                  </a:lnTo>
                  <a:cubicBezTo>
                    <a:pt x="44271" y="725672"/>
                    <a:pt x="0" y="681400"/>
                    <a:pt x="0" y="626789"/>
                  </a:cubicBezTo>
                  <a:lnTo>
                    <a:pt x="0" y="98882"/>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25" name="Graphic 121">
              <a:extLst>
                <a:ext uri="{FF2B5EF4-FFF2-40B4-BE49-F238E27FC236}">
                  <a16:creationId xmlns:a16="http://schemas.microsoft.com/office/drawing/2014/main" id="{BD6B0EF9-4236-238D-1084-83C3A91991EA}"/>
                </a:ext>
              </a:extLst>
            </p:cNvPr>
            <p:cNvGrpSpPr/>
            <p:nvPr/>
          </p:nvGrpSpPr>
          <p:grpSpPr>
            <a:xfrm>
              <a:off x="7051222" y="5290719"/>
              <a:ext cx="309678" cy="309677"/>
              <a:chOff x="8996624" y="7986790"/>
              <a:chExt cx="504412" cy="504411"/>
            </a:xfrm>
          </p:grpSpPr>
          <p:sp>
            <p:nvSpPr>
              <p:cNvPr id="171" name="Freeform: Shape 170">
                <a:extLst>
                  <a:ext uri="{FF2B5EF4-FFF2-40B4-BE49-F238E27FC236}">
                    <a16:creationId xmlns:a16="http://schemas.microsoft.com/office/drawing/2014/main" id="{6AA733AE-81C4-7385-9848-BA3AF047C258}"/>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2" name="Freeform: Shape 171">
                <a:extLst>
                  <a:ext uri="{FF2B5EF4-FFF2-40B4-BE49-F238E27FC236}">
                    <a16:creationId xmlns:a16="http://schemas.microsoft.com/office/drawing/2014/main" id="{F50F5FBF-D609-092B-0E53-147D76A1D65C}"/>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3" name="Freeform: Shape 172">
                <a:extLst>
                  <a:ext uri="{FF2B5EF4-FFF2-40B4-BE49-F238E27FC236}">
                    <a16:creationId xmlns:a16="http://schemas.microsoft.com/office/drawing/2014/main" id="{4467529E-F1F1-4ECB-7F02-771068255A37}"/>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4" name="Freeform: Shape 173">
                <a:extLst>
                  <a:ext uri="{FF2B5EF4-FFF2-40B4-BE49-F238E27FC236}">
                    <a16:creationId xmlns:a16="http://schemas.microsoft.com/office/drawing/2014/main" id="{7FA5A082-B31F-576D-0E19-A167D6D4BE17}"/>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5" name="Freeform: Shape 174">
                <a:extLst>
                  <a:ext uri="{FF2B5EF4-FFF2-40B4-BE49-F238E27FC236}">
                    <a16:creationId xmlns:a16="http://schemas.microsoft.com/office/drawing/2014/main" id="{A79BE437-F1CC-2AEB-2DDC-BBA86562F2AD}"/>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6" name="Freeform: Shape 175">
                <a:extLst>
                  <a:ext uri="{FF2B5EF4-FFF2-40B4-BE49-F238E27FC236}">
                    <a16:creationId xmlns:a16="http://schemas.microsoft.com/office/drawing/2014/main" id="{2CBBD254-4B45-C08B-E183-2CD316611B5B}"/>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7" name="Freeform: Shape 176">
                <a:extLst>
                  <a:ext uri="{FF2B5EF4-FFF2-40B4-BE49-F238E27FC236}">
                    <a16:creationId xmlns:a16="http://schemas.microsoft.com/office/drawing/2014/main" id="{31CDE45F-E019-4DA3-C48E-9572AE115C54}"/>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8" name="Freeform: Shape 177">
                <a:extLst>
                  <a:ext uri="{FF2B5EF4-FFF2-40B4-BE49-F238E27FC236}">
                    <a16:creationId xmlns:a16="http://schemas.microsoft.com/office/drawing/2014/main" id="{EA661154-D287-0416-3B74-F0FE5B23C9A6}"/>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9" name="Freeform: Shape 178">
                <a:extLst>
                  <a:ext uri="{FF2B5EF4-FFF2-40B4-BE49-F238E27FC236}">
                    <a16:creationId xmlns:a16="http://schemas.microsoft.com/office/drawing/2014/main" id="{9AE9B76F-A66B-70E7-6971-11FFD619D68D}"/>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0" name="Freeform: Shape 179">
                <a:extLst>
                  <a:ext uri="{FF2B5EF4-FFF2-40B4-BE49-F238E27FC236}">
                    <a16:creationId xmlns:a16="http://schemas.microsoft.com/office/drawing/2014/main" id="{95A937A2-D4F8-3F17-CD56-1D0BAFCFD8EA}"/>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26" name="Freeform: Shape 125">
              <a:extLst>
                <a:ext uri="{FF2B5EF4-FFF2-40B4-BE49-F238E27FC236}">
                  <a16:creationId xmlns:a16="http://schemas.microsoft.com/office/drawing/2014/main" id="{855996A6-0798-B655-2D5A-E84129C282AA}"/>
                </a:ext>
              </a:extLst>
            </p:cNvPr>
            <p:cNvSpPr/>
            <p:nvPr/>
          </p:nvSpPr>
          <p:spPr>
            <a:xfrm>
              <a:off x="6983301" y="4080880"/>
              <a:ext cx="445518" cy="445518"/>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7" name="Freeform: Shape 126">
              <a:extLst>
                <a:ext uri="{FF2B5EF4-FFF2-40B4-BE49-F238E27FC236}">
                  <a16:creationId xmlns:a16="http://schemas.microsoft.com/office/drawing/2014/main" id="{A7FAC839-CD62-4205-4260-4E709BED40AF}"/>
                </a:ext>
              </a:extLst>
            </p:cNvPr>
            <p:cNvSpPr/>
            <p:nvPr/>
          </p:nvSpPr>
          <p:spPr>
            <a:xfrm>
              <a:off x="6983301" y="4650579"/>
              <a:ext cx="445518" cy="445518"/>
            </a:xfrm>
            <a:custGeom>
              <a:avLst/>
              <a:gdLst>
                <a:gd name="connsiteX0" fmla="*/ 626789 w 725672"/>
                <a:gd name="connsiteY0" fmla="*/ 0 h 725672"/>
                <a:gd name="connsiteX1" fmla="*/ 725672 w 725672"/>
                <a:gd name="connsiteY1" fmla="*/ 98882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2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2"/>
                  </a:cubicBezTo>
                  <a:lnTo>
                    <a:pt x="725672" y="626789"/>
                  </a:lnTo>
                  <a:cubicBezTo>
                    <a:pt x="725672" y="681401"/>
                    <a:pt x="681401" y="725672"/>
                    <a:pt x="626789" y="725672"/>
                  </a:cubicBezTo>
                  <a:lnTo>
                    <a:pt x="98883" y="725672"/>
                  </a:lnTo>
                  <a:cubicBezTo>
                    <a:pt x="44271" y="725672"/>
                    <a:pt x="0" y="681400"/>
                    <a:pt x="0" y="626789"/>
                  </a:cubicBezTo>
                  <a:lnTo>
                    <a:pt x="0" y="98882"/>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28" name="Graphic 121">
              <a:extLst>
                <a:ext uri="{FF2B5EF4-FFF2-40B4-BE49-F238E27FC236}">
                  <a16:creationId xmlns:a16="http://schemas.microsoft.com/office/drawing/2014/main" id="{9E758DD8-60D0-0F9E-D6A1-82F9DF22EB04}"/>
                </a:ext>
              </a:extLst>
            </p:cNvPr>
            <p:cNvGrpSpPr/>
            <p:nvPr/>
          </p:nvGrpSpPr>
          <p:grpSpPr>
            <a:xfrm>
              <a:off x="7032479" y="4810317"/>
              <a:ext cx="347163" cy="129806"/>
              <a:chOff x="8976694" y="7204297"/>
              <a:chExt cx="565469" cy="211431"/>
            </a:xfrm>
            <a:solidFill>
              <a:srgbClr val="2DB3A6"/>
            </a:solidFill>
          </p:grpSpPr>
          <p:sp>
            <p:nvSpPr>
              <p:cNvPr id="165" name="Freeform: Shape 164">
                <a:extLst>
                  <a:ext uri="{FF2B5EF4-FFF2-40B4-BE49-F238E27FC236}">
                    <a16:creationId xmlns:a16="http://schemas.microsoft.com/office/drawing/2014/main" id="{1B7BF1C7-3420-D345-FFA9-652841F8A888}"/>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6" name="Freeform: Shape 165">
                <a:extLst>
                  <a:ext uri="{FF2B5EF4-FFF2-40B4-BE49-F238E27FC236}">
                    <a16:creationId xmlns:a16="http://schemas.microsoft.com/office/drawing/2014/main" id="{1DD51622-0AE9-43CF-8F2F-26B24636EF4F}"/>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7" name="Freeform: Shape 166">
                <a:extLst>
                  <a:ext uri="{FF2B5EF4-FFF2-40B4-BE49-F238E27FC236}">
                    <a16:creationId xmlns:a16="http://schemas.microsoft.com/office/drawing/2014/main" id="{26D661CA-77AA-6113-DFAA-63EDC80BAEBD}"/>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8" name="Graphic 121">
                <a:extLst>
                  <a:ext uri="{FF2B5EF4-FFF2-40B4-BE49-F238E27FC236}">
                    <a16:creationId xmlns:a16="http://schemas.microsoft.com/office/drawing/2014/main" id="{16810155-7819-B4D5-C423-B2B825AEB632}"/>
                  </a:ext>
                </a:extLst>
              </p:cNvPr>
              <p:cNvGrpSpPr/>
              <p:nvPr/>
            </p:nvGrpSpPr>
            <p:grpSpPr>
              <a:xfrm>
                <a:off x="9126772" y="7204297"/>
                <a:ext cx="415391" cy="211431"/>
                <a:chOff x="9126772" y="7204297"/>
                <a:chExt cx="415391" cy="211431"/>
              </a:xfrm>
              <a:solidFill>
                <a:srgbClr val="2DB3A6"/>
              </a:solidFill>
            </p:grpSpPr>
            <p:sp>
              <p:nvSpPr>
                <p:cNvPr id="169" name="Freeform: Shape 168">
                  <a:extLst>
                    <a:ext uri="{FF2B5EF4-FFF2-40B4-BE49-F238E27FC236}">
                      <a16:creationId xmlns:a16="http://schemas.microsoft.com/office/drawing/2014/main" id="{519A3031-7680-0BEC-FABB-DE58C404921F}"/>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0" name="Freeform: Shape 169">
                  <a:extLst>
                    <a:ext uri="{FF2B5EF4-FFF2-40B4-BE49-F238E27FC236}">
                      <a16:creationId xmlns:a16="http://schemas.microsoft.com/office/drawing/2014/main" id="{45811B08-1F00-00E4-85C0-6817DDA2B3E9}"/>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29" name="Graphic 121">
              <a:extLst>
                <a:ext uri="{FF2B5EF4-FFF2-40B4-BE49-F238E27FC236}">
                  <a16:creationId xmlns:a16="http://schemas.microsoft.com/office/drawing/2014/main" id="{43DC3976-F7E1-95A4-FF7B-92779AEA2C9A}"/>
                </a:ext>
              </a:extLst>
            </p:cNvPr>
            <p:cNvGrpSpPr/>
            <p:nvPr/>
          </p:nvGrpSpPr>
          <p:grpSpPr>
            <a:xfrm>
              <a:off x="7048617" y="4158752"/>
              <a:ext cx="314886" cy="313504"/>
              <a:chOff x="9002681" y="6143011"/>
              <a:chExt cx="512895" cy="510644"/>
            </a:xfrm>
          </p:grpSpPr>
          <p:sp>
            <p:nvSpPr>
              <p:cNvPr id="163" name="Freeform: Shape 162">
                <a:extLst>
                  <a:ext uri="{FF2B5EF4-FFF2-40B4-BE49-F238E27FC236}">
                    <a16:creationId xmlns:a16="http://schemas.microsoft.com/office/drawing/2014/main" id="{67163D8B-1C8A-B262-C636-07036B2FE3A6}"/>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4" name="Freeform: Shape 163">
                <a:extLst>
                  <a:ext uri="{FF2B5EF4-FFF2-40B4-BE49-F238E27FC236}">
                    <a16:creationId xmlns:a16="http://schemas.microsoft.com/office/drawing/2014/main" id="{C9F7F8C0-FB61-C511-15F7-78C361C2871F}"/>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30" name="Group 129">
              <a:extLst>
                <a:ext uri="{FF2B5EF4-FFF2-40B4-BE49-F238E27FC236}">
                  <a16:creationId xmlns:a16="http://schemas.microsoft.com/office/drawing/2014/main" id="{654FD59D-85E9-9AFD-4DA6-19F441791914}"/>
                </a:ext>
              </a:extLst>
            </p:cNvPr>
            <p:cNvGrpSpPr/>
            <p:nvPr/>
          </p:nvGrpSpPr>
          <p:grpSpPr>
            <a:xfrm>
              <a:off x="6983301" y="2371669"/>
              <a:ext cx="445518" cy="445518"/>
              <a:chOff x="8872089" y="3232161"/>
              <a:chExt cx="725672" cy="725672"/>
            </a:xfrm>
          </p:grpSpPr>
          <p:sp>
            <p:nvSpPr>
              <p:cNvPr id="159" name="Freeform: Shape 158">
                <a:extLst>
                  <a:ext uri="{FF2B5EF4-FFF2-40B4-BE49-F238E27FC236}">
                    <a16:creationId xmlns:a16="http://schemas.microsoft.com/office/drawing/2014/main" id="{424F65AD-093B-AE06-4FC5-15954370C93A}"/>
                  </a:ext>
                </a:extLst>
              </p:cNvPr>
              <p:cNvSpPr/>
              <p:nvPr/>
            </p:nvSpPr>
            <p:spPr>
              <a:xfrm>
                <a:off x="8872089" y="3232161"/>
                <a:ext cx="725672" cy="725672"/>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60" name="Group 159">
                <a:extLst>
                  <a:ext uri="{FF2B5EF4-FFF2-40B4-BE49-F238E27FC236}">
                    <a16:creationId xmlns:a16="http://schemas.microsoft.com/office/drawing/2014/main" id="{DA61828D-A7CF-8229-2CFE-ACC29C5D3682}"/>
                  </a:ext>
                </a:extLst>
              </p:cNvPr>
              <p:cNvGrpSpPr/>
              <p:nvPr/>
            </p:nvGrpSpPr>
            <p:grpSpPr>
              <a:xfrm>
                <a:off x="8999758" y="3359820"/>
                <a:ext cx="470375" cy="470375"/>
                <a:chOff x="9139940" y="4720452"/>
                <a:chExt cx="459359" cy="459359"/>
              </a:xfrm>
            </p:grpSpPr>
            <p:sp>
              <p:nvSpPr>
                <p:cNvPr id="161" name="Oval 160">
                  <a:extLst>
                    <a:ext uri="{FF2B5EF4-FFF2-40B4-BE49-F238E27FC236}">
                      <a16:creationId xmlns:a16="http://schemas.microsoft.com/office/drawing/2014/main" id="{97D996FF-E393-3ABA-80BF-9A6DFA9315BC}"/>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2" name="Picture 161" descr="Icon&#10;&#10;Description automatically generated">
                  <a:extLst>
                    <a:ext uri="{FF2B5EF4-FFF2-40B4-BE49-F238E27FC236}">
                      <a16:creationId xmlns:a16="http://schemas.microsoft.com/office/drawing/2014/main" id="{AB1266D6-363A-7715-8230-AEC9185B2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grpSp>
          <p:nvGrpSpPr>
            <p:cNvPr id="131" name="Group 130">
              <a:extLst>
                <a:ext uri="{FF2B5EF4-FFF2-40B4-BE49-F238E27FC236}">
                  <a16:creationId xmlns:a16="http://schemas.microsoft.com/office/drawing/2014/main" id="{BACE08F2-DC57-EC42-2CBA-AD2A5A62EC7D}"/>
                </a:ext>
              </a:extLst>
            </p:cNvPr>
            <p:cNvGrpSpPr/>
            <p:nvPr/>
          </p:nvGrpSpPr>
          <p:grpSpPr>
            <a:xfrm>
              <a:off x="6983301" y="2941368"/>
              <a:ext cx="445518" cy="445518"/>
              <a:chOff x="8872089" y="4160102"/>
              <a:chExt cx="725672" cy="725672"/>
            </a:xfrm>
          </p:grpSpPr>
          <p:sp>
            <p:nvSpPr>
              <p:cNvPr id="157" name="Freeform: Shape 156">
                <a:extLst>
                  <a:ext uri="{FF2B5EF4-FFF2-40B4-BE49-F238E27FC236}">
                    <a16:creationId xmlns:a16="http://schemas.microsoft.com/office/drawing/2014/main" id="{08FB8418-5077-0483-F865-847FCC123AA4}"/>
                  </a:ext>
                </a:extLst>
              </p:cNvPr>
              <p:cNvSpPr/>
              <p:nvPr/>
            </p:nvSpPr>
            <p:spPr>
              <a:xfrm>
                <a:off x="8872089" y="4160102"/>
                <a:ext cx="725672" cy="725672"/>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158" name="Graphic 157">
                <a:extLst>
                  <a:ext uri="{FF2B5EF4-FFF2-40B4-BE49-F238E27FC236}">
                    <a16:creationId xmlns:a16="http://schemas.microsoft.com/office/drawing/2014/main" id="{4AA3CF84-7420-7EF8-A956-A83FD325F1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4140" y="4251392"/>
                <a:ext cx="301570" cy="543092"/>
              </a:xfrm>
              <a:prstGeom prst="rect">
                <a:avLst/>
              </a:prstGeom>
              <a:effectLst>
                <a:glow rad="254000">
                  <a:srgbClr val="FFFFFF">
                    <a:lumMod val="50000"/>
                    <a:lumOff val="50000"/>
                    <a:alpha val="10000"/>
                  </a:srgbClr>
                </a:glow>
              </a:effectLst>
            </p:spPr>
          </p:pic>
        </p:grpSp>
        <p:sp>
          <p:nvSpPr>
            <p:cNvPr id="132" name="Freeform: Shape 131">
              <a:extLst>
                <a:ext uri="{FF2B5EF4-FFF2-40B4-BE49-F238E27FC236}">
                  <a16:creationId xmlns:a16="http://schemas.microsoft.com/office/drawing/2014/main" id="{0564BEC7-807C-824A-62B0-402A9FD57ECA}"/>
                </a:ext>
              </a:extLst>
            </p:cNvPr>
            <p:cNvSpPr/>
            <p:nvPr/>
          </p:nvSpPr>
          <p:spPr>
            <a:xfrm>
              <a:off x="6983301" y="3511124"/>
              <a:ext cx="445518" cy="445518"/>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2"/>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2"/>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33" name="Group 132">
              <a:extLst>
                <a:ext uri="{FF2B5EF4-FFF2-40B4-BE49-F238E27FC236}">
                  <a16:creationId xmlns:a16="http://schemas.microsoft.com/office/drawing/2014/main" id="{3D50E18F-A47C-A08F-3108-B3BAE4D2A134}"/>
                </a:ext>
              </a:extLst>
            </p:cNvPr>
            <p:cNvGrpSpPr/>
            <p:nvPr/>
          </p:nvGrpSpPr>
          <p:grpSpPr>
            <a:xfrm>
              <a:off x="7024912" y="3622814"/>
              <a:ext cx="362608" cy="222076"/>
              <a:chOff x="7024912" y="3622814"/>
              <a:chExt cx="362608" cy="222076"/>
            </a:xfrm>
          </p:grpSpPr>
          <p:grpSp>
            <p:nvGrpSpPr>
              <p:cNvPr id="134" name="Graphic 464">
                <a:extLst>
                  <a:ext uri="{FF2B5EF4-FFF2-40B4-BE49-F238E27FC236}">
                    <a16:creationId xmlns:a16="http://schemas.microsoft.com/office/drawing/2014/main" id="{D3DC3B92-A350-6D0A-D97F-3F10031C04E3}"/>
                  </a:ext>
                </a:extLst>
              </p:cNvPr>
              <p:cNvGrpSpPr/>
              <p:nvPr/>
            </p:nvGrpSpPr>
            <p:grpSpPr>
              <a:xfrm>
                <a:off x="7164527" y="3755544"/>
                <a:ext cx="79254" cy="89346"/>
                <a:chOff x="7164527" y="3755544"/>
                <a:chExt cx="79254" cy="89346"/>
              </a:xfrm>
              <a:solidFill>
                <a:srgbClr val="679E63"/>
              </a:solidFill>
            </p:grpSpPr>
            <p:sp>
              <p:nvSpPr>
                <p:cNvPr id="155" name="Freeform: Shape 154">
                  <a:extLst>
                    <a:ext uri="{FF2B5EF4-FFF2-40B4-BE49-F238E27FC236}">
                      <a16:creationId xmlns:a16="http://schemas.microsoft.com/office/drawing/2014/main" id="{5B0A5C95-37E0-263A-43B8-5934E106A325}"/>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6" name="Freeform: Shape 155">
                  <a:extLst>
                    <a:ext uri="{FF2B5EF4-FFF2-40B4-BE49-F238E27FC236}">
                      <a16:creationId xmlns:a16="http://schemas.microsoft.com/office/drawing/2014/main" id="{A5BD01A8-0613-B011-33AC-9D142DB3CA45}"/>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35" name="Freeform: Shape 134">
                <a:extLst>
                  <a:ext uri="{FF2B5EF4-FFF2-40B4-BE49-F238E27FC236}">
                    <a16:creationId xmlns:a16="http://schemas.microsoft.com/office/drawing/2014/main" id="{41C6E7BD-35C3-E362-E0F2-79FC8B02E343}"/>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6" name="Freeform: Shape 135">
                <a:extLst>
                  <a:ext uri="{FF2B5EF4-FFF2-40B4-BE49-F238E27FC236}">
                    <a16:creationId xmlns:a16="http://schemas.microsoft.com/office/drawing/2014/main" id="{E5EF0BA9-6BB3-32BB-6E6B-3F99BB5FB102}"/>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7" name="Freeform: Shape 136">
                <a:extLst>
                  <a:ext uri="{FF2B5EF4-FFF2-40B4-BE49-F238E27FC236}">
                    <a16:creationId xmlns:a16="http://schemas.microsoft.com/office/drawing/2014/main" id="{1FE5E446-0E49-F30D-C690-1166E5F2266C}"/>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8" name="Freeform: Shape 137">
                <a:extLst>
                  <a:ext uri="{FF2B5EF4-FFF2-40B4-BE49-F238E27FC236}">
                    <a16:creationId xmlns:a16="http://schemas.microsoft.com/office/drawing/2014/main" id="{75646E33-33E9-7A40-CA0A-20AF9CE55E85}"/>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9" name="Freeform: Shape 138">
                <a:extLst>
                  <a:ext uri="{FF2B5EF4-FFF2-40B4-BE49-F238E27FC236}">
                    <a16:creationId xmlns:a16="http://schemas.microsoft.com/office/drawing/2014/main" id="{BBD372DC-A60A-D2F9-EAB4-A31E25A1EB3C}"/>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40" name="Graphic 464">
                <a:extLst>
                  <a:ext uri="{FF2B5EF4-FFF2-40B4-BE49-F238E27FC236}">
                    <a16:creationId xmlns:a16="http://schemas.microsoft.com/office/drawing/2014/main" id="{FA51A831-ABE3-25B5-646B-1D2FAB4C1173}"/>
                  </a:ext>
                </a:extLst>
              </p:cNvPr>
              <p:cNvGrpSpPr/>
              <p:nvPr/>
            </p:nvGrpSpPr>
            <p:grpSpPr>
              <a:xfrm>
                <a:off x="7119748" y="3666792"/>
                <a:ext cx="78910" cy="96090"/>
                <a:chOff x="7119748" y="3666792"/>
                <a:chExt cx="78910" cy="96090"/>
              </a:xfrm>
            </p:grpSpPr>
            <p:sp>
              <p:nvSpPr>
                <p:cNvPr id="141" name="Freeform: Shape 140">
                  <a:extLst>
                    <a:ext uri="{FF2B5EF4-FFF2-40B4-BE49-F238E27FC236}">
                      <a16:creationId xmlns:a16="http://schemas.microsoft.com/office/drawing/2014/main" id="{7840A53C-CF14-022C-E0EB-ECCF38DCBB13}"/>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42" name="Graphic 464">
                  <a:extLst>
                    <a:ext uri="{FF2B5EF4-FFF2-40B4-BE49-F238E27FC236}">
                      <a16:creationId xmlns:a16="http://schemas.microsoft.com/office/drawing/2014/main" id="{20B66BEE-C183-1593-3241-061CEB073ACF}"/>
                    </a:ext>
                  </a:extLst>
                </p:cNvPr>
                <p:cNvGrpSpPr/>
                <p:nvPr/>
              </p:nvGrpSpPr>
              <p:grpSpPr>
                <a:xfrm>
                  <a:off x="7119748" y="3666792"/>
                  <a:ext cx="78910" cy="96090"/>
                  <a:chOff x="7119748" y="3666792"/>
                  <a:chExt cx="78910" cy="96090"/>
                </a:xfrm>
              </p:grpSpPr>
              <p:grpSp>
                <p:nvGrpSpPr>
                  <p:cNvPr id="143" name="Graphic 464">
                    <a:extLst>
                      <a:ext uri="{FF2B5EF4-FFF2-40B4-BE49-F238E27FC236}">
                        <a16:creationId xmlns:a16="http://schemas.microsoft.com/office/drawing/2014/main" id="{F1FED66A-067D-C004-9AA1-37E56981BF64}"/>
                      </a:ext>
                    </a:extLst>
                  </p:cNvPr>
                  <p:cNvGrpSpPr/>
                  <p:nvPr/>
                </p:nvGrpSpPr>
                <p:grpSpPr>
                  <a:xfrm>
                    <a:off x="7119748" y="3673571"/>
                    <a:ext cx="77869" cy="88087"/>
                    <a:chOff x="7119748" y="3673571"/>
                    <a:chExt cx="77869" cy="88087"/>
                  </a:xfrm>
                </p:grpSpPr>
                <p:sp>
                  <p:nvSpPr>
                    <p:cNvPr id="152" name="Freeform: Shape 151">
                      <a:extLst>
                        <a:ext uri="{FF2B5EF4-FFF2-40B4-BE49-F238E27FC236}">
                          <a16:creationId xmlns:a16="http://schemas.microsoft.com/office/drawing/2014/main" id="{C883E079-A57A-7696-DD33-192077DA15BB}"/>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3" name="Freeform: Shape 152">
                      <a:extLst>
                        <a:ext uri="{FF2B5EF4-FFF2-40B4-BE49-F238E27FC236}">
                          <a16:creationId xmlns:a16="http://schemas.microsoft.com/office/drawing/2014/main" id="{A1C9BE06-078A-8B84-782D-F316EEAD5D3E}"/>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4" name="Freeform: Shape 153">
                      <a:extLst>
                        <a:ext uri="{FF2B5EF4-FFF2-40B4-BE49-F238E27FC236}">
                          <a16:creationId xmlns:a16="http://schemas.microsoft.com/office/drawing/2014/main" id="{92BBEC8C-2E3B-CB49-C398-C4980F3E65AD}"/>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44" name="Graphic 464">
                    <a:extLst>
                      <a:ext uri="{FF2B5EF4-FFF2-40B4-BE49-F238E27FC236}">
                        <a16:creationId xmlns:a16="http://schemas.microsoft.com/office/drawing/2014/main" id="{F4A6C691-DC01-67F3-B94C-C6BF281418AB}"/>
                      </a:ext>
                    </a:extLst>
                  </p:cNvPr>
                  <p:cNvGrpSpPr/>
                  <p:nvPr/>
                </p:nvGrpSpPr>
                <p:grpSpPr>
                  <a:xfrm>
                    <a:off x="7119748" y="3666792"/>
                    <a:ext cx="78910" cy="96090"/>
                    <a:chOff x="7119748" y="3666792"/>
                    <a:chExt cx="78910" cy="96090"/>
                  </a:xfrm>
                </p:grpSpPr>
                <p:sp>
                  <p:nvSpPr>
                    <p:cNvPr id="145" name="Freeform: Shape 144">
                      <a:extLst>
                        <a:ext uri="{FF2B5EF4-FFF2-40B4-BE49-F238E27FC236}">
                          <a16:creationId xmlns:a16="http://schemas.microsoft.com/office/drawing/2014/main" id="{E798C3C3-987F-CBBA-0244-AE9FEBE228EA}"/>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6" name="Freeform: Shape 145">
                      <a:extLst>
                        <a:ext uri="{FF2B5EF4-FFF2-40B4-BE49-F238E27FC236}">
                          <a16:creationId xmlns:a16="http://schemas.microsoft.com/office/drawing/2014/main" id="{0BA1479F-9269-21B0-8C7D-628724CCD71A}"/>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7" name="Freeform: Shape 146">
                      <a:extLst>
                        <a:ext uri="{FF2B5EF4-FFF2-40B4-BE49-F238E27FC236}">
                          <a16:creationId xmlns:a16="http://schemas.microsoft.com/office/drawing/2014/main" id="{BC871DF9-44DD-A0B3-4552-2161A3778E6F}"/>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8" name="Freeform: Shape 147">
                      <a:extLst>
                        <a:ext uri="{FF2B5EF4-FFF2-40B4-BE49-F238E27FC236}">
                          <a16:creationId xmlns:a16="http://schemas.microsoft.com/office/drawing/2014/main" id="{EA02F161-FB61-851F-EB39-833E26A8E5D4}"/>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9" name="Freeform: Shape 148">
                      <a:extLst>
                        <a:ext uri="{FF2B5EF4-FFF2-40B4-BE49-F238E27FC236}">
                          <a16:creationId xmlns:a16="http://schemas.microsoft.com/office/drawing/2014/main" id="{17590625-4841-9E25-3CB7-490DFA7AC895}"/>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0" name="Freeform: Shape 149">
                      <a:extLst>
                        <a:ext uri="{FF2B5EF4-FFF2-40B4-BE49-F238E27FC236}">
                          <a16:creationId xmlns:a16="http://schemas.microsoft.com/office/drawing/2014/main" id="{62D29E67-2AFF-F76F-3BB9-0773150AC4D6}"/>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1" name="Freeform: Shape 150">
                      <a:extLst>
                        <a:ext uri="{FF2B5EF4-FFF2-40B4-BE49-F238E27FC236}">
                          <a16:creationId xmlns:a16="http://schemas.microsoft.com/office/drawing/2014/main" id="{56C6E79B-BD33-89A7-4184-2748FAAD30CF}"/>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cxnSp>
        <p:nvCxnSpPr>
          <p:cNvPr id="181" name="Straight Arrow Connector 180">
            <a:extLst>
              <a:ext uri="{FF2B5EF4-FFF2-40B4-BE49-F238E27FC236}">
                <a16:creationId xmlns:a16="http://schemas.microsoft.com/office/drawing/2014/main" id="{AC78A911-7C2B-738A-6DCF-484E89338594}"/>
              </a:ext>
              <a:ext uri="{C183D7F6-B498-43B3-948B-1728B52AA6E4}">
                <adec:decorative xmlns:adec="http://schemas.microsoft.com/office/drawing/2017/decorative" val="1"/>
              </a:ext>
            </a:extLst>
          </p:cNvPr>
          <p:cNvCxnSpPr>
            <a:cxnSpLocks/>
          </p:cNvCxnSpPr>
          <p:nvPr/>
        </p:nvCxnSpPr>
        <p:spPr>
          <a:xfrm>
            <a:off x="8814481" y="3419019"/>
            <a:ext cx="433441"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182" name="Group 181">
            <a:extLst>
              <a:ext uri="{FF2B5EF4-FFF2-40B4-BE49-F238E27FC236}">
                <a16:creationId xmlns:a16="http://schemas.microsoft.com/office/drawing/2014/main" id="{7C9B3A06-CD90-8625-0D2F-DD223A20FC77}"/>
              </a:ext>
              <a:ext uri="{C183D7F6-B498-43B3-948B-1728B52AA6E4}">
                <adec:decorative xmlns:adec="http://schemas.microsoft.com/office/drawing/2017/decorative" val="1"/>
              </a:ext>
            </a:extLst>
          </p:cNvPr>
          <p:cNvGrpSpPr/>
          <p:nvPr/>
        </p:nvGrpSpPr>
        <p:grpSpPr>
          <a:xfrm>
            <a:off x="7221323" y="2719980"/>
            <a:ext cx="1398075" cy="1398075"/>
            <a:chOff x="8231912" y="3497041"/>
            <a:chExt cx="1028742" cy="1028742"/>
          </a:xfrm>
        </p:grpSpPr>
        <p:sp>
          <p:nvSpPr>
            <p:cNvPr id="183" name="Freeform: Shape 182">
              <a:extLst>
                <a:ext uri="{FF2B5EF4-FFF2-40B4-BE49-F238E27FC236}">
                  <a16:creationId xmlns:a16="http://schemas.microsoft.com/office/drawing/2014/main" id="{DE61D98F-6E85-6C55-7A62-7FEF09DE0393}"/>
                </a:ext>
              </a:extLst>
            </p:cNvPr>
            <p:cNvSpPr/>
            <p:nvPr/>
          </p:nvSpPr>
          <p:spPr>
            <a:xfrm>
              <a:off x="8231912" y="3497041"/>
              <a:ext cx="1028742" cy="1028742"/>
            </a:xfrm>
            <a:custGeom>
              <a:avLst/>
              <a:gdLst>
                <a:gd name="connsiteX0" fmla="*/ 2410151 w 2410150"/>
                <a:gd name="connsiteY0" fmla="*/ 1205075 h 2410150"/>
                <a:gd name="connsiteX1" fmla="*/ 1205075 w 2410150"/>
                <a:gd name="connsiteY1" fmla="*/ 2410151 h 2410150"/>
                <a:gd name="connsiteX2" fmla="*/ 0 w 2410150"/>
                <a:gd name="connsiteY2" fmla="*/ 1205075 h 2410150"/>
                <a:gd name="connsiteX3" fmla="*/ 1205075 w 2410150"/>
                <a:gd name="connsiteY3" fmla="*/ 0 h 2410150"/>
                <a:gd name="connsiteX4" fmla="*/ 2410151 w 2410150"/>
                <a:gd name="connsiteY4" fmla="*/ 1205075 h 24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150" h="2410150">
                  <a:moveTo>
                    <a:pt x="2410151" y="1205075"/>
                  </a:moveTo>
                  <a:cubicBezTo>
                    <a:pt x="2410151" y="1870620"/>
                    <a:pt x="1870620" y="2410151"/>
                    <a:pt x="1205075" y="2410151"/>
                  </a:cubicBezTo>
                  <a:cubicBezTo>
                    <a:pt x="539531" y="2410151"/>
                    <a:pt x="0" y="1870620"/>
                    <a:pt x="0" y="1205075"/>
                  </a:cubicBezTo>
                  <a:cubicBezTo>
                    <a:pt x="0" y="539531"/>
                    <a:pt x="539531" y="0"/>
                    <a:pt x="1205075" y="0"/>
                  </a:cubicBezTo>
                  <a:cubicBezTo>
                    <a:pt x="1870620" y="0"/>
                    <a:pt x="2410151" y="539531"/>
                    <a:pt x="2410151" y="1205075"/>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84" name="Group 183">
              <a:extLst>
                <a:ext uri="{FF2B5EF4-FFF2-40B4-BE49-F238E27FC236}">
                  <a16:creationId xmlns:a16="http://schemas.microsoft.com/office/drawing/2014/main" id="{22EA69B5-6BA5-4411-E1AE-2F40E4126945}"/>
                </a:ext>
              </a:extLst>
            </p:cNvPr>
            <p:cNvGrpSpPr/>
            <p:nvPr/>
          </p:nvGrpSpPr>
          <p:grpSpPr>
            <a:xfrm>
              <a:off x="8332985" y="3749521"/>
              <a:ext cx="841975" cy="505285"/>
              <a:chOff x="8332985" y="3749521"/>
              <a:chExt cx="841975" cy="505285"/>
            </a:xfrm>
          </p:grpSpPr>
          <p:grpSp>
            <p:nvGrpSpPr>
              <p:cNvPr id="185" name="Group 184">
                <a:extLst>
                  <a:ext uri="{FF2B5EF4-FFF2-40B4-BE49-F238E27FC236}">
                    <a16:creationId xmlns:a16="http://schemas.microsoft.com/office/drawing/2014/main" id="{F034D094-8B0E-549D-6F16-9FBD4DE56E7E}"/>
                  </a:ext>
                </a:extLst>
              </p:cNvPr>
              <p:cNvGrpSpPr/>
              <p:nvPr/>
            </p:nvGrpSpPr>
            <p:grpSpPr>
              <a:xfrm>
                <a:off x="8332985" y="4036800"/>
                <a:ext cx="841975" cy="218006"/>
                <a:chOff x="8332985" y="4036800"/>
                <a:chExt cx="841975" cy="218006"/>
              </a:xfrm>
              <a:solidFill>
                <a:srgbClr val="FFFFFF"/>
              </a:solidFill>
            </p:grpSpPr>
            <p:grpSp>
              <p:nvGrpSpPr>
                <p:cNvPr id="197" name="Group 196">
                  <a:extLst>
                    <a:ext uri="{FF2B5EF4-FFF2-40B4-BE49-F238E27FC236}">
                      <a16:creationId xmlns:a16="http://schemas.microsoft.com/office/drawing/2014/main" id="{8B68B6A4-BFD8-100F-6421-6CE2DDED86C2}"/>
                    </a:ext>
                  </a:extLst>
                </p:cNvPr>
                <p:cNvGrpSpPr/>
                <p:nvPr/>
              </p:nvGrpSpPr>
              <p:grpSpPr>
                <a:xfrm>
                  <a:off x="8332985" y="4036800"/>
                  <a:ext cx="799368" cy="218006"/>
                  <a:chOff x="8332985" y="4036800"/>
                  <a:chExt cx="799368" cy="218006"/>
                </a:xfrm>
                <a:grpFill/>
              </p:grpSpPr>
              <p:sp>
                <p:nvSpPr>
                  <p:cNvPr id="199" name="Freeform: Shape 198">
                    <a:extLst>
                      <a:ext uri="{FF2B5EF4-FFF2-40B4-BE49-F238E27FC236}">
                        <a16:creationId xmlns:a16="http://schemas.microsoft.com/office/drawing/2014/main" id="{3D9CA439-0BC6-2CA0-F6DF-BDF31690B423}"/>
                      </a:ext>
                    </a:extLst>
                  </p:cNvPr>
                  <p:cNvSpPr/>
                  <p:nvPr/>
                </p:nvSpPr>
                <p:spPr>
                  <a:xfrm>
                    <a:off x="8332985" y="4036800"/>
                    <a:ext cx="82291" cy="81811"/>
                  </a:xfrm>
                  <a:custGeom>
                    <a:avLst/>
                    <a:gdLst>
                      <a:gd name="connsiteX0" fmla="*/ 192793 w 192793"/>
                      <a:gd name="connsiteY0" fmla="*/ 0 h 191667"/>
                      <a:gd name="connsiteX1" fmla="*/ 108265 w 192793"/>
                      <a:gd name="connsiteY1" fmla="*/ 191668 h 191667"/>
                      <a:gd name="connsiteX2" fmla="*/ 84529 w 192793"/>
                      <a:gd name="connsiteY2" fmla="*/ 191668 h 191667"/>
                      <a:gd name="connsiteX3" fmla="*/ 0 w 192793"/>
                      <a:gd name="connsiteY3" fmla="*/ 0 h 191667"/>
                      <a:gd name="connsiteX4" fmla="*/ 23736 w 192793"/>
                      <a:gd name="connsiteY4" fmla="*/ 0 h 191667"/>
                      <a:gd name="connsiteX5" fmla="*/ 96537 w 192793"/>
                      <a:gd name="connsiteY5" fmla="*/ 164836 h 191667"/>
                      <a:gd name="connsiteX6" fmla="*/ 169058 w 192793"/>
                      <a:gd name="connsiteY6" fmla="*/ 0 h 191667"/>
                      <a:gd name="connsiteX7" fmla="*/ 192793 w 192793"/>
                      <a:gd name="connsiteY7" fmla="*/ 0 h 19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793" h="191667">
                        <a:moveTo>
                          <a:pt x="192793" y="0"/>
                        </a:moveTo>
                        <a:lnTo>
                          <a:pt x="108265" y="191668"/>
                        </a:lnTo>
                        <a:lnTo>
                          <a:pt x="84529" y="191668"/>
                        </a:lnTo>
                        <a:lnTo>
                          <a:pt x="0" y="0"/>
                        </a:lnTo>
                        <a:lnTo>
                          <a:pt x="23736" y="0"/>
                        </a:lnTo>
                        <a:lnTo>
                          <a:pt x="96537" y="164836"/>
                        </a:lnTo>
                        <a:lnTo>
                          <a:pt x="169058" y="0"/>
                        </a:lnTo>
                        <a:lnTo>
                          <a:pt x="192793"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0" name="Freeform: Shape 199">
                    <a:extLst>
                      <a:ext uri="{FF2B5EF4-FFF2-40B4-BE49-F238E27FC236}">
                        <a16:creationId xmlns:a16="http://schemas.microsoft.com/office/drawing/2014/main" id="{EEE3A779-255E-D2BD-4CDF-1F17F9C5921F}"/>
                      </a:ext>
                    </a:extLst>
                  </p:cNvPr>
                  <p:cNvSpPr/>
                  <p:nvPr/>
                </p:nvSpPr>
                <p:spPr>
                  <a:xfrm>
                    <a:off x="8428050" y="4036800"/>
                    <a:ext cx="79288" cy="81811"/>
                  </a:xfrm>
                  <a:custGeom>
                    <a:avLst/>
                    <a:gdLst>
                      <a:gd name="connsiteX0" fmla="*/ 0 w 185757"/>
                      <a:gd name="connsiteY0" fmla="*/ 0 h 191667"/>
                      <a:gd name="connsiteX1" fmla="*/ 21766 w 185757"/>
                      <a:gd name="connsiteY1" fmla="*/ 0 h 191667"/>
                      <a:gd name="connsiteX2" fmla="*/ 92878 w 185757"/>
                      <a:gd name="connsiteY2" fmla="*/ 133595 h 191667"/>
                      <a:gd name="connsiteX3" fmla="*/ 163992 w 185757"/>
                      <a:gd name="connsiteY3" fmla="*/ 0 h 191667"/>
                      <a:gd name="connsiteX4" fmla="*/ 185757 w 185757"/>
                      <a:gd name="connsiteY4" fmla="*/ 0 h 191667"/>
                      <a:gd name="connsiteX5" fmla="*/ 185757 w 185757"/>
                      <a:gd name="connsiteY5" fmla="*/ 191668 h 191667"/>
                      <a:gd name="connsiteX6" fmla="*/ 163992 w 185757"/>
                      <a:gd name="connsiteY6" fmla="*/ 191668 h 191667"/>
                      <a:gd name="connsiteX7" fmla="*/ 163992 w 185757"/>
                      <a:gd name="connsiteY7" fmla="*/ 46908 h 191667"/>
                      <a:gd name="connsiteX8" fmla="*/ 92878 w 185757"/>
                      <a:gd name="connsiteY8" fmla="*/ 180504 h 191667"/>
                      <a:gd name="connsiteX9" fmla="*/ 21766 w 185757"/>
                      <a:gd name="connsiteY9" fmla="*/ 46908 h 191667"/>
                      <a:gd name="connsiteX10" fmla="*/ 21766 w 185757"/>
                      <a:gd name="connsiteY10" fmla="*/ 191668 h 191667"/>
                      <a:gd name="connsiteX11" fmla="*/ 0 w 185757"/>
                      <a:gd name="connsiteY11" fmla="*/ 191668 h 191667"/>
                      <a:gd name="connsiteX12" fmla="*/ 0 w 185757"/>
                      <a:gd name="connsiteY12" fmla="*/ 0 h 19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757" h="191667">
                        <a:moveTo>
                          <a:pt x="0" y="0"/>
                        </a:moveTo>
                        <a:lnTo>
                          <a:pt x="21766" y="0"/>
                        </a:lnTo>
                        <a:lnTo>
                          <a:pt x="92878" y="133595"/>
                        </a:lnTo>
                        <a:lnTo>
                          <a:pt x="163992" y="0"/>
                        </a:lnTo>
                        <a:lnTo>
                          <a:pt x="185757" y="0"/>
                        </a:lnTo>
                        <a:lnTo>
                          <a:pt x="185757" y="191668"/>
                        </a:lnTo>
                        <a:lnTo>
                          <a:pt x="163992" y="191668"/>
                        </a:lnTo>
                        <a:lnTo>
                          <a:pt x="163992" y="46908"/>
                        </a:lnTo>
                        <a:lnTo>
                          <a:pt x="92878" y="180504"/>
                        </a:lnTo>
                        <a:lnTo>
                          <a:pt x="21766" y="46908"/>
                        </a:lnTo>
                        <a:lnTo>
                          <a:pt x="21766" y="191668"/>
                        </a:lnTo>
                        <a:lnTo>
                          <a:pt x="0" y="191668"/>
                        </a:lnTo>
                        <a:lnTo>
                          <a:pt x="0"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1" name="Freeform: Shape 200">
                    <a:extLst>
                      <a:ext uri="{FF2B5EF4-FFF2-40B4-BE49-F238E27FC236}">
                        <a16:creationId xmlns:a16="http://schemas.microsoft.com/office/drawing/2014/main" id="{4DEBC7CD-9676-3EFC-FFDC-CF9C5B636851}"/>
                      </a:ext>
                    </a:extLst>
                  </p:cNvPr>
                  <p:cNvSpPr/>
                  <p:nvPr/>
                </p:nvSpPr>
                <p:spPr>
                  <a:xfrm>
                    <a:off x="8519151" y="4057022"/>
                    <a:ext cx="91061" cy="61548"/>
                  </a:xfrm>
                  <a:custGeom>
                    <a:avLst/>
                    <a:gdLst>
                      <a:gd name="connsiteX0" fmla="*/ 0 w 213339"/>
                      <a:gd name="connsiteY0" fmla="*/ 0 h 144196"/>
                      <a:gd name="connsiteX1" fmla="*/ 22328 w 213339"/>
                      <a:gd name="connsiteY1" fmla="*/ 0 h 144196"/>
                      <a:gd name="connsiteX2" fmla="*/ 58354 w 213339"/>
                      <a:gd name="connsiteY2" fmla="*/ 116333 h 144196"/>
                      <a:gd name="connsiteX3" fmla="*/ 97663 w 213339"/>
                      <a:gd name="connsiteY3" fmla="*/ 0 h 144196"/>
                      <a:gd name="connsiteX4" fmla="*/ 115770 w 213339"/>
                      <a:gd name="connsiteY4" fmla="*/ 0 h 144196"/>
                      <a:gd name="connsiteX5" fmla="*/ 155079 w 213339"/>
                      <a:gd name="connsiteY5" fmla="*/ 116333 h 144196"/>
                      <a:gd name="connsiteX6" fmla="*/ 191011 w 213339"/>
                      <a:gd name="connsiteY6" fmla="*/ 0 h 144196"/>
                      <a:gd name="connsiteX7" fmla="*/ 213339 w 213339"/>
                      <a:gd name="connsiteY7" fmla="*/ 0 h 144196"/>
                      <a:gd name="connsiteX8" fmla="*/ 164836 w 213339"/>
                      <a:gd name="connsiteY8" fmla="*/ 144196 h 144196"/>
                      <a:gd name="connsiteX9" fmla="*/ 145041 w 213339"/>
                      <a:gd name="connsiteY9" fmla="*/ 144196 h 144196"/>
                      <a:gd name="connsiteX10" fmla="*/ 106857 w 213339"/>
                      <a:gd name="connsiteY10" fmla="*/ 28989 h 144196"/>
                      <a:gd name="connsiteX11" fmla="*/ 68111 w 213339"/>
                      <a:gd name="connsiteY11" fmla="*/ 144196 h 144196"/>
                      <a:gd name="connsiteX12" fmla="*/ 48316 w 213339"/>
                      <a:gd name="connsiteY12" fmla="*/ 144196 h 144196"/>
                      <a:gd name="connsiteX13" fmla="*/ 94 w 213339"/>
                      <a:gd name="connsiteY13" fmla="*/ 0 h 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339" h="144196">
                        <a:moveTo>
                          <a:pt x="0" y="0"/>
                        </a:moveTo>
                        <a:lnTo>
                          <a:pt x="22328" y="0"/>
                        </a:lnTo>
                        <a:lnTo>
                          <a:pt x="58354" y="116333"/>
                        </a:lnTo>
                        <a:lnTo>
                          <a:pt x="97663" y="0"/>
                        </a:lnTo>
                        <a:lnTo>
                          <a:pt x="115770" y="0"/>
                        </a:lnTo>
                        <a:lnTo>
                          <a:pt x="155079" y="116333"/>
                        </a:lnTo>
                        <a:lnTo>
                          <a:pt x="191011" y="0"/>
                        </a:lnTo>
                        <a:lnTo>
                          <a:pt x="213339" y="0"/>
                        </a:lnTo>
                        <a:lnTo>
                          <a:pt x="164836" y="144196"/>
                        </a:lnTo>
                        <a:lnTo>
                          <a:pt x="145041" y="144196"/>
                        </a:lnTo>
                        <a:lnTo>
                          <a:pt x="106857" y="28989"/>
                        </a:lnTo>
                        <a:lnTo>
                          <a:pt x="68111" y="144196"/>
                        </a:lnTo>
                        <a:lnTo>
                          <a:pt x="48316" y="144196"/>
                        </a:lnTo>
                        <a:lnTo>
                          <a:pt x="94"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2" name="Freeform: Shape 201">
                    <a:extLst>
                      <a:ext uri="{FF2B5EF4-FFF2-40B4-BE49-F238E27FC236}">
                        <a16:creationId xmlns:a16="http://schemas.microsoft.com/office/drawing/2014/main" id="{843048C4-439E-92B0-B476-7A86E6335B96}"/>
                      </a:ext>
                    </a:extLst>
                  </p:cNvPr>
                  <p:cNvSpPr/>
                  <p:nvPr/>
                </p:nvSpPr>
                <p:spPr>
                  <a:xfrm>
                    <a:off x="8613324" y="4055621"/>
                    <a:ext cx="53140" cy="64452"/>
                  </a:xfrm>
                  <a:custGeom>
                    <a:avLst/>
                    <a:gdLst>
                      <a:gd name="connsiteX0" fmla="*/ 109512 w 124498"/>
                      <a:gd name="connsiteY0" fmla="*/ 16324 h 150998"/>
                      <a:gd name="connsiteX1" fmla="*/ 124429 w 124498"/>
                      <a:gd name="connsiteY1" fmla="*/ 59667 h 150998"/>
                      <a:gd name="connsiteX2" fmla="*/ 124429 w 124498"/>
                      <a:gd name="connsiteY2" fmla="*/ 147574 h 150998"/>
                      <a:gd name="connsiteX3" fmla="*/ 103508 w 124498"/>
                      <a:gd name="connsiteY3" fmla="*/ 147574 h 150998"/>
                      <a:gd name="connsiteX4" fmla="*/ 103508 w 124498"/>
                      <a:gd name="connsiteY4" fmla="*/ 124964 h 150998"/>
                      <a:gd name="connsiteX5" fmla="*/ 81930 w 124498"/>
                      <a:gd name="connsiteY5" fmla="*/ 144102 h 150998"/>
                      <a:gd name="connsiteX6" fmla="*/ 52753 w 124498"/>
                      <a:gd name="connsiteY6" fmla="*/ 150951 h 150998"/>
                      <a:gd name="connsiteX7" fmla="*/ 14851 w 124498"/>
                      <a:gd name="connsiteY7" fmla="*/ 138380 h 150998"/>
                      <a:gd name="connsiteX8" fmla="*/ 28 w 124498"/>
                      <a:gd name="connsiteY8" fmla="*/ 104887 h 150998"/>
                      <a:gd name="connsiteX9" fmla="*/ 7721 w 124498"/>
                      <a:gd name="connsiteY9" fmla="*/ 79932 h 150998"/>
                      <a:gd name="connsiteX10" fmla="*/ 28361 w 124498"/>
                      <a:gd name="connsiteY10" fmla="*/ 62951 h 150998"/>
                      <a:gd name="connsiteX11" fmla="*/ 56693 w 124498"/>
                      <a:gd name="connsiteY11" fmla="*/ 56947 h 150998"/>
                      <a:gd name="connsiteX12" fmla="*/ 103508 w 124498"/>
                      <a:gd name="connsiteY12" fmla="*/ 65015 h 150998"/>
                      <a:gd name="connsiteX13" fmla="*/ 103508 w 124498"/>
                      <a:gd name="connsiteY13" fmla="*/ 59667 h 150998"/>
                      <a:gd name="connsiteX14" fmla="*/ 94595 w 124498"/>
                      <a:gd name="connsiteY14" fmla="*/ 29928 h 150998"/>
                      <a:gd name="connsiteX15" fmla="*/ 64480 w 124498"/>
                      <a:gd name="connsiteY15" fmla="*/ 17825 h 150998"/>
                      <a:gd name="connsiteX16" fmla="*/ 44497 w 124498"/>
                      <a:gd name="connsiteY16" fmla="*/ 21296 h 150998"/>
                      <a:gd name="connsiteX17" fmla="*/ 22356 w 124498"/>
                      <a:gd name="connsiteY17" fmla="*/ 30959 h 150998"/>
                      <a:gd name="connsiteX18" fmla="*/ 14007 w 124498"/>
                      <a:gd name="connsiteY18" fmla="*/ 13979 h 150998"/>
                      <a:gd name="connsiteX19" fmla="*/ 65888 w 124498"/>
                      <a:gd name="connsiteY19" fmla="*/ 0 h 150998"/>
                      <a:gd name="connsiteX20" fmla="*/ 109606 w 124498"/>
                      <a:gd name="connsiteY20" fmla="*/ 16324 h 150998"/>
                      <a:gd name="connsiteX21" fmla="*/ 85871 w 124498"/>
                      <a:gd name="connsiteY21" fmla="*/ 124589 h 150998"/>
                      <a:gd name="connsiteX22" fmla="*/ 103602 w 124498"/>
                      <a:gd name="connsiteY22" fmla="*/ 102448 h 150998"/>
                      <a:gd name="connsiteX23" fmla="*/ 103602 w 124498"/>
                      <a:gd name="connsiteY23" fmla="*/ 80401 h 150998"/>
                      <a:gd name="connsiteX24" fmla="*/ 60071 w 124498"/>
                      <a:gd name="connsiteY24" fmla="*/ 74584 h 150998"/>
                      <a:gd name="connsiteX25" fmla="*/ 32020 w 124498"/>
                      <a:gd name="connsiteY25" fmla="*/ 82934 h 150998"/>
                      <a:gd name="connsiteX26" fmla="*/ 20480 w 124498"/>
                      <a:gd name="connsiteY26" fmla="*/ 104137 h 150998"/>
                      <a:gd name="connsiteX27" fmla="*/ 30706 w 124498"/>
                      <a:gd name="connsiteY27" fmla="*/ 124964 h 150998"/>
                      <a:gd name="connsiteX28" fmla="*/ 56506 w 124498"/>
                      <a:gd name="connsiteY28" fmla="*/ 132657 h 150998"/>
                      <a:gd name="connsiteX29" fmla="*/ 85964 w 124498"/>
                      <a:gd name="connsiteY29" fmla="*/ 124682 h 150998"/>
                      <a:gd name="connsiteX30" fmla="*/ 85964 w 124498"/>
                      <a:gd name="connsiteY30" fmla="*/ 124682 h 15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4498" h="150998">
                        <a:moveTo>
                          <a:pt x="109512" y="16324"/>
                        </a:moveTo>
                        <a:cubicBezTo>
                          <a:pt x="119832" y="28333"/>
                          <a:pt x="125180" y="43906"/>
                          <a:pt x="124429" y="59667"/>
                        </a:cubicBezTo>
                        <a:lnTo>
                          <a:pt x="124429" y="147574"/>
                        </a:lnTo>
                        <a:lnTo>
                          <a:pt x="103508" y="147574"/>
                        </a:lnTo>
                        <a:lnTo>
                          <a:pt x="103508" y="124964"/>
                        </a:lnTo>
                        <a:cubicBezTo>
                          <a:pt x="98348" y="133313"/>
                          <a:pt x="90843" y="139975"/>
                          <a:pt x="81930" y="144102"/>
                        </a:cubicBezTo>
                        <a:cubicBezTo>
                          <a:pt x="72830" y="148606"/>
                          <a:pt x="62885" y="150951"/>
                          <a:pt x="52753" y="150951"/>
                        </a:cubicBezTo>
                        <a:cubicBezTo>
                          <a:pt x="38962" y="151514"/>
                          <a:pt x="25546" y="147011"/>
                          <a:pt x="14851" y="138380"/>
                        </a:cubicBezTo>
                        <a:cubicBezTo>
                          <a:pt x="5001" y="130124"/>
                          <a:pt x="-441" y="117740"/>
                          <a:pt x="28" y="104887"/>
                        </a:cubicBezTo>
                        <a:cubicBezTo>
                          <a:pt x="-66" y="95975"/>
                          <a:pt x="2561" y="87249"/>
                          <a:pt x="7721" y="79932"/>
                        </a:cubicBezTo>
                        <a:cubicBezTo>
                          <a:pt x="12975" y="72520"/>
                          <a:pt x="20105" y="66610"/>
                          <a:pt x="28361" y="62951"/>
                        </a:cubicBezTo>
                        <a:cubicBezTo>
                          <a:pt x="37273" y="58917"/>
                          <a:pt x="46936" y="56853"/>
                          <a:pt x="56693" y="56947"/>
                        </a:cubicBezTo>
                        <a:cubicBezTo>
                          <a:pt x="72642" y="57228"/>
                          <a:pt x="88403" y="59949"/>
                          <a:pt x="103508" y="65015"/>
                        </a:cubicBezTo>
                        <a:lnTo>
                          <a:pt x="103508" y="59667"/>
                        </a:lnTo>
                        <a:cubicBezTo>
                          <a:pt x="103883" y="49066"/>
                          <a:pt x="100693" y="38652"/>
                          <a:pt x="94595" y="29928"/>
                        </a:cubicBezTo>
                        <a:cubicBezTo>
                          <a:pt x="88591" y="21859"/>
                          <a:pt x="78553" y="17825"/>
                          <a:pt x="64480" y="17825"/>
                        </a:cubicBezTo>
                        <a:cubicBezTo>
                          <a:pt x="57725" y="17825"/>
                          <a:pt x="50971" y="19045"/>
                          <a:pt x="44497" y="21296"/>
                        </a:cubicBezTo>
                        <a:cubicBezTo>
                          <a:pt x="36898" y="24017"/>
                          <a:pt x="29487" y="27207"/>
                          <a:pt x="22356" y="30959"/>
                        </a:cubicBezTo>
                        <a:lnTo>
                          <a:pt x="14007" y="13979"/>
                        </a:lnTo>
                        <a:cubicBezTo>
                          <a:pt x="29956" y="5348"/>
                          <a:pt x="47781" y="563"/>
                          <a:pt x="65888" y="0"/>
                        </a:cubicBezTo>
                        <a:cubicBezTo>
                          <a:pt x="85026" y="0"/>
                          <a:pt x="99662" y="5441"/>
                          <a:pt x="109606" y="16324"/>
                        </a:cubicBezTo>
                        <a:close/>
                        <a:moveTo>
                          <a:pt x="85871" y="124589"/>
                        </a:moveTo>
                        <a:cubicBezTo>
                          <a:pt x="94595" y="119898"/>
                          <a:pt x="100975" y="111923"/>
                          <a:pt x="103602" y="102448"/>
                        </a:cubicBezTo>
                        <a:lnTo>
                          <a:pt x="103602" y="80401"/>
                        </a:lnTo>
                        <a:cubicBezTo>
                          <a:pt x="89436" y="76461"/>
                          <a:pt x="74800" y="74490"/>
                          <a:pt x="60071" y="74584"/>
                        </a:cubicBezTo>
                        <a:cubicBezTo>
                          <a:pt x="50032" y="74303"/>
                          <a:pt x="40275" y="77211"/>
                          <a:pt x="32020" y="82934"/>
                        </a:cubicBezTo>
                        <a:cubicBezTo>
                          <a:pt x="24796" y="87531"/>
                          <a:pt x="20480" y="95599"/>
                          <a:pt x="20480" y="104137"/>
                        </a:cubicBezTo>
                        <a:cubicBezTo>
                          <a:pt x="20199" y="112299"/>
                          <a:pt x="24045" y="120085"/>
                          <a:pt x="30706" y="124964"/>
                        </a:cubicBezTo>
                        <a:cubicBezTo>
                          <a:pt x="38211" y="130311"/>
                          <a:pt x="47312" y="133032"/>
                          <a:pt x="56506" y="132657"/>
                        </a:cubicBezTo>
                        <a:cubicBezTo>
                          <a:pt x="66826" y="132657"/>
                          <a:pt x="76958" y="129936"/>
                          <a:pt x="85964" y="124682"/>
                        </a:cubicBezTo>
                        <a:lnTo>
                          <a:pt x="85964" y="124682"/>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3" name="Freeform: Shape 202">
                    <a:extLst>
                      <a:ext uri="{FF2B5EF4-FFF2-40B4-BE49-F238E27FC236}">
                        <a16:creationId xmlns:a16="http://schemas.microsoft.com/office/drawing/2014/main" id="{1F23F2DD-402B-CA31-52E0-C866C18F02E1}"/>
                      </a:ext>
                    </a:extLst>
                  </p:cNvPr>
                  <p:cNvSpPr/>
                  <p:nvPr/>
                </p:nvSpPr>
                <p:spPr>
                  <a:xfrm>
                    <a:off x="8683094" y="4055573"/>
                    <a:ext cx="32756" cy="62957"/>
                  </a:xfrm>
                  <a:custGeom>
                    <a:avLst/>
                    <a:gdLst>
                      <a:gd name="connsiteX0" fmla="*/ 42124 w 76741"/>
                      <a:gd name="connsiteY0" fmla="*/ 8555 h 147497"/>
                      <a:gd name="connsiteX1" fmla="*/ 76742 w 76741"/>
                      <a:gd name="connsiteY1" fmla="*/ 18 h 147497"/>
                      <a:gd name="connsiteX2" fmla="*/ 76742 w 76741"/>
                      <a:gd name="connsiteY2" fmla="*/ 18688 h 147497"/>
                      <a:gd name="connsiteX3" fmla="*/ 47847 w 76741"/>
                      <a:gd name="connsiteY3" fmla="*/ 24786 h 147497"/>
                      <a:gd name="connsiteX4" fmla="*/ 28051 w 76741"/>
                      <a:gd name="connsiteY4" fmla="*/ 41954 h 147497"/>
                      <a:gd name="connsiteX5" fmla="*/ 20921 w 76741"/>
                      <a:gd name="connsiteY5" fmla="*/ 66909 h 147497"/>
                      <a:gd name="connsiteX6" fmla="*/ 20921 w 76741"/>
                      <a:gd name="connsiteY6" fmla="*/ 147498 h 147497"/>
                      <a:gd name="connsiteX7" fmla="*/ 0 w 76741"/>
                      <a:gd name="connsiteY7" fmla="*/ 147498 h 147497"/>
                      <a:gd name="connsiteX8" fmla="*/ 0 w 76741"/>
                      <a:gd name="connsiteY8" fmla="*/ 3302 h 147497"/>
                      <a:gd name="connsiteX9" fmla="*/ 20921 w 76741"/>
                      <a:gd name="connsiteY9" fmla="*/ 3302 h 147497"/>
                      <a:gd name="connsiteX10" fmla="*/ 20921 w 76741"/>
                      <a:gd name="connsiteY10" fmla="*/ 31447 h 147497"/>
                      <a:gd name="connsiteX11" fmla="*/ 42124 w 76741"/>
                      <a:gd name="connsiteY11" fmla="*/ 8462 h 14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41" h="147497">
                        <a:moveTo>
                          <a:pt x="42124" y="8555"/>
                        </a:moveTo>
                        <a:cubicBezTo>
                          <a:pt x="52725" y="2739"/>
                          <a:pt x="64640" y="-263"/>
                          <a:pt x="76742" y="18"/>
                        </a:cubicBezTo>
                        <a:lnTo>
                          <a:pt x="76742" y="18688"/>
                        </a:lnTo>
                        <a:cubicBezTo>
                          <a:pt x="66797" y="18500"/>
                          <a:pt x="56947" y="20564"/>
                          <a:pt x="47847" y="24786"/>
                        </a:cubicBezTo>
                        <a:cubicBezTo>
                          <a:pt x="39778" y="28538"/>
                          <a:pt x="32930" y="34449"/>
                          <a:pt x="28051" y="41954"/>
                        </a:cubicBezTo>
                        <a:cubicBezTo>
                          <a:pt x="23267" y="49366"/>
                          <a:pt x="20827" y="58091"/>
                          <a:pt x="20921" y="66909"/>
                        </a:cubicBezTo>
                        <a:lnTo>
                          <a:pt x="20921" y="147498"/>
                        </a:lnTo>
                        <a:lnTo>
                          <a:pt x="0" y="147498"/>
                        </a:lnTo>
                        <a:lnTo>
                          <a:pt x="0" y="3302"/>
                        </a:lnTo>
                        <a:lnTo>
                          <a:pt x="20921" y="3302"/>
                        </a:lnTo>
                        <a:lnTo>
                          <a:pt x="20921" y="31447"/>
                        </a:lnTo>
                        <a:cubicBezTo>
                          <a:pt x="25331" y="21690"/>
                          <a:pt x="32742" y="13622"/>
                          <a:pt x="42124" y="8462"/>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4" name="Freeform: Shape 203">
                    <a:extLst>
                      <a:ext uri="{FF2B5EF4-FFF2-40B4-BE49-F238E27FC236}">
                        <a16:creationId xmlns:a16="http://schemas.microsoft.com/office/drawing/2014/main" id="{E54AAC06-198B-9756-09D1-655DA3C7F468}"/>
                      </a:ext>
                    </a:extLst>
                  </p:cNvPr>
                  <p:cNvSpPr/>
                  <p:nvPr/>
                </p:nvSpPr>
                <p:spPr>
                  <a:xfrm>
                    <a:off x="8719451" y="4055550"/>
                    <a:ext cx="59589" cy="64422"/>
                  </a:xfrm>
                  <a:custGeom>
                    <a:avLst/>
                    <a:gdLst>
                      <a:gd name="connsiteX0" fmla="*/ 98515 w 139606"/>
                      <a:gd name="connsiteY0" fmla="*/ 127287 h 150928"/>
                      <a:gd name="connsiteX1" fmla="*/ 118216 w 139606"/>
                      <a:gd name="connsiteY1" fmla="*/ 114997 h 150928"/>
                      <a:gd name="connsiteX2" fmla="*/ 131069 w 139606"/>
                      <a:gd name="connsiteY2" fmla="*/ 128694 h 150928"/>
                      <a:gd name="connsiteX3" fmla="*/ 105270 w 139606"/>
                      <a:gd name="connsiteY3" fmla="*/ 144831 h 150928"/>
                      <a:gd name="connsiteX4" fmla="*/ 73091 w 139606"/>
                      <a:gd name="connsiteY4" fmla="*/ 150929 h 150928"/>
                      <a:gd name="connsiteX5" fmla="*/ 37065 w 139606"/>
                      <a:gd name="connsiteY5" fmla="*/ 141172 h 150928"/>
                      <a:gd name="connsiteX6" fmla="*/ 10140 w 139606"/>
                      <a:gd name="connsiteY6" fmla="*/ 113965 h 150928"/>
                      <a:gd name="connsiteX7" fmla="*/ 7 w 139606"/>
                      <a:gd name="connsiteY7" fmla="*/ 75031 h 150928"/>
                      <a:gd name="connsiteX8" fmla="*/ 9671 w 139606"/>
                      <a:gd name="connsiteY8" fmla="*/ 36848 h 150928"/>
                      <a:gd name="connsiteX9" fmla="*/ 35658 w 139606"/>
                      <a:gd name="connsiteY9" fmla="*/ 9828 h 150928"/>
                      <a:gd name="connsiteX10" fmla="*/ 71215 w 139606"/>
                      <a:gd name="connsiteY10" fmla="*/ 71 h 150928"/>
                      <a:gd name="connsiteX11" fmla="*/ 121594 w 139606"/>
                      <a:gd name="connsiteY11" fmla="*/ 22681 h 150928"/>
                      <a:gd name="connsiteX12" fmla="*/ 139607 w 139606"/>
                      <a:gd name="connsiteY12" fmla="*/ 83475 h 150928"/>
                      <a:gd name="connsiteX13" fmla="*/ 21585 w 139606"/>
                      <a:gd name="connsiteY13" fmla="*/ 83475 h 150928"/>
                      <a:gd name="connsiteX14" fmla="*/ 37909 w 139606"/>
                      <a:gd name="connsiteY14" fmla="*/ 118656 h 150928"/>
                      <a:gd name="connsiteX15" fmla="*/ 72903 w 139606"/>
                      <a:gd name="connsiteY15" fmla="*/ 132353 h 150928"/>
                      <a:gd name="connsiteX16" fmla="*/ 98703 w 139606"/>
                      <a:gd name="connsiteY16" fmla="*/ 127287 h 150928"/>
                      <a:gd name="connsiteX17" fmla="*/ 38379 w 139606"/>
                      <a:gd name="connsiteY17" fmla="*/ 31500 h 150928"/>
                      <a:gd name="connsiteX18" fmla="*/ 21679 w 139606"/>
                      <a:gd name="connsiteY18" fmla="*/ 64805 h 150928"/>
                      <a:gd name="connsiteX19" fmla="*/ 118779 w 139606"/>
                      <a:gd name="connsiteY19" fmla="*/ 64805 h 150928"/>
                      <a:gd name="connsiteX20" fmla="*/ 104613 w 139606"/>
                      <a:gd name="connsiteY20" fmla="*/ 31500 h 150928"/>
                      <a:gd name="connsiteX21" fmla="*/ 71965 w 139606"/>
                      <a:gd name="connsiteY21" fmla="*/ 18835 h 150928"/>
                      <a:gd name="connsiteX22" fmla="*/ 38472 w 139606"/>
                      <a:gd name="connsiteY22"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606" h="150928">
                        <a:moveTo>
                          <a:pt x="98515" y="127287"/>
                        </a:moveTo>
                        <a:cubicBezTo>
                          <a:pt x="105927" y="124754"/>
                          <a:pt x="112681" y="120532"/>
                          <a:pt x="118216" y="114997"/>
                        </a:cubicBezTo>
                        <a:lnTo>
                          <a:pt x="131069" y="128694"/>
                        </a:lnTo>
                        <a:cubicBezTo>
                          <a:pt x="123846" y="136106"/>
                          <a:pt x="115027" y="141641"/>
                          <a:pt x="105270" y="144831"/>
                        </a:cubicBezTo>
                        <a:cubicBezTo>
                          <a:pt x="94950" y="148771"/>
                          <a:pt x="84067" y="150835"/>
                          <a:pt x="73091" y="150929"/>
                        </a:cubicBezTo>
                        <a:cubicBezTo>
                          <a:pt x="60425" y="150929"/>
                          <a:pt x="48042" y="147645"/>
                          <a:pt x="37065" y="141172"/>
                        </a:cubicBezTo>
                        <a:cubicBezTo>
                          <a:pt x="25901" y="134605"/>
                          <a:pt x="16613" y="125223"/>
                          <a:pt x="10140" y="113965"/>
                        </a:cubicBezTo>
                        <a:cubicBezTo>
                          <a:pt x="3291" y="102144"/>
                          <a:pt x="-180" y="88728"/>
                          <a:pt x="7" y="75031"/>
                        </a:cubicBezTo>
                        <a:cubicBezTo>
                          <a:pt x="-180" y="61709"/>
                          <a:pt x="3197" y="48481"/>
                          <a:pt x="9671" y="36848"/>
                        </a:cubicBezTo>
                        <a:cubicBezTo>
                          <a:pt x="15769" y="25683"/>
                          <a:pt x="24681" y="16302"/>
                          <a:pt x="35658" y="9828"/>
                        </a:cubicBezTo>
                        <a:cubicBezTo>
                          <a:pt x="46353" y="3355"/>
                          <a:pt x="58737" y="-22"/>
                          <a:pt x="71215" y="71"/>
                        </a:cubicBezTo>
                        <a:cubicBezTo>
                          <a:pt x="90634" y="-867"/>
                          <a:pt x="109398" y="7483"/>
                          <a:pt x="121594" y="22681"/>
                        </a:cubicBezTo>
                        <a:cubicBezTo>
                          <a:pt x="133603" y="37786"/>
                          <a:pt x="139607" y="58050"/>
                          <a:pt x="139607" y="83475"/>
                        </a:cubicBezTo>
                        <a:lnTo>
                          <a:pt x="21585" y="83475"/>
                        </a:lnTo>
                        <a:cubicBezTo>
                          <a:pt x="22617" y="96796"/>
                          <a:pt x="28434" y="109274"/>
                          <a:pt x="37909" y="118656"/>
                        </a:cubicBezTo>
                        <a:cubicBezTo>
                          <a:pt x="47291" y="127756"/>
                          <a:pt x="59862" y="132728"/>
                          <a:pt x="72903" y="132353"/>
                        </a:cubicBezTo>
                        <a:cubicBezTo>
                          <a:pt x="81722" y="132353"/>
                          <a:pt x="90447" y="130570"/>
                          <a:pt x="98703" y="127287"/>
                        </a:cubicBezTo>
                        <a:close/>
                        <a:moveTo>
                          <a:pt x="38379" y="31500"/>
                        </a:moveTo>
                        <a:cubicBezTo>
                          <a:pt x="28903" y="40225"/>
                          <a:pt x="22993" y="52046"/>
                          <a:pt x="21679" y="64805"/>
                        </a:cubicBezTo>
                        <a:lnTo>
                          <a:pt x="118779" y="64805"/>
                        </a:lnTo>
                        <a:cubicBezTo>
                          <a:pt x="117841" y="52421"/>
                          <a:pt x="112869" y="40694"/>
                          <a:pt x="104613" y="31500"/>
                        </a:cubicBezTo>
                        <a:cubicBezTo>
                          <a:pt x="96076" y="22775"/>
                          <a:pt x="84161" y="18178"/>
                          <a:pt x="71965" y="18835"/>
                        </a:cubicBezTo>
                        <a:cubicBezTo>
                          <a:pt x="59581" y="18553"/>
                          <a:pt x="47573" y="23151"/>
                          <a:pt x="38472" y="31500"/>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5" name="Freeform: Shape 204">
                    <a:extLst>
                      <a:ext uri="{FF2B5EF4-FFF2-40B4-BE49-F238E27FC236}">
                        <a16:creationId xmlns:a16="http://schemas.microsoft.com/office/drawing/2014/main" id="{73AD13F8-C5C8-75D8-D190-86198E026B44}"/>
                      </a:ext>
                    </a:extLst>
                  </p:cNvPr>
                  <p:cNvSpPr/>
                  <p:nvPr/>
                </p:nvSpPr>
                <p:spPr>
                  <a:xfrm>
                    <a:off x="8819285" y="4036800"/>
                    <a:ext cx="64271" cy="81770"/>
                  </a:xfrm>
                  <a:custGeom>
                    <a:avLst/>
                    <a:gdLst>
                      <a:gd name="connsiteX0" fmla="*/ 64452 w 150575"/>
                      <a:gd name="connsiteY0" fmla="*/ 20640 h 191573"/>
                      <a:gd name="connsiteX1" fmla="*/ 0 w 150575"/>
                      <a:gd name="connsiteY1" fmla="*/ 20640 h 191573"/>
                      <a:gd name="connsiteX2" fmla="*/ 0 w 150575"/>
                      <a:gd name="connsiteY2" fmla="*/ 0 h 191573"/>
                      <a:gd name="connsiteX3" fmla="*/ 150576 w 150575"/>
                      <a:gd name="connsiteY3" fmla="*/ 0 h 191573"/>
                      <a:gd name="connsiteX4" fmla="*/ 150576 w 150575"/>
                      <a:gd name="connsiteY4" fmla="*/ 20640 h 191573"/>
                      <a:gd name="connsiteX5" fmla="*/ 86124 w 150575"/>
                      <a:gd name="connsiteY5" fmla="*/ 20640 h 191573"/>
                      <a:gd name="connsiteX6" fmla="*/ 86124 w 150575"/>
                      <a:gd name="connsiteY6" fmla="*/ 191574 h 191573"/>
                      <a:gd name="connsiteX7" fmla="*/ 64358 w 150575"/>
                      <a:gd name="connsiteY7" fmla="*/ 191574 h 191573"/>
                      <a:gd name="connsiteX8" fmla="*/ 64358 w 150575"/>
                      <a:gd name="connsiteY8" fmla="*/ 20640 h 19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575" h="191573">
                        <a:moveTo>
                          <a:pt x="64452" y="20640"/>
                        </a:moveTo>
                        <a:lnTo>
                          <a:pt x="0" y="20640"/>
                        </a:lnTo>
                        <a:lnTo>
                          <a:pt x="0" y="0"/>
                        </a:lnTo>
                        <a:lnTo>
                          <a:pt x="150576" y="0"/>
                        </a:lnTo>
                        <a:lnTo>
                          <a:pt x="150576" y="20640"/>
                        </a:lnTo>
                        <a:lnTo>
                          <a:pt x="86124" y="20640"/>
                        </a:lnTo>
                        <a:lnTo>
                          <a:pt x="86124" y="191574"/>
                        </a:lnTo>
                        <a:lnTo>
                          <a:pt x="64358" y="191574"/>
                        </a:lnTo>
                        <a:lnTo>
                          <a:pt x="64358" y="2064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6" name="Freeform: Shape 205">
                    <a:extLst>
                      <a:ext uri="{FF2B5EF4-FFF2-40B4-BE49-F238E27FC236}">
                        <a16:creationId xmlns:a16="http://schemas.microsoft.com/office/drawing/2014/main" id="{86B3ACBD-A88E-5A7D-9AA4-DFD51085504E}"/>
                      </a:ext>
                    </a:extLst>
                  </p:cNvPr>
                  <p:cNvSpPr/>
                  <p:nvPr/>
                </p:nvSpPr>
                <p:spPr>
                  <a:xfrm>
                    <a:off x="8879180" y="4055621"/>
                    <a:ext cx="53140" cy="64452"/>
                  </a:xfrm>
                  <a:custGeom>
                    <a:avLst/>
                    <a:gdLst>
                      <a:gd name="connsiteX0" fmla="*/ 109512 w 124498"/>
                      <a:gd name="connsiteY0" fmla="*/ 16324 h 150998"/>
                      <a:gd name="connsiteX1" fmla="*/ 124429 w 124498"/>
                      <a:gd name="connsiteY1" fmla="*/ 59667 h 150998"/>
                      <a:gd name="connsiteX2" fmla="*/ 124429 w 124498"/>
                      <a:gd name="connsiteY2" fmla="*/ 147574 h 150998"/>
                      <a:gd name="connsiteX3" fmla="*/ 103508 w 124498"/>
                      <a:gd name="connsiteY3" fmla="*/ 147574 h 150998"/>
                      <a:gd name="connsiteX4" fmla="*/ 103508 w 124498"/>
                      <a:gd name="connsiteY4" fmla="*/ 124964 h 150998"/>
                      <a:gd name="connsiteX5" fmla="*/ 81930 w 124498"/>
                      <a:gd name="connsiteY5" fmla="*/ 144102 h 150998"/>
                      <a:gd name="connsiteX6" fmla="*/ 52753 w 124498"/>
                      <a:gd name="connsiteY6" fmla="*/ 150951 h 150998"/>
                      <a:gd name="connsiteX7" fmla="*/ 14851 w 124498"/>
                      <a:gd name="connsiteY7" fmla="*/ 138380 h 150998"/>
                      <a:gd name="connsiteX8" fmla="*/ 28 w 124498"/>
                      <a:gd name="connsiteY8" fmla="*/ 104887 h 150998"/>
                      <a:gd name="connsiteX9" fmla="*/ 7721 w 124498"/>
                      <a:gd name="connsiteY9" fmla="*/ 79932 h 150998"/>
                      <a:gd name="connsiteX10" fmla="*/ 28361 w 124498"/>
                      <a:gd name="connsiteY10" fmla="*/ 62951 h 150998"/>
                      <a:gd name="connsiteX11" fmla="*/ 56693 w 124498"/>
                      <a:gd name="connsiteY11" fmla="*/ 56947 h 150998"/>
                      <a:gd name="connsiteX12" fmla="*/ 103508 w 124498"/>
                      <a:gd name="connsiteY12" fmla="*/ 65015 h 150998"/>
                      <a:gd name="connsiteX13" fmla="*/ 103508 w 124498"/>
                      <a:gd name="connsiteY13" fmla="*/ 59667 h 150998"/>
                      <a:gd name="connsiteX14" fmla="*/ 94595 w 124498"/>
                      <a:gd name="connsiteY14" fmla="*/ 29928 h 150998"/>
                      <a:gd name="connsiteX15" fmla="*/ 64480 w 124498"/>
                      <a:gd name="connsiteY15" fmla="*/ 17825 h 150998"/>
                      <a:gd name="connsiteX16" fmla="*/ 44497 w 124498"/>
                      <a:gd name="connsiteY16" fmla="*/ 21296 h 150998"/>
                      <a:gd name="connsiteX17" fmla="*/ 22356 w 124498"/>
                      <a:gd name="connsiteY17" fmla="*/ 30959 h 150998"/>
                      <a:gd name="connsiteX18" fmla="*/ 14007 w 124498"/>
                      <a:gd name="connsiteY18" fmla="*/ 13979 h 150998"/>
                      <a:gd name="connsiteX19" fmla="*/ 65887 w 124498"/>
                      <a:gd name="connsiteY19" fmla="*/ 0 h 150998"/>
                      <a:gd name="connsiteX20" fmla="*/ 109512 w 124498"/>
                      <a:gd name="connsiteY20" fmla="*/ 16324 h 150998"/>
                      <a:gd name="connsiteX21" fmla="*/ 85777 w 124498"/>
                      <a:gd name="connsiteY21" fmla="*/ 124589 h 150998"/>
                      <a:gd name="connsiteX22" fmla="*/ 103508 w 124498"/>
                      <a:gd name="connsiteY22" fmla="*/ 102448 h 150998"/>
                      <a:gd name="connsiteX23" fmla="*/ 103508 w 124498"/>
                      <a:gd name="connsiteY23" fmla="*/ 80401 h 150998"/>
                      <a:gd name="connsiteX24" fmla="*/ 59977 w 124498"/>
                      <a:gd name="connsiteY24" fmla="*/ 74584 h 150998"/>
                      <a:gd name="connsiteX25" fmla="*/ 31926 w 124498"/>
                      <a:gd name="connsiteY25" fmla="*/ 82934 h 150998"/>
                      <a:gd name="connsiteX26" fmla="*/ 20386 w 124498"/>
                      <a:gd name="connsiteY26" fmla="*/ 104137 h 150998"/>
                      <a:gd name="connsiteX27" fmla="*/ 30518 w 124498"/>
                      <a:gd name="connsiteY27" fmla="*/ 124964 h 150998"/>
                      <a:gd name="connsiteX28" fmla="*/ 56318 w 124498"/>
                      <a:gd name="connsiteY28" fmla="*/ 132657 h 150998"/>
                      <a:gd name="connsiteX29" fmla="*/ 85777 w 124498"/>
                      <a:gd name="connsiteY29" fmla="*/ 124682 h 150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4498" h="150998">
                        <a:moveTo>
                          <a:pt x="109512" y="16324"/>
                        </a:moveTo>
                        <a:cubicBezTo>
                          <a:pt x="119832" y="28333"/>
                          <a:pt x="125179" y="43906"/>
                          <a:pt x="124429" y="59667"/>
                        </a:cubicBezTo>
                        <a:lnTo>
                          <a:pt x="124429" y="147574"/>
                        </a:lnTo>
                        <a:lnTo>
                          <a:pt x="103508" y="147574"/>
                        </a:lnTo>
                        <a:lnTo>
                          <a:pt x="103508" y="124964"/>
                        </a:lnTo>
                        <a:cubicBezTo>
                          <a:pt x="98348" y="133313"/>
                          <a:pt x="90842" y="139975"/>
                          <a:pt x="81930" y="144102"/>
                        </a:cubicBezTo>
                        <a:cubicBezTo>
                          <a:pt x="72830" y="148606"/>
                          <a:pt x="62885" y="150951"/>
                          <a:pt x="52753" y="150951"/>
                        </a:cubicBezTo>
                        <a:cubicBezTo>
                          <a:pt x="38962" y="151514"/>
                          <a:pt x="25546" y="147011"/>
                          <a:pt x="14851" y="138380"/>
                        </a:cubicBezTo>
                        <a:cubicBezTo>
                          <a:pt x="5000" y="130124"/>
                          <a:pt x="-441" y="117740"/>
                          <a:pt x="28" y="104887"/>
                        </a:cubicBezTo>
                        <a:cubicBezTo>
                          <a:pt x="-66" y="95975"/>
                          <a:pt x="2561" y="87249"/>
                          <a:pt x="7721" y="79932"/>
                        </a:cubicBezTo>
                        <a:cubicBezTo>
                          <a:pt x="12975" y="72520"/>
                          <a:pt x="20105" y="66610"/>
                          <a:pt x="28361" y="62951"/>
                        </a:cubicBezTo>
                        <a:cubicBezTo>
                          <a:pt x="37273" y="58917"/>
                          <a:pt x="46936" y="56853"/>
                          <a:pt x="56693" y="56947"/>
                        </a:cubicBezTo>
                        <a:cubicBezTo>
                          <a:pt x="72642" y="57228"/>
                          <a:pt x="88403" y="59949"/>
                          <a:pt x="103508" y="65015"/>
                        </a:cubicBezTo>
                        <a:lnTo>
                          <a:pt x="103508" y="59667"/>
                        </a:lnTo>
                        <a:cubicBezTo>
                          <a:pt x="103883" y="49066"/>
                          <a:pt x="100693" y="38652"/>
                          <a:pt x="94595" y="29928"/>
                        </a:cubicBezTo>
                        <a:cubicBezTo>
                          <a:pt x="88591" y="21859"/>
                          <a:pt x="78553" y="17825"/>
                          <a:pt x="64480" y="17825"/>
                        </a:cubicBezTo>
                        <a:cubicBezTo>
                          <a:pt x="57725" y="17825"/>
                          <a:pt x="50970" y="19045"/>
                          <a:pt x="44497" y="21296"/>
                        </a:cubicBezTo>
                        <a:cubicBezTo>
                          <a:pt x="36898" y="24017"/>
                          <a:pt x="29487" y="27207"/>
                          <a:pt x="22356" y="30959"/>
                        </a:cubicBezTo>
                        <a:lnTo>
                          <a:pt x="14007" y="13979"/>
                        </a:lnTo>
                        <a:cubicBezTo>
                          <a:pt x="29956" y="5348"/>
                          <a:pt x="47781" y="563"/>
                          <a:pt x="65887" y="0"/>
                        </a:cubicBezTo>
                        <a:cubicBezTo>
                          <a:pt x="85026" y="0"/>
                          <a:pt x="99567" y="5441"/>
                          <a:pt x="109512" y="16324"/>
                        </a:cubicBezTo>
                        <a:close/>
                        <a:moveTo>
                          <a:pt x="85777" y="124589"/>
                        </a:moveTo>
                        <a:cubicBezTo>
                          <a:pt x="94501" y="119898"/>
                          <a:pt x="100881" y="111923"/>
                          <a:pt x="103508" y="102448"/>
                        </a:cubicBezTo>
                        <a:lnTo>
                          <a:pt x="103508" y="80401"/>
                        </a:lnTo>
                        <a:cubicBezTo>
                          <a:pt x="89341" y="76461"/>
                          <a:pt x="74706" y="74490"/>
                          <a:pt x="59977" y="74584"/>
                        </a:cubicBezTo>
                        <a:cubicBezTo>
                          <a:pt x="49939" y="74303"/>
                          <a:pt x="40182" y="77211"/>
                          <a:pt x="31926" y="82934"/>
                        </a:cubicBezTo>
                        <a:cubicBezTo>
                          <a:pt x="24702" y="87531"/>
                          <a:pt x="20386" y="95599"/>
                          <a:pt x="20386" y="104137"/>
                        </a:cubicBezTo>
                        <a:cubicBezTo>
                          <a:pt x="20105" y="112299"/>
                          <a:pt x="23951" y="120085"/>
                          <a:pt x="30518" y="124964"/>
                        </a:cubicBezTo>
                        <a:cubicBezTo>
                          <a:pt x="38024" y="130311"/>
                          <a:pt x="47124" y="133032"/>
                          <a:pt x="56318" y="132657"/>
                        </a:cubicBezTo>
                        <a:cubicBezTo>
                          <a:pt x="66638" y="132657"/>
                          <a:pt x="76864" y="129936"/>
                          <a:pt x="85777" y="124682"/>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Shape 206">
                    <a:extLst>
                      <a:ext uri="{FF2B5EF4-FFF2-40B4-BE49-F238E27FC236}">
                        <a16:creationId xmlns:a16="http://schemas.microsoft.com/office/drawing/2014/main" id="{0FA56986-781B-3B8C-31DC-93F5057E1843}"/>
                      </a:ext>
                    </a:extLst>
                  </p:cNvPr>
                  <p:cNvSpPr/>
                  <p:nvPr/>
                </p:nvSpPr>
                <p:spPr>
                  <a:xfrm>
                    <a:off x="8948949" y="4055691"/>
                    <a:ext cx="52302" cy="62960"/>
                  </a:xfrm>
                  <a:custGeom>
                    <a:avLst/>
                    <a:gdLst>
                      <a:gd name="connsiteX0" fmla="*/ 96537 w 122534"/>
                      <a:gd name="connsiteY0" fmla="*/ 6779 h 147503"/>
                      <a:gd name="connsiteX1" fmla="*/ 115676 w 122534"/>
                      <a:gd name="connsiteY1" fmla="*/ 26480 h 147503"/>
                      <a:gd name="connsiteX2" fmla="*/ 122524 w 122534"/>
                      <a:gd name="connsiteY2" fmla="*/ 55658 h 147503"/>
                      <a:gd name="connsiteX3" fmla="*/ 122524 w 122534"/>
                      <a:gd name="connsiteY3" fmla="*/ 147410 h 147503"/>
                      <a:gd name="connsiteX4" fmla="*/ 101603 w 122534"/>
                      <a:gd name="connsiteY4" fmla="*/ 147410 h 147503"/>
                      <a:gd name="connsiteX5" fmla="*/ 101603 w 122534"/>
                      <a:gd name="connsiteY5" fmla="*/ 58472 h 147503"/>
                      <a:gd name="connsiteX6" fmla="*/ 91565 w 122534"/>
                      <a:gd name="connsiteY6" fmla="*/ 29577 h 147503"/>
                      <a:gd name="connsiteX7" fmla="*/ 65577 w 122534"/>
                      <a:gd name="connsiteY7" fmla="*/ 18600 h 147503"/>
                      <a:gd name="connsiteX8" fmla="*/ 43250 w 122534"/>
                      <a:gd name="connsiteY8" fmla="*/ 23666 h 147503"/>
                      <a:gd name="connsiteX9" fmla="*/ 26925 w 122534"/>
                      <a:gd name="connsiteY9" fmla="*/ 37176 h 147503"/>
                      <a:gd name="connsiteX10" fmla="*/ 20921 w 122534"/>
                      <a:gd name="connsiteY10" fmla="*/ 55751 h 147503"/>
                      <a:gd name="connsiteX11" fmla="*/ 20921 w 122534"/>
                      <a:gd name="connsiteY11" fmla="*/ 147504 h 147503"/>
                      <a:gd name="connsiteX12" fmla="*/ 0 w 122534"/>
                      <a:gd name="connsiteY12" fmla="*/ 147504 h 147503"/>
                      <a:gd name="connsiteX13" fmla="*/ 0 w 122534"/>
                      <a:gd name="connsiteY13" fmla="*/ 3308 h 147503"/>
                      <a:gd name="connsiteX14" fmla="*/ 20921 w 122534"/>
                      <a:gd name="connsiteY14" fmla="*/ 3308 h 147503"/>
                      <a:gd name="connsiteX15" fmla="*/ 20921 w 122534"/>
                      <a:gd name="connsiteY15" fmla="*/ 26199 h 147503"/>
                      <a:gd name="connsiteX16" fmla="*/ 40154 w 122534"/>
                      <a:gd name="connsiteY16" fmla="*/ 7248 h 147503"/>
                      <a:gd name="connsiteX17" fmla="*/ 96537 w 122534"/>
                      <a:gd name="connsiteY17" fmla="*/ 6967 h 147503"/>
                      <a:gd name="connsiteX18" fmla="*/ 96537 w 122534"/>
                      <a:gd name="connsiteY18" fmla="*/ 6967 h 14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534" h="147503">
                        <a:moveTo>
                          <a:pt x="96537" y="6779"/>
                        </a:moveTo>
                        <a:cubicBezTo>
                          <a:pt x="104699" y="11376"/>
                          <a:pt x="111267" y="18224"/>
                          <a:pt x="115676" y="26480"/>
                        </a:cubicBezTo>
                        <a:cubicBezTo>
                          <a:pt x="120367" y="35487"/>
                          <a:pt x="122712" y="45525"/>
                          <a:pt x="122524" y="55658"/>
                        </a:cubicBezTo>
                        <a:lnTo>
                          <a:pt x="122524" y="147410"/>
                        </a:lnTo>
                        <a:lnTo>
                          <a:pt x="101603" y="147410"/>
                        </a:lnTo>
                        <a:lnTo>
                          <a:pt x="101603" y="58472"/>
                        </a:lnTo>
                        <a:cubicBezTo>
                          <a:pt x="102072" y="47871"/>
                          <a:pt x="98507" y="37551"/>
                          <a:pt x="91565" y="29577"/>
                        </a:cubicBezTo>
                        <a:cubicBezTo>
                          <a:pt x="84998" y="22259"/>
                          <a:pt x="75429" y="18224"/>
                          <a:pt x="65577" y="18600"/>
                        </a:cubicBezTo>
                        <a:cubicBezTo>
                          <a:pt x="57885" y="18600"/>
                          <a:pt x="50192" y="20288"/>
                          <a:pt x="43250" y="23666"/>
                        </a:cubicBezTo>
                        <a:cubicBezTo>
                          <a:pt x="36776" y="26668"/>
                          <a:pt x="31147" y="31359"/>
                          <a:pt x="26925" y="37176"/>
                        </a:cubicBezTo>
                        <a:cubicBezTo>
                          <a:pt x="22985" y="42523"/>
                          <a:pt x="20921" y="49090"/>
                          <a:pt x="20921" y="55751"/>
                        </a:cubicBezTo>
                        <a:lnTo>
                          <a:pt x="20921" y="147504"/>
                        </a:lnTo>
                        <a:lnTo>
                          <a:pt x="0" y="147504"/>
                        </a:lnTo>
                        <a:lnTo>
                          <a:pt x="0" y="3308"/>
                        </a:lnTo>
                        <a:lnTo>
                          <a:pt x="20921" y="3308"/>
                        </a:lnTo>
                        <a:lnTo>
                          <a:pt x="20921" y="26199"/>
                        </a:lnTo>
                        <a:cubicBezTo>
                          <a:pt x="25424" y="18224"/>
                          <a:pt x="32085" y="11657"/>
                          <a:pt x="40154" y="7248"/>
                        </a:cubicBezTo>
                        <a:cubicBezTo>
                          <a:pt x="57697" y="-2321"/>
                          <a:pt x="78900" y="-2415"/>
                          <a:pt x="96537" y="6967"/>
                        </a:cubicBezTo>
                        <a:lnTo>
                          <a:pt x="96537" y="6967"/>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Freeform: Shape 207">
                    <a:extLst>
                      <a:ext uri="{FF2B5EF4-FFF2-40B4-BE49-F238E27FC236}">
                        <a16:creationId xmlns:a16="http://schemas.microsoft.com/office/drawing/2014/main" id="{6D77C359-748C-F821-1F07-5577112A121A}"/>
                      </a:ext>
                    </a:extLst>
                  </p:cNvPr>
                  <p:cNvSpPr/>
                  <p:nvPr/>
                </p:nvSpPr>
                <p:spPr>
                  <a:xfrm>
                    <a:off x="9010978" y="4057022"/>
                    <a:ext cx="48574" cy="61508"/>
                  </a:xfrm>
                  <a:custGeom>
                    <a:avLst/>
                    <a:gdLst>
                      <a:gd name="connsiteX0" fmla="*/ 0 w 113799"/>
                      <a:gd name="connsiteY0" fmla="*/ 127778 h 144102"/>
                      <a:gd name="connsiteX1" fmla="*/ 85092 w 113799"/>
                      <a:gd name="connsiteY1" fmla="*/ 19795 h 144102"/>
                      <a:gd name="connsiteX2" fmla="*/ 1689 w 113799"/>
                      <a:gd name="connsiteY2" fmla="*/ 19795 h 144102"/>
                      <a:gd name="connsiteX3" fmla="*/ 1689 w 113799"/>
                      <a:gd name="connsiteY3" fmla="*/ 0 h 144102"/>
                      <a:gd name="connsiteX4" fmla="*/ 113237 w 113799"/>
                      <a:gd name="connsiteY4" fmla="*/ 0 h 144102"/>
                      <a:gd name="connsiteX5" fmla="*/ 113237 w 113799"/>
                      <a:gd name="connsiteY5" fmla="*/ 16418 h 144102"/>
                      <a:gd name="connsiteX6" fmla="*/ 27864 w 113799"/>
                      <a:gd name="connsiteY6" fmla="*/ 124307 h 144102"/>
                      <a:gd name="connsiteX7" fmla="*/ 113800 w 113799"/>
                      <a:gd name="connsiteY7" fmla="*/ 124307 h 144102"/>
                      <a:gd name="connsiteX8" fmla="*/ 113800 w 113799"/>
                      <a:gd name="connsiteY8" fmla="*/ 144102 h 144102"/>
                      <a:gd name="connsiteX9" fmla="*/ 0 w 113799"/>
                      <a:gd name="connsiteY9" fmla="*/ 144102 h 144102"/>
                      <a:gd name="connsiteX10" fmla="*/ 0 w 113799"/>
                      <a:gd name="connsiteY10" fmla="*/ 127684 h 144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799" h="144102">
                        <a:moveTo>
                          <a:pt x="0" y="127778"/>
                        </a:moveTo>
                        <a:lnTo>
                          <a:pt x="85092" y="19795"/>
                        </a:lnTo>
                        <a:lnTo>
                          <a:pt x="1689" y="19795"/>
                        </a:lnTo>
                        <a:lnTo>
                          <a:pt x="1689" y="0"/>
                        </a:lnTo>
                        <a:lnTo>
                          <a:pt x="113237" y="0"/>
                        </a:lnTo>
                        <a:lnTo>
                          <a:pt x="113237" y="16418"/>
                        </a:lnTo>
                        <a:lnTo>
                          <a:pt x="27864" y="124307"/>
                        </a:lnTo>
                        <a:lnTo>
                          <a:pt x="113800" y="124307"/>
                        </a:lnTo>
                        <a:lnTo>
                          <a:pt x="113800" y="144102"/>
                        </a:lnTo>
                        <a:lnTo>
                          <a:pt x="0" y="144102"/>
                        </a:lnTo>
                        <a:lnTo>
                          <a:pt x="0" y="127684"/>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9" name="Freeform: Shape 208">
                    <a:extLst>
                      <a:ext uri="{FF2B5EF4-FFF2-40B4-BE49-F238E27FC236}">
                        <a16:creationId xmlns:a16="http://schemas.microsoft.com/office/drawing/2014/main" id="{269F8C59-2286-5BA5-D19D-A4674D59C377}"/>
                      </a:ext>
                    </a:extLst>
                  </p:cNvPr>
                  <p:cNvSpPr/>
                  <p:nvPr/>
                </p:nvSpPr>
                <p:spPr>
                  <a:xfrm>
                    <a:off x="9069238" y="4056942"/>
                    <a:ext cx="52303" cy="63040"/>
                  </a:xfrm>
                  <a:custGeom>
                    <a:avLst/>
                    <a:gdLst>
                      <a:gd name="connsiteX0" fmla="*/ 122535 w 122535"/>
                      <a:gd name="connsiteY0" fmla="*/ 188 h 147691"/>
                      <a:gd name="connsiteX1" fmla="*/ 122535 w 122535"/>
                      <a:gd name="connsiteY1" fmla="*/ 144384 h 147691"/>
                      <a:gd name="connsiteX2" fmla="*/ 101614 w 122535"/>
                      <a:gd name="connsiteY2" fmla="*/ 144384 h 147691"/>
                      <a:gd name="connsiteX3" fmla="*/ 101614 w 122535"/>
                      <a:gd name="connsiteY3" fmla="*/ 121493 h 147691"/>
                      <a:gd name="connsiteX4" fmla="*/ 82381 w 122535"/>
                      <a:gd name="connsiteY4" fmla="*/ 140444 h 147691"/>
                      <a:gd name="connsiteX5" fmla="*/ 25997 w 122535"/>
                      <a:gd name="connsiteY5" fmla="*/ 140725 h 147691"/>
                      <a:gd name="connsiteX6" fmla="*/ 6859 w 122535"/>
                      <a:gd name="connsiteY6" fmla="*/ 121024 h 147691"/>
                      <a:gd name="connsiteX7" fmla="*/ 10 w 122535"/>
                      <a:gd name="connsiteY7" fmla="*/ 91847 h 147691"/>
                      <a:gd name="connsiteX8" fmla="*/ 10 w 122535"/>
                      <a:gd name="connsiteY8" fmla="*/ 94 h 147691"/>
                      <a:gd name="connsiteX9" fmla="*/ 20931 w 122535"/>
                      <a:gd name="connsiteY9" fmla="*/ 94 h 147691"/>
                      <a:gd name="connsiteX10" fmla="*/ 20931 w 122535"/>
                      <a:gd name="connsiteY10" fmla="*/ 89032 h 147691"/>
                      <a:gd name="connsiteX11" fmla="*/ 30970 w 122535"/>
                      <a:gd name="connsiteY11" fmla="*/ 117928 h 147691"/>
                      <a:gd name="connsiteX12" fmla="*/ 56957 w 122535"/>
                      <a:gd name="connsiteY12" fmla="*/ 128904 h 147691"/>
                      <a:gd name="connsiteX13" fmla="*/ 79285 w 122535"/>
                      <a:gd name="connsiteY13" fmla="*/ 123838 h 147691"/>
                      <a:gd name="connsiteX14" fmla="*/ 95610 w 122535"/>
                      <a:gd name="connsiteY14" fmla="*/ 110329 h 147691"/>
                      <a:gd name="connsiteX15" fmla="*/ 101614 w 122535"/>
                      <a:gd name="connsiteY15" fmla="*/ 91753 h 147691"/>
                      <a:gd name="connsiteX16" fmla="*/ 101614 w 122535"/>
                      <a:gd name="connsiteY16" fmla="*/ 0 h 147691"/>
                      <a:gd name="connsiteX17" fmla="*/ 122535 w 122535"/>
                      <a:gd name="connsiteY17" fmla="*/ 0 h 14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535" h="147691">
                        <a:moveTo>
                          <a:pt x="122535" y="188"/>
                        </a:moveTo>
                        <a:lnTo>
                          <a:pt x="122535" y="144384"/>
                        </a:lnTo>
                        <a:lnTo>
                          <a:pt x="101614" y="144384"/>
                        </a:lnTo>
                        <a:lnTo>
                          <a:pt x="101614" y="121493"/>
                        </a:lnTo>
                        <a:cubicBezTo>
                          <a:pt x="97110" y="129467"/>
                          <a:pt x="90449" y="136034"/>
                          <a:pt x="82381" y="140444"/>
                        </a:cubicBezTo>
                        <a:cubicBezTo>
                          <a:pt x="64838" y="150013"/>
                          <a:pt x="43635" y="150107"/>
                          <a:pt x="25997" y="140725"/>
                        </a:cubicBezTo>
                        <a:cubicBezTo>
                          <a:pt x="17835" y="136128"/>
                          <a:pt x="11268" y="129279"/>
                          <a:pt x="6859" y="121024"/>
                        </a:cubicBezTo>
                        <a:cubicBezTo>
                          <a:pt x="2168" y="112017"/>
                          <a:pt x="-177" y="101979"/>
                          <a:pt x="10" y="91847"/>
                        </a:cubicBezTo>
                        <a:lnTo>
                          <a:pt x="10" y="94"/>
                        </a:lnTo>
                        <a:lnTo>
                          <a:pt x="20931" y="94"/>
                        </a:lnTo>
                        <a:lnTo>
                          <a:pt x="20931" y="89032"/>
                        </a:lnTo>
                        <a:cubicBezTo>
                          <a:pt x="20462" y="99634"/>
                          <a:pt x="24028" y="109953"/>
                          <a:pt x="30970" y="117928"/>
                        </a:cubicBezTo>
                        <a:cubicBezTo>
                          <a:pt x="37537" y="125245"/>
                          <a:pt x="47106" y="129279"/>
                          <a:pt x="56957" y="128904"/>
                        </a:cubicBezTo>
                        <a:cubicBezTo>
                          <a:pt x="64650" y="128904"/>
                          <a:pt x="72343" y="127215"/>
                          <a:pt x="79285" y="123838"/>
                        </a:cubicBezTo>
                        <a:cubicBezTo>
                          <a:pt x="85758" y="120836"/>
                          <a:pt x="91388" y="116145"/>
                          <a:pt x="95610" y="110329"/>
                        </a:cubicBezTo>
                        <a:cubicBezTo>
                          <a:pt x="99550" y="104981"/>
                          <a:pt x="101614" y="98414"/>
                          <a:pt x="101614" y="91753"/>
                        </a:cubicBezTo>
                        <a:lnTo>
                          <a:pt x="101614" y="0"/>
                        </a:lnTo>
                        <a:lnTo>
                          <a:pt x="122535"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0" name="Freeform: Shape 209">
                    <a:extLst>
                      <a:ext uri="{FF2B5EF4-FFF2-40B4-BE49-F238E27FC236}">
                        <a16:creationId xmlns:a16="http://schemas.microsoft.com/office/drawing/2014/main" id="{1935E78E-2D43-0303-34EB-90860D5EDF0D}"/>
                      </a:ext>
                    </a:extLst>
                  </p:cNvPr>
                  <p:cNvSpPr/>
                  <p:nvPr/>
                </p:nvSpPr>
                <p:spPr>
                  <a:xfrm>
                    <a:off x="8385603" y="4171509"/>
                    <a:ext cx="63234" cy="81815"/>
                  </a:xfrm>
                  <a:custGeom>
                    <a:avLst/>
                    <a:gdLst>
                      <a:gd name="connsiteX0" fmla="*/ 94 w 148146"/>
                      <a:gd name="connsiteY0" fmla="*/ 188 h 191678"/>
                      <a:gd name="connsiteX1" fmla="*/ 88000 w 148146"/>
                      <a:gd name="connsiteY1" fmla="*/ 188 h 191678"/>
                      <a:gd name="connsiteX2" fmla="*/ 115301 w 148146"/>
                      <a:gd name="connsiteY2" fmla="*/ 6286 h 191678"/>
                      <a:gd name="connsiteX3" fmla="*/ 140631 w 148146"/>
                      <a:gd name="connsiteY3" fmla="*/ 47847 h 191678"/>
                      <a:gd name="connsiteX4" fmla="*/ 133783 w 148146"/>
                      <a:gd name="connsiteY4" fmla="*/ 72145 h 191678"/>
                      <a:gd name="connsiteX5" fmla="*/ 113237 w 148146"/>
                      <a:gd name="connsiteY5" fmla="*/ 89970 h 191678"/>
                      <a:gd name="connsiteX6" fmla="*/ 139036 w 148146"/>
                      <a:gd name="connsiteY6" fmla="*/ 110985 h 191678"/>
                      <a:gd name="connsiteX7" fmla="*/ 148137 w 148146"/>
                      <a:gd name="connsiteY7" fmla="*/ 139318 h 191678"/>
                      <a:gd name="connsiteX8" fmla="*/ 140913 w 148146"/>
                      <a:gd name="connsiteY8" fmla="*/ 166337 h 191678"/>
                      <a:gd name="connsiteX9" fmla="*/ 120648 w 148146"/>
                      <a:gd name="connsiteY9" fmla="*/ 185007 h 191678"/>
                      <a:gd name="connsiteX10" fmla="*/ 91190 w 148146"/>
                      <a:gd name="connsiteY10" fmla="*/ 191667 h 191678"/>
                      <a:gd name="connsiteX11" fmla="*/ 0 w 148146"/>
                      <a:gd name="connsiteY11" fmla="*/ 191667 h 191678"/>
                      <a:gd name="connsiteX12" fmla="*/ 0 w 148146"/>
                      <a:gd name="connsiteY12" fmla="*/ 0 h 191678"/>
                      <a:gd name="connsiteX13" fmla="*/ 82371 w 148146"/>
                      <a:gd name="connsiteY13" fmla="*/ 81339 h 191678"/>
                      <a:gd name="connsiteX14" fmla="*/ 108452 w 148146"/>
                      <a:gd name="connsiteY14" fmla="*/ 72708 h 191678"/>
                      <a:gd name="connsiteX15" fmla="*/ 111736 w 148146"/>
                      <a:gd name="connsiteY15" fmla="*/ 31898 h 191678"/>
                      <a:gd name="connsiteX16" fmla="*/ 108452 w 148146"/>
                      <a:gd name="connsiteY16" fmla="*/ 28614 h 191678"/>
                      <a:gd name="connsiteX17" fmla="*/ 82371 w 148146"/>
                      <a:gd name="connsiteY17" fmla="*/ 19983 h 191678"/>
                      <a:gd name="connsiteX18" fmla="*/ 21859 w 148146"/>
                      <a:gd name="connsiteY18" fmla="*/ 19983 h 191678"/>
                      <a:gd name="connsiteX19" fmla="*/ 21859 w 148146"/>
                      <a:gd name="connsiteY19" fmla="*/ 81339 h 191678"/>
                      <a:gd name="connsiteX20" fmla="*/ 82371 w 148146"/>
                      <a:gd name="connsiteY20" fmla="*/ 81339 h 191678"/>
                      <a:gd name="connsiteX21" fmla="*/ 85749 w 148146"/>
                      <a:gd name="connsiteY21" fmla="*/ 171966 h 191678"/>
                      <a:gd name="connsiteX22" fmla="*/ 114925 w 148146"/>
                      <a:gd name="connsiteY22" fmla="*/ 162021 h 191678"/>
                      <a:gd name="connsiteX23" fmla="*/ 117271 w 148146"/>
                      <a:gd name="connsiteY23" fmla="*/ 113330 h 191678"/>
                      <a:gd name="connsiteX24" fmla="*/ 114925 w 148146"/>
                      <a:gd name="connsiteY24" fmla="*/ 110985 h 191678"/>
                      <a:gd name="connsiteX25" fmla="*/ 85749 w 148146"/>
                      <a:gd name="connsiteY25" fmla="*/ 101040 h 191678"/>
                      <a:gd name="connsiteX26" fmla="*/ 21859 w 148146"/>
                      <a:gd name="connsiteY26" fmla="*/ 101040 h 191678"/>
                      <a:gd name="connsiteX27" fmla="*/ 21859 w 148146"/>
                      <a:gd name="connsiteY27" fmla="*/ 171872 h 191678"/>
                      <a:gd name="connsiteX28" fmla="*/ 85749 w 148146"/>
                      <a:gd name="connsiteY28" fmla="*/ 171872 h 191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48146" h="191678">
                        <a:moveTo>
                          <a:pt x="94" y="188"/>
                        </a:moveTo>
                        <a:lnTo>
                          <a:pt x="88000" y="188"/>
                        </a:lnTo>
                        <a:cubicBezTo>
                          <a:pt x="97476" y="0"/>
                          <a:pt x="106857" y="2158"/>
                          <a:pt x="115301" y="6286"/>
                        </a:cubicBezTo>
                        <a:cubicBezTo>
                          <a:pt x="131156" y="14073"/>
                          <a:pt x="141006" y="30209"/>
                          <a:pt x="140631" y="47847"/>
                        </a:cubicBezTo>
                        <a:cubicBezTo>
                          <a:pt x="140913" y="56478"/>
                          <a:pt x="138567" y="64921"/>
                          <a:pt x="133783" y="72145"/>
                        </a:cubicBezTo>
                        <a:cubicBezTo>
                          <a:pt x="128248" y="79463"/>
                          <a:pt x="121305" y="85561"/>
                          <a:pt x="113237" y="89970"/>
                        </a:cubicBezTo>
                        <a:cubicBezTo>
                          <a:pt x="123463" y="94755"/>
                          <a:pt x="132282" y="101979"/>
                          <a:pt x="139036" y="110985"/>
                        </a:cubicBezTo>
                        <a:cubicBezTo>
                          <a:pt x="145041" y="119241"/>
                          <a:pt x="148231" y="129092"/>
                          <a:pt x="148137" y="139318"/>
                        </a:cubicBezTo>
                        <a:cubicBezTo>
                          <a:pt x="148324" y="148793"/>
                          <a:pt x="145791" y="158175"/>
                          <a:pt x="140913" y="166337"/>
                        </a:cubicBezTo>
                        <a:cubicBezTo>
                          <a:pt x="136034" y="174311"/>
                          <a:pt x="129092" y="180785"/>
                          <a:pt x="120648" y="185007"/>
                        </a:cubicBezTo>
                        <a:cubicBezTo>
                          <a:pt x="111548" y="189603"/>
                          <a:pt x="101416" y="191855"/>
                          <a:pt x="91190" y="191667"/>
                        </a:cubicBezTo>
                        <a:lnTo>
                          <a:pt x="0" y="191667"/>
                        </a:lnTo>
                        <a:lnTo>
                          <a:pt x="0" y="0"/>
                        </a:lnTo>
                        <a:close/>
                        <a:moveTo>
                          <a:pt x="82371" y="81339"/>
                        </a:moveTo>
                        <a:cubicBezTo>
                          <a:pt x="91847" y="81714"/>
                          <a:pt x="101134" y="78618"/>
                          <a:pt x="108452" y="72708"/>
                        </a:cubicBezTo>
                        <a:cubicBezTo>
                          <a:pt x="120648" y="62388"/>
                          <a:pt x="122056" y="44094"/>
                          <a:pt x="111736" y="31898"/>
                        </a:cubicBezTo>
                        <a:cubicBezTo>
                          <a:pt x="110704" y="30678"/>
                          <a:pt x="109672" y="29646"/>
                          <a:pt x="108452" y="28614"/>
                        </a:cubicBezTo>
                        <a:cubicBezTo>
                          <a:pt x="101134" y="22610"/>
                          <a:pt x="91847" y="19608"/>
                          <a:pt x="82371" y="19983"/>
                        </a:cubicBezTo>
                        <a:lnTo>
                          <a:pt x="21859" y="19983"/>
                        </a:lnTo>
                        <a:lnTo>
                          <a:pt x="21859" y="81339"/>
                        </a:lnTo>
                        <a:lnTo>
                          <a:pt x="82371" y="81339"/>
                        </a:lnTo>
                        <a:close/>
                        <a:moveTo>
                          <a:pt x="85749" y="171966"/>
                        </a:moveTo>
                        <a:cubicBezTo>
                          <a:pt x="96350" y="172435"/>
                          <a:pt x="106763" y="168870"/>
                          <a:pt x="114925" y="162021"/>
                        </a:cubicBezTo>
                        <a:cubicBezTo>
                          <a:pt x="128998" y="149262"/>
                          <a:pt x="130030" y="127403"/>
                          <a:pt x="117271" y="113330"/>
                        </a:cubicBezTo>
                        <a:cubicBezTo>
                          <a:pt x="116520" y="112486"/>
                          <a:pt x="115770" y="111736"/>
                          <a:pt x="114925" y="110985"/>
                        </a:cubicBezTo>
                        <a:cubicBezTo>
                          <a:pt x="106763" y="104137"/>
                          <a:pt x="96350" y="100665"/>
                          <a:pt x="85749" y="101040"/>
                        </a:cubicBezTo>
                        <a:lnTo>
                          <a:pt x="21859" y="101040"/>
                        </a:lnTo>
                        <a:lnTo>
                          <a:pt x="21859" y="171872"/>
                        </a:lnTo>
                        <a:lnTo>
                          <a:pt x="85749" y="171872"/>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1" name="Freeform: Shape 210">
                    <a:extLst>
                      <a:ext uri="{FF2B5EF4-FFF2-40B4-BE49-F238E27FC236}">
                        <a16:creationId xmlns:a16="http://schemas.microsoft.com/office/drawing/2014/main" id="{368767EF-939D-B808-0BB0-C8883CBB4F81}"/>
                      </a:ext>
                    </a:extLst>
                  </p:cNvPr>
                  <p:cNvSpPr/>
                  <p:nvPr/>
                </p:nvSpPr>
                <p:spPr>
                  <a:xfrm>
                    <a:off x="8463686" y="4191732"/>
                    <a:ext cx="52302" cy="63040"/>
                  </a:xfrm>
                  <a:custGeom>
                    <a:avLst/>
                    <a:gdLst>
                      <a:gd name="connsiteX0" fmla="*/ 122535 w 122534"/>
                      <a:gd name="connsiteY0" fmla="*/ 188 h 147691"/>
                      <a:gd name="connsiteX1" fmla="*/ 122535 w 122534"/>
                      <a:gd name="connsiteY1" fmla="*/ 144384 h 147691"/>
                      <a:gd name="connsiteX2" fmla="*/ 101614 w 122534"/>
                      <a:gd name="connsiteY2" fmla="*/ 144384 h 147691"/>
                      <a:gd name="connsiteX3" fmla="*/ 101614 w 122534"/>
                      <a:gd name="connsiteY3" fmla="*/ 121493 h 147691"/>
                      <a:gd name="connsiteX4" fmla="*/ 82381 w 122534"/>
                      <a:gd name="connsiteY4" fmla="*/ 140444 h 147691"/>
                      <a:gd name="connsiteX5" fmla="*/ 25998 w 122534"/>
                      <a:gd name="connsiteY5" fmla="*/ 140725 h 147691"/>
                      <a:gd name="connsiteX6" fmla="*/ 6859 w 122534"/>
                      <a:gd name="connsiteY6" fmla="*/ 121023 h 147691"/>
                      <a:gd name="connsiteX7" fmla="*/ 10 w 122534"/>
                      <a:gd name="connsiteY7" fmla="*/ 91847 h 147691"/>
                      <a:gd name="connsiteX8" fmla="*/ 10 w 122534"/>
                      <a:gd name="connsiteY8" fmla="*/ 94 h 147691"/>
                      <a:gd name="connsiteX9" fmla="*/ 20932 w 122534"/>
                      <a:gd name="connsiteY9" fmla="*/ 94 h 147691"/>
                      <a:gd name="connsiteX10" fmla="*/ 20932 w 122534"/>
                      <a:gd name="connsiteY10" fmla="*/ 89032 h 147691"/>
                      <a:gd name="connsiteX11" fmla="*/ 30970 w 122534"/>
                      <a:gd name="connsiteY11" fmla="*/ 117928 h 147691"/>
                      <a:gd name="connsiteX12" fmla="*/ 56957 w 122534"/>
                      <a:gd name="connsiteY12" fmla="*/ 128904 h 147691"/>
                      <a:gd name="connsiteX13" fmla="*/ 79286 w 122534"/>
                      <a:gd name="connsiteY13" fmla="*/ 123838 h 147691"/>
                      <a:gd name="connsiteX14" fmla="*/ 95610 w 122534"/>
                      <a:gd name="connsiteY14" fmla="*/ 110329 h 147691"/>
                      <a:gd name="connsiteX15" fmla="*/ 101614 w 122534"/>
                      <a:gd name="connsiteY15" fmla="*/ 91753 h 147691"/>
                      <a:gd name="connsiteX16" fmla="*/ 101614 w 122534"/>
                      <a:gd name="connsiteY16" fmla="*/ 0 h 147691"/>
                      <a:gd name="connsiteX17" fmla="*/ 122535 w 122534"/>
                      <a:gd name="connsiteY17" fmla="*/ 0 h 14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2534" h="147691">
                        <a:moveTo>
                          <a:pt x="122535" y="188"/>
                        </a:moveTo>
                        <a:lnTo>
                          <a:pt x="122535" y="144384"/>
                        </a:lnTo>
                        <a:lnTo>
                          <a:pt x="101614" y="144384"/>
                        </a:lnTo>
                        <a:lnTo>
                          <a:pt x="101614" y="121493"/>
                        </a:lnTo>
                        <a:cubicBezTo>
                          <a:pt x="97111" y="129467"/>
                          <a:pt x="90450" y="136034"/>
                          <a:pt x="82381" y="140444"/>
                        </a:cubicBezTo>
                        <a:cubicBezTo>
                          <a:pt x="64838" y="150013"/>
                          <a:pt x="43635" y="150107"/>
                          <a:pt x="25998" y="140725"/>
                        </a:cubicBezTo>
                        <a:cubicBezTo>
                          <a:pt x="17836" y="136128"/>
                          <a:pt x="11269" y="129279"/>
                          <a:pt x="6859" y="121023"/>
                        </a:cubicBezTo>
                        <a:cubicBezTo>
                          <a:pt x="2168" y="112017"/>
                          <a:pt x="-177" y="101979"/>
                          <a:pt x="10" y="91847"/>
                        </a:cubicBezTo>
                        <a:lnTo>
                          <a:pt x="10" y="94"/>
                        </a:lnTo>
                        <a:lnTo>
                          <a:pt x="20932" y="94"/>
                        </a:lnTo>
                        <a:lnTo>
                          <a:pt x="20932" y="89032"/>
                        </a:lnTo>
                        <a:cubicBezTo>
                          <a:pt x="20463" y="99633"/>
                          <a:pt x="24027" y="109953"/>
                          <a:pt x="30970" y="117928"/>
                        </a:cubicBezTo>
                        <a:cubicBezTo>
                          <a:pt x="37537" y="125245"/>
                          <a:pt x="47107" y="129279"/>
                          <a:pt x="56957" y="128904"/>
                        </a:cubicBezTo>
                        <a:cubicBezTo>
                          <a:pt x="64650" y="128904"/>
                          <a:pt x="72343" y="127215"/>
                          <a:pt x="79286" y="123838"/>
                        </a:cubicBezTo>
                        <a:cubicBezTo>
                          <a:pt x="85759" y="120836"/>
                          <a:pt x="91388" y="116145"/>
                          <a:pt x="95610" y="110329"/>
                        </a:cubicBezTo>
                        <a:cubicBezTo>
                          <a:pt x="99550" y="104887"/>
                          <a:pt x="101614" y="98414"/>
                          <a:pt x="101614" y="91753"/>
                        </a:cubicBezTo>
                        <a:lnTo>
                          <a:pt x="101614" y="0"/>
                        </a:lnTo>
                        <a:lnTo>
                          <a:pt x="122535"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2" name="Freeform: Shape 211">
                    <a:extLst>
                      <a:ext uri="{FF2B5EF4-FFF2-40B4-BE49-F238E27FC236}">
                        <a16:creationId xmlns:a16="http://schemas.microsoft.com/office/drawing/2014/main" id="{986D3221-BE72-CC29-DF60-ED2FFD0E62B6}"/>
                      </a:ext>
                    </a:extLst>
                  </p:cNvPr>
                  <p:cNvSpPr/>
                  <p:nvPr/>
                </p:nvSpPr>
                <p:spPr>
                  <a:xfrm>
                    <a:off x="8532086" y="4168825"/>
                    <a:ext cx="11813" cy="84535"/>
                  </a:xfrm>
                  <a:custGeom>
                    <a:avLst/>
                    <a:gdLst>
                      <a:gd name="connsiteX0" fmla="*/ 4034 w 27675"/>
                      <a:gd name="connsiteY0" fmla="*/ 23458 h 198051"/>
                      <a:gd name="connsiteX1" fmla="*/ 0 w 27675"/>
                      <a:gd name="connsiteY1" fmla="*/ 13702 h 198051"/>
                      <a:gd name="connsiteX2" fmla="*/ 4034 w 27675"/>
                      <a:gd name="connsiteY2" fmla="*/ 4038 h 198051"/>
                      <a:gd name="connsiteX3" fmla="*/ 13979 w 27675"/>
                      <a:gd name="connsiteY3" fmla="*/ 4 h 198051"/>
                      <a:gd name="connsiteX4" fmla="*/ 27676 w 27675"/>
                      <a:gd name="connsiteY4" fmla="*/ 13702 h 198051"/>
                      <a:gd name="connsiteX5" fmla="*/ 23642 w 27675"/>
                      <a:gd name="connsiteY5" fmla="*/ 23458 h 198051"/>
                      <a:gd name="connsiteX6" fmla="*/ 13979 w 27675"/>
                      <a:gd name="connsiteY6" fmla="*/ 27680 h 198051"/>
                      <a:gd name="connsiteX7" fmla="*/ 4034 w 27675"/>
                      <a:gd name="connsiteY7" fmla="*/ 23458 h 198051"/>
                      <a:gd name="connsiteX8" fmla="*/ 3377 w 27675"/>
                      <a:gd name="connsiteY8" fmla="*/ 53855 h 198051"/>
                      <a:gd name="connsiteX9" fmla="*/ 24298 w 27675"/>
                      <a:gd name="connsiteY9" fmla="*/ 53855 h 198051"/>
                      <a:gd name="connsiteX10" fmla="*/ 24298 w 27675"/>
                      <a:gd name="connsiteY10" fmla="*/ 198051 h 198051"/>
                      <a:gd name="connsiteX11" fmla="*/ 3377 w 27675"/>
                      <a:gd name="connsiteY11" fmla="*/ 198051 h 198051"/>
                      <a:gd name="connsiteX12" fmla="*/ 3377 w 27675"/>
                      <a:gd name="connsiteY12" fmla="*/ 53855 h 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75" h="198051">
                        <a:moveTo>
                          <a:pt x="4034" y="23458"/>
                        </a:moveTo>
                        <a:cubicBezTo>
                          <a:pt x="1407" y="20925"/>
                          <a:pt x="0" y="17360"/>
                          <a:pt x="0" y="13702"/>
                        </a:cubicBezTo>
                        <a:cubicBezTo>
                          <a:pt x="0" y="10043"/>
                          <a:pt x="1407" y="6571"/>
                          <a:pt x="4034" y="4038"/>
                        </a:cubicBezTo>
                        <a:cubicBezTo>
                          <a:pt x="6661" y="1412"/>
                          <a:pt x="10226" y="-89"/>
                          <a:pt x="13979" y="4"/>
                        </a:cubicBezTo>
                        <a:cubicBezTo>
                          <a:pt x="21484" y="4"/>
                          <a:pt x="27582" y="6196"/>
                          <a:pt x="27676" y="13702"/>
                        </a:cubicBezTo>
                        <a:cubicBezTo>
                          <a:pt x="27676" y="17360"/>
                          <a:pt x="26269" y="20925"/>
                          <a:pt x="23642" y="23458"/>
                        </a:cubicBezTo>
                        <a:cubicBezTo>
                          <a:pt x="21202" y="26179"/>
                          <a:pt x="17638" y="27680"/>
                          <a:pt x="13979" y="27680"/>
                        </a:cubicBezTo>
                        <a:cubicBezTo>
                          <a:pt x="10226" y="27680"/>
                          <a:pt x="6661" y="26179"/>
                          <a:pt x="4034" y="23458"/>
                        </a:cubicBezTo>
                        <a:close/>
                        <a:moveTo>
                          <a:pt x="3377" y="53855"/>
                        </a:moveTo>
                        <a:lnTo>
                          <a:pt x="24298" y="53855"/>
                        </a:lnTo>
                        <a:lnTo>
                          <a:pt x="24298" y="198051"/>
                        </a:lnTo>
                        <a:lnTo>
                          <a:pt x="3377" y="198051"/>
                        </a:lnTo>
                        <a:lnTo>
                          <a:pt x="3377" y="53855"/>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3" name="Freeform: Shape 212">
                    <a:extLst>
                      <a:ext uri="{FF2B5EF4-FFF2-40B4-BE49-F238E27FC236}">
                        <a16:creationId xmlns:a16="http://schemas.microsoft.com/office/drawing/2014/main" id="{45B6F910-4EE4-35FA-3539-8A6DED9CDBBB}"/>
                      </a:ext>
                    </a:extLst>
                  </p:cNvPr>
                  <p:cNvSpPr/>
                  <p:nvPr/>
                </p:nvSpPr>
                <p:spPr>
                  <a:xfrm>
                    <a:off x="8559997" y="4170148"/>
                    <a:ext cx="8929" cy="83212"/>
                  </a:xfrm>
                  <a:custGeom>
                    <a:avLst/>
                    <a:gdLst>
                      <a:gd name="connsiteX0" fmla="*/ 0 w 20920"/>
                      <a:gd name="connsiteY0" fmla="*/ 0 h 194951"/>
                      <a:gd name="connsiteX1" fmla="*/ 20921 w 20920"/>
                      <a:gd name="connsiteY1" fmla="*/ 0 h 194951"/>
                      <a:gd name="connsiteX2" fmla="*/ 20921 w 20920"/>
                      <a:gd name="connsiteY2" fmla="*/ 194951 h 194951"/>
                      <a:gd name="connsiteX3" fmla="*/ 0 w 20920"/>
                      <a:gd name="connsiteY3" fmla="*/ 194951 h 194951"/>
                      <a:gd name="connsiteX4" fmla="*/ 0 w 20920"/>
                      <a:gd name="connsiteY4" fmla="*/ 0 h 19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20" h="194951">
                        <a:moveTo>
                          <a:pt x="0" y="0"/>
                        </a:moveTo>
                        <a:lnTo>
                          <a:pt x="20921" y="0"/>
                        </a:lnTo>
                        <a:lnTo>
                          <a:pt x="20921" y="194951"/>
                        </a:lnTo>
                        <a:lnTo>
                          <a:pt x="0" y="194951"/>
                        </a:lnTo>
                        <a:lnTo>
                          <a:pt x="0"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4" name="Freeform: Shape 213">
                    <a:extLst>
                      <a:ext uri="{FF2B5EF4-FFF2-40B4-BE49-F238E27FC236}">
                        <a16:creationId xmlns:a16="http://schemas.microsoft.com/office/drawing/2014/main" id="{B8A084F5-D969-F6DC-90A2-A01EC82A1DED}"/>
                      </a:ext>
                    </a:extLst>
                  </p:cNvPr>
                  <p:cNvSpPr/>
                  <p:nvPr/>
                </p:nvSpPr>
                <p:spPr>
                  <a:xfrm>
                    <a:off x="8582652" y="4170108"/>
                    <a:ext cx="59636" cy="84698"/>
                  </a:xfrm>
                  <a:custGeom>
                    <a:avLst/>
                    <a:gdLst>
                      <a:gd name="connsiteX0" fmla="*/ 139716 w 139716"/>
                      <a:gd name="connsiteY0" fmla="*/ 94 h 198431"/>
                      <a:gd name="connsiteX1" fmla="*/ 139716 w 139716"/>
                      <a:gd name="connsiteY1" fmla="*/ 195045 h 198431"/>
                      <a:gd name="connsiteX2" fmla="*/ 118795 w 139716"/>
                      <a:gd name="connsiteY2" fmla="*/ 195045 h 198431"/>
                      <a:gd name="connsiteX3" fmla="*/ 118795 w 139716"/>
                      <a:gd name="connsiteY3" fmla="*/ 168026 h 198431"/>
                      <a:gd name="connsiteX4" fmla="*/ 96936 w 139716"/>
                      <a:gd name="connsiteY4" fmla="*/ 190448 h 198431"/>
                      <a:gd name="connsiteX5" fmla="*/ 66352 w 139716"/>
                      <a:gd name="connsiteY5" fmla="*/ 198422 h 198431"/>
                      <a:gd name="connsiteX6" fmla="*/ 32484 w 139716"/>
                      <a:gd name="connsiteY6" fmla="*/ 188759 h 198431"/>
                      <a:gd name="connsiteX7" fmla="*/ 8654 w 139716"/>
                      <a:gd name="connsiteY7" fmla="*/ 161834 h 198431"/>
                      <a:gd name="connsiteX8" fmla="*/ 8654 w 139716"/>
                      <a:gd name="connsiteY8" fmla="*/ 83872 h 198431"/>
                      <a:gd name="connsiteX9" fmla="*/ 32484 w 139716"/>
                      <a:gd name="connsiteY9" fmla="*/ 57134 h 198431"/>
                      <a:gd name="connsiteX10" fmla="*/ 66352 w 139716"/>
                      <a:gd name="connsiteY10" fmla="*/ 47471 h 198431"/>
                      <a:gd name="connsiteX11" fmla="*/ 96936 w 139716"/>
                      <a:gd name="connsiteY11" fmla="*/ 55446 h 198431"/>
                      <a:gd name="connsiteX12" fmla="*/ 118795 w 139716"/>
                      <a:gd name="connsiteY12" fmla="*/ 77868 h 198431"/>
                      <a:gd name="connsiteX13" fmla="*/ 118795 w 139716"/>
                      <a:gd name="connsiteY13" fmla="*/ 0 h 198431"/>
                      <a:gd name="connsiteX14" fmla="*/ 139716 w 139716"/>
                      <a:gd name="connsiteY14" fmla="*/ 0 h 198431"/>
                      <a:gd name="connsiteX15" fmla="*/ 95341 w 139716"/>
                      <a:gd name="connsiteY15" fmla="*/ 172435 h 198431"/>
                      <a:gd name="connsiteX16" fmla="*/ 112604 w 139716"/>
                      <a:gd name="connsiteY16" fmla="*/ 152171 h 198431"/>
                      <a:gd name="connsiteX17" fmla="*/ 118702 w 139716"/>
                      <a:gd name="connsiteY17" fmla="*/ 122712 h 198431"/>
                      <a:gd name="connsiteX18" fmla="*/ 112604 w 139716"/>
                      <a:gd name="connsiteY18" fmla="*/ 93441 h 198431"/>
                      <a:gd name="connsiteX19" fmla="*/ 95341 w 139716"/>
                      <a:gd name="connsiteY19" fmla="*/ 73365 h 198431"/>
                      <a:gd name="connsiteX20" fmla="*/ 70198 w 139716"/>
                      <a:gd name="connsiteY20" fmla="*/ 66141 h 198431"/>
                      <a:gd name="connsiteX21" fmla="*/ 45243 w 139716"/>
                      <a:gd name="connsiteY21" fmla="*/ 73365 h 198431"/>
                      <a:gd name="connsiteX22" fmla="*/ 28075 w 139716"/>
                      <a:gd name="connsiteY22" fmla="*/ 93441 h 198431"/>
                      <a:gd name="connsiteX23" fmla="*/ 21977 w 139716"/>
                      <a:gd name="connsiteY23" fmla="*/ 122712 h 198431"/>
                      <a:gd name="connsiteX24" fmla="*/ 28075 w 139716"/>
                      <a:gd name="connsiteY24" fmla="*/ 152171 h 198431"/>
                      <a:gd name="connsiteX25" fmla="*/ 45243 w 139716"/>
                      <a:gd name="connsiteY25" fmla="*/ 172435 h 198431"/>
                      <a:gd name="connsiteX26" fmla="*/ 70198 w 139716"/>
                      <a:gd name="connsiteY26" fmla="*/ 179659 h 198431"/>
                      <a:gd name="connsiteX27" fmla="*/ 95341 w 139716"/>
                      <a:gd name="connsiteY27" fmla="*/ 172435 h 198431"/>
                      <a:gd name="connsiteX28" fmla="*/ 95341 w 139716"/>
                      <a:gd name="connsiteY28" fmla="*/ 172435 h 198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9716" h="198431">
                        <a:moveTo>
                          <a:pt x="139716" y="94"/>
                        </a:moveTo>
                        <a:lnTo>
                          <a:pt x="139716" y="195045"/>
                        </a:lnTo>
                        <a:lnTo>
                          <a:pt x="118795" y="195045"/>
                        </a:lnTo>
                        <a:lnTo>
                          <a:pt x="118795" y="168026"/>
                        </a:lnTo>
                        <a:cubicBezTo>
                          <a:pt x="113635" y="177313"/>
                          <a:pt x="106036" y="185007"/>
                          <a:pt x="96936" y="190448"/>
                        </a:cubicBezTo>
                        <a:cubicBezTo>
                          <a:pt x="87648" y="195795"/>
                          <a:pt x="77141" y="198610"/>
                          <a:pt x="66352" y="198422"/>
                        </a:cubicBezTo>
                        <a:cubicBezTo>
                          <a:pt x="54343" y="198516"/>
                          <a:pt x="42616" y="195233"/>
                          <a:pt x="32484" y="188759"/>
                        </a:cubicBezTo>
                        <a:cubicBezTo>
                          <a:pt x="22164" y="182192"/>
                          <a:pt x="13908" y="172810"/>
                          <a:pt x="8654" y="161834"/>
                        </a:cubicBezTo>
                        <a:cubicBezTo>
                          <a:pt x="-2885" y="137160"/>
                          <a:pt x="-2885" y="108546"/>
                          <a:pt x="8654" y="83872"/>
                        </a:cubicBezTo>
                        <a:cubicBezTo>
                          <a:pt x="14002" y="72895"/>
                          <a:pt x="22258" y="63702"/>
                          <a:pt x="32484" y="57134"/>
                        </a:cubicBezTo>
                        <a:cubicBezTo>
                          <a:pt x="42616" y="50755"/>
                          <a:pt x="54343" y="47377"/>
                          <a:pt x="66352" y="47471"/>
                        </a:cubicBezTo>
                        <a:cubicBezTo>
                          <a:pt x="77047" y="47284"/>
                          <a:pt x="87648" y="50098"/>
                          <a:pt x="96936" y="55446"/>
                        </a:cubicBezTo>
                        <a:cubicBezTo>
                          <a:pt x="106036" y="60887"/>
                          <a:pt x="113635" y="68580"/>
                          <a:pt x="118795" y="77868"/>
                        </a:cubicBezTo>
                        <a:lnTo>
                          <a:pt x="118795" y="0"/>
                        </a:lnTo>
                        <a:lnTo>
                          <a:pt x="139716" y="0"/>
                        </a:lnTo>
                        <a:close/>
                        <a:moveTo>
                          <a:pt x="95341" y="172435"/>
                        </a:moveTo>
                        <a:cubicBezTo>
                          <a:pt x="102940" y="167463"/>
                          <a:pt x="108851" y="160427"/>
                          <a:pt x="112604" y="152171"/>
                        </a:cubicBezTo>
                        <a:cubicBezTo>
                          <a:pt x="116825" y="142977"/>
                          <a:pt x="118889" y="132844"/>
                          <a:pt x="118702" y="122712"/>
                        </a:cubicBezTo>
                        <a:cubicBezTo>
                          <a:pt x="118889" y="112580"/>
                          <a:pt x="116825" y="102635"/>
                          <a:pt x="112604" y="93441"/>
                        </a:cubicBezTo>
                        <a:cubicBezTo>
                          <a:pt x="108851" y="85279"/>
                          <a:pt x="102846" y="78337"/>
                          <a:pt x="95341" y="73365"/>
                        </a:cubicBezTo>
                        <a:cubicBezTo>
                          <a:pt x="87836" y="68486"/>
                          <a:pt x="79111" y="65953"/>
                          <a:pt x="70198" y="66141"/>
                        </a:cubicBezTo>
                        <a:cubicBezTo>
                          <a:pt x="61379" y="66047"/>
                          <a:pt x="52655" y="68580"/>
                          <a:pt x="45243" y="73365"/>
                        </a:cubicBezTo>
                        <a:cubicBezTo>
                          <a:pt x="37738" y="78337"/>
                          <a:pt x="31827" y="85279"/>
                          <a:pt x="28075" y="93441"/>
                        </a:cubicBezTo>
                        <a:cubicBezTo>
                          <a:pt x="23853" y="102635"/>
                          <a:pt x="21789" y="112674"/>
                          <a:pt x="21977" y="122712"/>
                        </a:cubicBezTo>
                        <a:cubicBezTo>
                          <a:pt x="21789" y="132844"/>
                          <a:pt x="23853" y="142883"/>
                          <a:pt x="28075" y="152171"/>
                        </a:cubicBezTo>
                        <a:cubicBezTo>
                          <a:pt x="31827" y="160427"/>
                          <a:pt x="37738" y="167369"/>
                          <a:pt x="45243" y="172435"/>
                        </a:cubicBezTo>
                        <a:cubicBezTo>
                          <a:pt x="52655" y="177313"/>
                          <a:pt x="61379" y="179847"/>
                          <a:pt x="70198" y="179659"/>
                        </a:cubicBezTo>
                        <a:cubicBezTo>
                          <a:pt x="79111" y="179753"/>
                          <a:pt x="87836" y="177220"/>
                          <a:pt x="95341" y="172435"/>
                        </a:cubicBezTo>
                        <a:lnTo>
                          <a:pt x="95341" y="172435"/>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5" name="Freeform: Shape 214">
                    <a:extLst>
                      <a:ext uri="{FF2B5EF4-FFF2-40B4-BE49-F238E27FC236}">
                        <a16:creationId xmlns:a16="http://schemas.microsoft.com/office/drawing/2014/main" id="{1B4E8594-05EA-65C6-1FD6-AEE024373905}"/>
                      </a:ext>
                    </a:extLst>
                  </p:cNvPr>
                  <p:cNvSpPr/>
                  <p:nvPr/>
                </p:nvSpPr>
                <p:spPr>
                  <a:xfrm>
                    <a:off x="8690822" y="4170144"/>
                    <a:ext cx="61095" cy="84514"/>
                  </a:xfrm>
                  <a:custGeom>
                    <a:avLst/>
                    <a:gdLst>
                      <a:gd name="connsiteX0" fmla="*/ 94 w 143134"/>
                      <a:gd name="connsiteY0" fmla="*/ 167660 h 198000"/>
                      <a:gd name="connsiteX1" fmla="*/ 13791 w 143134"/>
                      <a:gd name="connsiteY1" fmla="*/ 150680 h 198000"/>
                      <a:gd name="connsiteX2" fmla="*/ 42218 w 143134"/>
                      <a:gd name="connsiteY2" fmla="*/ 171038 h 198000"/>
                      <a:gd name="connsiteX3" fmla="*/ 76554 w 143134"/>
                      <a:gd name="connsiteY3" fmla="*/ 178262 h 198000"/>
                      <a:gd name="connsiteX4" fmla="*/ 100853 w 143134"/>
                      <a:gd name="connsiteY4" fmla="*/ 173665 h 198000"/>
                      <a:gd name="connsiteX5" fmla="*/ 116051 w 143134"/>
                      <a:gd name="connsiteY5" fmla="*/ 161375 h 198000"/>
                      <a:gd name="connsiteX6" fmla="*/ 121211 w 143134"/>
                      <a:gd name="connsiteY6" fmla="*/ 144769 h 198000"/>
                      <a:gd name="connsiteX7" fmla="*/ 109109 w 143134"/>
                      <a:gd name="connsiteY7" fmla="*/ 122629 h 198000"/>
                      <a:gd name="connsiteX8" fmla="*/ 69612 w 143134"/>
                      <a:gd name="connsiteY8" fmla="*/ 108556 h 198000"/>
                      <a:gd name="connsiteX9" fmla="*/ 35181 w 143134"/>
                      <a:gd name="connsiteY9" fmla="*/ 97392 h 198000"/>
                      <a:gd name="connsiteX10" fmla="*/ 14260 w 143134"/>
                      <a:gd name="connsiteY10" fmla="*/ 80786 h 198000"/>
                      <a:gd name="connsiteX11" fmla="*/ 6849 w 143134"/>
                      <a:gd name="connsiteY11" fmla="*/ 54424 h 198000"/>
                      <a:gd name="connsiteX12" fmla="*/ 15198 w 143134"/>
                      <a:gd name="connsiteY12" fmla="*/ 26842 h 198000"/>
                      <a:gd name="connsiteX13" fmla="*/ 38183 w 143134"/>
                      <a:gd name="connsiteY13" fmla="*/ 7140 h 198000"/>
                      <a:gd name="connsiteX14" fmla="*/ 70925 w 143134"/>
                      <a:gd name="connsiteY14" fmla="*/ 10 h 198000"/>
                      <a:gd name="connsiteX15" fmla="*/ 107608 w 143134"/>
                      <a:gd name="connsiteY15" fmla="*/ 7140 h 198000"/>
                      <a:gd name="connsiteX16" fmla="*/ 138098 w 143134"/>
                      <a:gd name="connsiteY16" fmla="*/ 27311 h 198000"/>
                      <a:gd name="connsiteX17" fmla="*/ 124682 w 143134"/>
                      <a:gd name="connsiteY17" fmla="*/ 44292 h 198000"/>
                      <a:gd name="connsiteX18" fmla="*/ 98508 w 143134"/>
                      <a:gd name="connsiteY18" fmla="*/ 26185 h 198000"/>
                      <a:gd name="connsiteX19" fmla="*/ 69800 w 143134"/>
                      <a:gd name="connsiteY19" fmla="*/ 19805 h 198000"/>
                      <a:gd name="connsiteX20" fmla="*/ 48879 w 143134"/>
                      <a:gd name="connsiteY20" fmla="*/ 24309 h 198000"/>
                      <a:gd name="connsiteX21" fmla="*/ 34056 w 143134"/>
                      <a:gd name="connsiteY21" fmla="*/ 36411 h 198000"/>
                      <a:gd name="connsiteX22" fmla="*/ 28708 w 143134"/>
                      <a:gd name="connsiteY22" fmla="*/ 52735 h 198000"/>
                      <a:gd name="connsiteX23" fmla="*/ 40716 w 143134"/>
                      <a:gd name="connsiteY23" fmla="*/ 73468 h 198000"/>
                      <a:gd name="connsiteX24" fmla="*/ 80307 w 143134"/>
                      <a:gd name="connsiteY24" fmla="*/ 87259 h 198000"/>
                      <a:gd name="connsiteX25" fmla="*/ 127028 w 143134"/>
                      <a:gd name="connsiteY25" fmla="*/ 106961 h 198000"/>
                      <a:gd name="connsiteX26" fmla="*/ 143070 w 143134"/>
                      <a:gd name="connsiteY26" fmla="*/ 142799 h 198000"/>
                      <a:gd name="connsiteX27" fmla="*/ 135378 w 143134"/>
                      <a:gd name="connsiteY27" fmla="*/ 170944 h 198000"/>
                      <a:gd name="connsiteX28" fmla="*/ 112392 w 143134"/>
                      <a:gd name="connsiteY28" fmla="*/ 190739 h 198000"/>
                      <a:gd name="connsiteX29" fmla="*/ 75523 w 143134"/>
                      <a:gd name="connsiteY29" fmla="*/ 197963 h 198000"/>
                      <a:gd name="connsiteX30" fmla="*/ 0 w 143134"/>
                      <a:gd name="connsiteY30" fmla="*/ 167567 h 19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3134" h="198000">
                        <a:moveTo>
                          <a:pt x="94" y="167660"/>
                        </a:moveTo>
                        <a:lnTo>
                          <a:pt x="13791" y="150680"/>
                        </a:lnTo>
                        <a:cubicBezTo>
                          <a:pt x="22047" y="159029"/>
                          <a:pt x="31616" y="165972"/>
                          <a:pt x="42218" y="171038"/>
                        </a:cubicBezTo>
                        <a:cubicBezTo>
                          <a:pt x="53006" y="176010"/>
                          <a:pt x="64733" y="178449"/>
                          <a:pt x="76554" y="178262"/>
                        </a:cubicBezTo>
                        <a:cubicBezTo>
                          <a:pt x="84904" y="178449"/>
                          <a:pt x="93160" y="176948"/>
                          <a:pt x="100853" y="173665"/>
                        </a:cubicBezTo>
                        <a:cubicBezTo>
                          <a:pt x="106951" y="171038"/>
                          <a:pt x="112205" y="166816"/>
                          <a:pt x="116051" y="161375"/>
                        </a:cubicBezTo>
                        <a:cubicBezTo>
                          <a:pt x="119429" y="156496"/>
                          <a:pt x="121211" y="150680"/>
                          <a:pt x="121211" y="144769"/>
                        </a:cubicBezTo>
                        <a:cubicBezTo>
                          <a:pt x="121587" y="135669"/>
                          <a:pt x="116896" y="127225"/>
                          <a:pt x="109109" y="122629"/>
                        </a:cubicBezTo>
                        <a:cubicBezTo>
                          <a:pt x="96725" y="115967"/>
                          <a:pt x="83403" y="111183"/>
                          <a:pt x="69612" y="108556"/>
                        </a:cubicBezTo>
                        <a:cubicBezTo>
                          <a:pt x="57791" y="105929"/>
                          <a:pt x="46252" y="102176"/>
                          <a:pt x="35181" y="97392"/>
                        </a:cubicBezTo>
                        <a:cubicBezTo>
                          <a:pt x="26832" y="93827"/>
                          <a:pt x="19608" y="88104"/>
                          <a:pt x="14260" y="80786"/>
                        </a:cubicBezTo>
                        <a:cubicBezTo>
                          <a:pt x="9100" y="72999"/>
                          <a:pt x="6473" y="63805"/>
                          <a:pt x="6849" y="54424"/>
                        </a:cubicBezTo>
                        <a:cubicBezTo>
                          <a:pt x="6849" y="44573"/>
                          <a:pt x="9663" y="35004"/>
                          <a:pt x="15198" y="26842"/>
                        </a:cubicBezTo>
                        <a:cubicBezTo>
                          <a:pt x="20921" y="18304"/>
                          <a:pt x="28896" y="11549"/>
                          <a:pt x="38183" y="7140"/>
                        </a:cubicBezTo>
                        <a:cubicBezTo>
                          <a:pt x="48409" y="2262"/>
                          <a:pt x="59668" y="-178"/>
                          <a:pt x="70925" y="10"/>
                        </a:cubicBezTo>
                        <a:cubicBezTo>
                          <a:pt x="83497" y="-178"/>
                          <a:pt x="95975" y="2262"/>
                          <a:pt x="107608" y="7140"/>
                        </a:cubicBezTo>
                        <a:cubicBezTo>
                          <a:pt x="118866" y="12112"/>
                          <a:pt x="129186" y="18961"/>
                          <a:pt x="138098" y="27311"/>
                        </a:cubicBezTo>
                        <a:lnTo>
                          <a:pt x="124682" y="44292"/>
                        </a:lnTo>
                        <a:cubicBezTo>
                          <a:pt x="116989" y="36786"/>
                          <a:pt x="108171" y="30688"/>
                          <a:pt x="98508" y="26185"/>
                        </a:cubicBezTo>
                        <a:cubicBezTo>
                          <a:pt x="89501" y="21963"/>
                          <a:pt x="79744" y="19805"/>
                          <a:pt x="69800" y="19805"/>
                        </a:cubicBezTo>
                        <a:cubicBezTo>
                          <a:pt x="62576" y="19805"/>
                          <a:pt x="55446" y="21212"/>
                          <a:pt x="48879" y="24309"/>
                        </a:cubicBezTo>
                        <a:cubicBezTo>
                          <a:pt x="42968" y="26935"/>
                          <a:pt x="37808" y="31157"/>
                          <a:pt x="34056" y="36411"/>
                        </a:cubicBezTo>
                        <a:cubicBezTo>
                          <a:pt x="30678" y="41195"/>
                          <a:pt x="28802" y="46825"/>
                          <a:pt x="28708" y="52735"/>
                        </a:cubicBezTo>
                        <a:cubicBezTo>
                          <a:pt x="28426" y="61366"/>
                          <a:pt x="33117" y="69434"/>
                          <a:pt x="40716" y="73468"/>
                        </a:cubicBezTo>
                        <a:cubicBezTo>
                          <a:pt x="53194" y="79848"/>
                          <a:pt x="66516" y="84445"/>
                          <a:pt x="80307" y="87259"/>
                        </a:cubicBezTo>
                        <a:cubicBezTo>
                          <a:pt x="97100" y="90543"/>
                          <a:pt x="112955" y="97204"/>
                          <a:pt x="127028" y="106961"/>
                        </a:cubicBezTo>
                        <a:cubicBezTo>
                          <a:pt x="137911" y="115592"/>
                          <a:pt x="143821" y="128914"/>
                          <a:pt x="143070" y="142799"/>
                        </a:cubicBezTo>
                        <a:cubicBezTo>
                          <a:pt x="143164" y="152744"/>
                          <a:pt x="140538" y="162501"/>
                          <a:pt x="135378" y="170944"/>
                        </a:cubicBezTo>
                        <a:cubicBezTo>
                          <a:pt x="129842" y="179669"/>
                          <a:pt x="121868" y="186611"/>
                          <a:pt x="112392" y="190739"/>
                        </a:cubicBezTo>
                        <a:cubicBezTo>
                          <a:pt x="100759" y="195899"/>
                          <a:pt x="88188" y="198338"/>
                          <a:pt x="75523" y="197963"/>
                        </a:cubicBezTo>
                        <a:cubicBezTo>
                          <a:pt x="47284" y="198526"/>
                          <a:pt x="19983" y="187550"/>
                          <a:pt x="0" y="167567"/>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6" name="Freeform: Shape 215">
                    <a:extLst>
                      <a:ext uri="{FF2B5EF4-FFF2-40B4-BE49-F238E27FC236}">
                        <a16:creationId xmlns:a16="http://schemas.microsoft.com/office/drawing/2014/main" id="{22AF886A-70AB-EAFE-D359-B5087221364E}"/>
                      </a:ext>
                    </a:extLst>
                  </p:cNvPr>
                  <p:cNvSpPr/>
                  <p:nvPr/>
                </p:nvSpPr>
                <p:spPr>
                  <a:xfrm>
                    <a:off x="8761778" y="4190340"/>
                    <a:ext cx="59589" cy="64422"/>
                  </a:xfrm>
                  <a:custGeom>
                    <a:avLst/>
                    <a:gdLst>
                      <a:gd name="connsiteX0" fmla="*/ 98609 w 139606"/>
                      <a:gd name="connsiteY0" fmla="*/ 127287 h 150928"/>
                      <a:gd name="connsiteX1" fmla="*/ 118310 w 139606"/>
                      <a:gd name="connsiteY1" fmla="*/ 114997 h 150928"/>
                      <a:gd name="connsiteX2" fmla="*/ 131163 w 139606"/>
                      <a:gd name="connsiteY2" fmla="*/ 128694 h 150928"/>
                      <a:gd name="connsiteX3" fmla="*/ 105364 w 139606"/>
                      <a:gd name="connsiteY3" fmla="*/ 144830 h 150928"/>
                      <a:gd name="connsiteX4" fmla="*/ 73185 w 139606"/>
                      <a:gd name="connsiteY4" fmla="*/ 150929 h 150928"/>
                      <a:gd name="connsiteX5" fmla="*/ 37159 w 139606"/>
                      <a:gd name="connsiteY5" fmla="*/ 141172 h 150928"/>
                      <a:gd name="connsiteX6" fmla="*/ 10233 w 139606"/>
                      <a:gd name="connsiteY6" fmla="*/ 113965 h 150928"/>
                      <a:gd name="connsiteX7" fmla="*/ 7 w 139606"/>
                      <a:gd name="connsiteY7" fmla="*/ 75031 h 150928"/>
                      <a:gd name="connsiteX8" fmla="*/ 9671 w 139606"/>
                      <a:gd name="connsiteY8" fmla="*/ 36848 h 150928"/>
                      <a:gd name="connsiteX9" fmla="*/ 35658 w 139606"/>
                      <a:gd name="connsiteY9" fmla="*/ 9828 h 150928"/>
                      <a:gd name="connsiteX10" fmla="*/ 71214 w 139606"/>
                      <a:gd name="connsiteY10" fmla="*/ 71 h 150928"/>
                      <a:gd name="connsiteX11" fmla="*/ 121594 w 139606"/>
                      <a:gd name="connsiteY11" fmla="*/ 22681 h 150928"/>
                      <a:gd name="connsiteX12" fmla="*/ 139607 w 139606"/>
                      <a:gd name="connsiteY12" fmla="*/ 83475 h 150928"/>
                      <a:gd name="connsiteX13" fmla="*/ 21585 w 139606"/>
                      <a:gd name="connsiteY13" fmla="*/ 83475 h 150928"/>
                      <a:gd name="connsiteX14" fmla="*/ 37909 w 139606"/>
                      <a:gd name="connsiteY14" fmla="*/ 118656 h 150928"/>
                      <a:gd name="connsiteX15" fmla="*/ 72903 w 139606"/>
                      <a:gd name="connsiteY15" fmla="*/ 132353 h 150928"/>
                      <a:gd name="connsiteX16" fmla="*/ 98703 w 139606"/>
                      <a:gd name="connsiteY16" fmla="*/ 127287 h 150928"/>
                      <a:gd name="connsiteX17" fmla="*/ 38472 w 139606"/>
                      <a:gd name="connsiteY17" fmla="*/ 31500 h 150928"/>
                      <a:gd name="connsiteX18" fmla="*/ 21773 w 139606"/>
                      <a:gd name="connsiteY18" fmla="*/ 64805 h 150928"/>
                      <a:gd name="connsiteX19" fmla="*/ 118873 w 139606"/>
                      <a:gd name="connsiteY19" fmla="*/ 64805 h 150928"/>
                      <a:gd name="connsiteX20" fmla="*/ 104707 w 139606"/>
                      <a:gd name="connsiteY20" fmla="*/ 31500 h 150928"/>
                      <a:gd name="connsiteX21" fmla="*/ 72059 w 139606"/>
                      <a:gd name="connsiteY21" fmla="*/ 18835 h 150928"/>
                      <a:gd name="connsiteX22" fmla="*/ 38566 w 139606"/>
                      <a:gd name="connsiteY22" fmla="*/ 31500 h 150928"/>
                      <a:gd name="connsiteX23" fmla="*/ 38566 w 139606"/>
                      <a:gd name="connsiteY23"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606" h="150928">
                        <a:moveTo>
                          <a:pt x="98609" y="127287"/>
                        </a:moveTo>
                        <a:cubicBezTo>
                          <a:pt x="106020" y="124754"/>
                          <a:pt x="112775" y="120532"/>
                          <a:pt x="118310" y="114997"/>
                        </a:cubicBezTo>
                        <a:lnTo>
                          <a:pt x="131163" y="128694"/>
                        </a:lnTo>
                        <a:cubicBezTo>
                          <a:pt x="123939" y="136106"/>
                          <a:pt x="115121" y="141641"/>
                          <a:pt x="105364" y="144830"/>
                        </a:cubicBezTo>
                        <a:cubicBezTo>
                          <a:pt x="95044" y="148771"/>
                          <a:pt x="84161" y="150835"/>
                          <a:pt x="73185" y="150929"/>
                        </a:cubicBezTo>
                        <a:cubicBezTo>
                          <a:pt x="60519" y="150929"/>
                          <a:pt x="48135" y="147645"/>
                          <a:pt x="37159" y="141172"/>
                        </a:cubicBezTo>
                        <a:cubicBezTo>
                          <a:pt x="25995" y="134605"/>
                          <a:pt x="16707" y="125223"/>
                          <a:pt x="10233" y="113965"/>
                        </a:cubicBezTo>
                        <a:cubicBezTo>
                          <a:pt x="3385" y="102144"/>
                          <a:pt x="-86" y="88728"/>
                          <a:pt x="7" y="75031"/>
                        </a:cubicBezTo>
                        <a:cubicBezTo>
                          <a:pt x="-180" y="61709"/>
                          <a:pt x="3197" y="48481"/>
                          <a:pt x="9671" y="36848"/>
                        </a:cubicBezTo>
                        <a:cubicBezTo>
                          <a:pt x="15769" y="25683"/>
                          <a:pt x="24681" y="16302"/>
                          <a:pt x="35658" y="9828"/>
                        </a:cubicBezTo>
                        <a:cubicBezTo>
                          <a:pt x="46353" y="3355"/>
                          <a:pt x="58737" y="-23"/>
                          <a:pt x="71214" y="71"/>
                        </a:cubicBezTo>
                        <a:cubicBezTo>
                          <a:pt x="90634" y="-867"/>
                          <a:pt x="109398" y="7483"/>
                          <a:pt x="121594" y="22681"/>
                        </a:cubicBezTo>
                        <a:cubicBezTo>
                          <a:pt x="133603" y="37786"/>
                          <a:pt x="139607" y="58050"/>
                          <a:pt x="139607" y="83475"/>
                        </a:cubicBezTo>
                        <a:lnTo>
                          <a:pt x="21585" y="83475"/>
                        </a:lnTo>
                        <a:cubicBezTo>
                          <a:pt x="22617" y="96796"/>
                          <a:pt x="28434" y="109274"/>
                          <a:pt x="37909" y="118656"/>
                        </a:cubicBezTo>
                        <a:cubicBezTo>
                          <a:pt x="47291" y="127756"/>
                          <a:pt x="59863" y="132728"/>
                          <a:pt x="72903" y="132353"/>
                        </a:cubicBezTo>
                        <a:cubicBezTo>
                          <a:pt x="81722" y="132353"/>
                          <a:pt x="90540" y="130570"/>
                          <a:pt x="98703" y="127287"/>
                        </a:cubicBezTo>
                        <a:close/>
                        <a:moveTo>
                          <a:pt x="38472" y="31500"/>
                        </a:moveTo>
                        <a:cubicBezTo>
                          <a:pt x="28997" y="40225"/>
                          <a:pt x="23087" y="52046"/>
                          <a:pt x="21773" y="64805"/>
                        </a:cubicBezTo>
                        <a:lnTo>
                          <a:pt x="118873" y="64805"/>
                        </a:lnTo>
                        <a:cubicBezTo>
                          <a:pt x="118029" y="52421"/>
                          <a:pt x="112963" y="40694"/>
                          <a:pt x="104707" y="31500"/>
                        </a:cubicBezTo>
                        <a:cubicBezTo>
                          <a:pt x="96170" y="22775"/>
                          <a:pt x="84255" y="18178"/>
                          <a:pt x="72059" y="18835"/>
                        </a:cubicBezTo>
                        <a:cubicBezTo>
                          <a:pt x="59675" y="18553"/>
                          <a:pt x="47666" y="23150"/>
                          <a:pt x="38566" y="31500"/>
                        </a:cubicBezTo>
                        <a:lnTo>
                          <a:pt x="38566" y="3150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7" name="Freeform: Shape 216">
                    <a:extLst>
                      <a:ext uri="{FF2B5EF4-FFF2-40B4-BE49-F238E27FC236}">
                        <a16:creationId xmlns:a16="http://schemas.microsoft.com/office/drawing/2014/main" id="{68BDD1A7-F991-1CBD-BA59-4F5173CFCFD7}"/>
                      </a:ext>
                    </a:extLst>
                  </p:cNvPr>
                  <p:cNvSpPr/>
                  <p:nvPr/>
                </p:nvSpPr>
                <p:spPr>
                  <a:xfrm>
                    <a:off x="8833981" y="4190362"/>
                    <a:ext cx="32756" cy="62957"/>
                  </a:xfrm>
                  <a:custGeom>
                    <a:avLst/>
                    <a:gdLst>
                      <a:gd name="connsiteX0" fmla="*/ 42124 w 76742"/>
                      <a:gd name="connsiteY0" fmla="*/ 8555 h 147497"/>
                      <a:gd name="connsiteX1" fmla="*/ 76742 w 76742"/>
                      <a:gd name="connsiteY1" fmla="*/ 18 h 147497"/>
                      <a:gd name="connsiteX2" fmla="*/ 76742 w 76742"/>
                      <a:gd name="connsiteY2" fmla="*/ 18688 h 147497"/>
                      <a:gd name="connsiteX3" fmla="*/ 47847 w 76742"/>
                      <a:gd name="connsiteY3" fmla="*/ 24786 h 147497"/>
                      <a:gd name="connsiteX4" fmla="*/ 28051 w 76742"/>
                      <a:gd name="connsiteY4" fmla="*/ 41954 h 147497"/>
                      <a:gd name="connsiteX5" fmla="*/ 20921 w 76742"/>
                      <a:gd name="connsiteY5" fmla="*/ 66909 h 147497"/>
                      <a:gd name="connsiteX6" fmla="*/ 20921 w 76742"/>
                      <a:gd name="connsiteY6" fmla="*/ 147498 h 147497"/>
                      <a:gd name="connsiteX7" fmla="*/ 0 w 76742"/>
                      <a:gd name="connsiteY7" fmla="*/ 147498 h 147497"/>
                      <a:gd name="connsiteX8" fmla="*/ 0 w 76742"/>
                      <a:gd name="connsiteY8" fmla="*/ 3302 h 147497"/>
                      <a:gd name="connsiteX9" fmla="*/ 20921 w 76742"/>
                      <a:gd name="connsiteY9" fmla="*/ 3302 h 147497"/>
                      <a:gd name="connsiteX10" fmla="*/ 20921 w 76742"/>
                      <a:gd name="connsiteY10" fmla="*/ 31447 h 147497"/>
                      <a:gd name="connsiteX11" fmla="*/ 42124 w 76742"/>
                      <a:gd name="connsiteY11" fmla="*/ 8462 h 14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742" h="147497">
                        <a:moveTo>
                          <a:pt x="42124" y="8555"/>
                        </a:moveTo>
                        <a:cubicBezTo>
                          <a:pt x="52725" y="2739"/>
                          <a:pt x="64640" y="-263"/>
                          <a:pt x="76742" y="18"/>
                        </a:cubicBezTo>
                        <a:lnTo>
                          <a:pt x="76742" y="18688"/>
                        </a:lnTo>
                        <a:cubicBezTo>
                          <a:pt x="66797" y="18500"/>
                          <a:pt x="56947" y="20564"/>
                          <a:pt x="47847" y="24786"/>
                        </a:cubicBezTo>
                        <a:cubicBezTo>
                          <a:pt x="39778" y="28538"/>
                          <a:pt x="32930" y="34449"/>
                          <a:pt x="28051" y="41954"/>
                        </a:cubicBezTo>
                        <a:cubicBezTo>
                          <a:pt x="23267" y="49366"/>
                          <a:pt x="20827" y="58091"/>
                          <a:pt x="20921" y="66909"/>
                        </a:cubicBezTo>
                        <a:lnTo>
                          <a:pt x="20921" y="147498"/>
                        </a:lnTo>
                        <a:lnTo>
                          <a:pt x="0" y="147498"/>
                        </a:lnTo>
                        <a:lnTo>
                          <a:pt x="0" y="3302"/>
                        </a:lnTo>
                        <a:lnTo>
                          <a:pt x="20921" y="3302"/>
                        </a:lnTo>
                        <a:lnTo>
                          <a:pt x="20921" y="31447"/>
                        </a:lnTo>
                        <a:cubicBezTo>
                          <a:pt x="25331" y="21690"/>
                          <a:pt x="32742" y="13622"/>
                          <a:pt x="42124" y="8462"/>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8" name="Freeform: Shape 217">
                    <a:extLst>
                      <a:ext uri="{FF2B5EF4-FFF2-40B4-BE49-F238E27FC236}">
                        <a16:creationId xmlns:a16="http://schemas.microsoft.com/office/drawing/2014/main" id="{88F69C95-FD08-BE20-3781-3A6BC9A7A278}"/>
                      </a:ext>
                    </a:extLst>
                  </p:cNvPr>
                  <p:cNvSpPr/>
                  <p:nvPr/>
                </p:nvSpPr>
                <p:spPr>
                  <a:xfrm>
                    <a:off x="8873025" y="4191812"/>
                    <a:ext cx="60587" cy="61548"/>
                  </a:xfrm>
                  <a:custGeom>
                    <a:avLst/>
                    <a:gdLst>
                      <a:gd name="connsiteX0" fmla="*/ 0 w 141944"/>
                      <a:gd name="connsiteY0" fmla="*/ 0 h 144196"/>
                      <a:gd name="connsiteX1" fmla="*/ 23454 w 141944"/>
                      <a:gd name="connsiteY1" fmla="*/ 0 h 144196"/>
                      <a:gd name="connsiteX2" fmla="*/ 71395 w 141944"/>
                      <a:gd name="connsiteY2" fmla="*/ 119616 h 144196"/>
                      <a:gd name="connsiteX3" fmla="*/ 118491 w 141944"/>
                      <a:gd name="connsiteY3" fmla="*/ 0 h 144196"/>
                      <a:gd name="connsiteX4" fmla="*/ 141945 w 141944"/>
                      <a:gd name="connsiteY4" fmla="*/ 0 h 144196"/>
                      <a:gd name="connsiteX5" fmla="*/ 81433 w 141944"/>
                      <a:gd name="connsiteY5" fmla="*/ 144196 h 144196"/>
                      <a:gd name="connsiteX6" fmla="*/ 61356 w 141944"/>
                      <a:gd name="connsiteY6" fmla="*/ 144196 h 144196"/>
                      <a:gd name="connsiteX7" fmla="*/ 0 w 141944"/>
                      <a:gd name="connsiteY7" fmla="*/ 0 h 14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44" h="144196">
                        <a:moveTo>
                          <a:pt x="0" y="0"/>
                        </a:moveTo>
                        <a:lnTo>
                          <a:pt x="23454" y="0"/>
                        </a:lnTo>
                        <a:lnTo>
                          <a:pt x="71395" y="119616"/>
                        </a:lnTo>
                        <a:lnTo>
                          <a:pt x="118491" y="0"/>
                        </a:lnTo>
                        <a:lnTo>
                          <a:pt x="141945" y="0"/>
                        </a:lnTo>
                        <a:lnTo>
                          <a:pt x="81433" y="144196"/>
                        </a:lnTo>
                        <a:lnTo>
                          <a:pt x="61356" y="144196"/>
                        </a:lnTo>
                        <a:lnTo>
                          <a:pt x="0"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9" name="Freeform: Shape 218">
                    <a:extLst>
                      <a:ext uri="{FF2B5EF4-FFF2-40B4-BE49-F238E27FC236}">
                        <a16:creationId xmlns:a16="http://schemas.microsoft.com/office/drawing/2014/main" id="{8015C528-955B-F522-B16F-35B9AC533B08}"/>
                      </a:ext>
                    </a:extLst>
                  </p:cNvPr>
                  <p:cNvSpPr/>
                  <p:nvPr/>
                </p:nvSpPr>
                <p:spPr>
                  <a:xfrm>
                    <a:off x="8941421" y="4168825"/>
                    <a:ext cx="11813" cy="84535"/>
                  </a:xfrm>
                  <a:custGeom>
                    <a:avLst/>
                    <a:gdLst>
                      <a:gd name="connsiteX0" fmla="*/ 4034 w 27675"/>
                      <a:gd name="connsiteY0" fmla="*/ 23458 h 198051"/>
                      <a:gd name="connsiteX1" fmla="*/ 0 w 27675"/>
                      <a:gd name="connsiteY1" fmla="*/ 13702 h 198051"/>
                      <a:gd name="connsiteX2" fmla="*/ 4034 w 27675"/>
                      <a:gd name="connsiteY2" fmla="*/ 4038 h 198051"/>
                      <a:gd name="connsiteX3" fmla="*/ 13979 w 27675"/>
                      <a:gd name="connsiteY3" fmla="*/ 4 h 198051"/>
                      <a:gd name="connsiteX4" fmla="*/ 27676 w 27675"/>
                      <a:gd name="connsiteY4" fmla="*/ 13702 h 198051"/>
                      <a:gd name="connsiteX5" fmla="*/ 23642 w 27675"/>
                      <a:gd name="connsiteY5" fmla="*/ 23458 h 198051"/>
                      <a:gd name="connsiteX6" fmla="*/ 13979 w 27675"/>
                      <a:gd name="connsiteY6" fmla="*/ 27680 h 198051"/>
                      <a:gd name="connsiteX7" fmla="*/ 4034 w 27675"/>
                      <a:gd name="connsiteY7" fmla="*/ 23458 h 198051"/>
                      <a:gd name="connsiteX8" fmla="*/ 3377 w 27675"/>
                      <a:gd name="connsiteY8" fmla="*/ 53855 h 198051"/>
                      <a:gd name="connsiteX9" fmla="*/ 24298 w 27675"/>
                      <a:gd name="connsiteY9" fmla="*/ 53855 h 198051"/>
                      <a:gd name="connsiteX10" fmla="*/ 24298 w 27675"/>
                      <a:gd name="connsiteY10" fmla="*/ 198051 h 198051"/>
                      <a:gd name="connsiteX11" fmla="*/ 3377 w 27675"/>
                      <a:gd name="connsiteY11" fmla="*/ 198051 h 198051"/>
                      <a:gd name="connsiteX12" fmla="*/ 3377 w 27675"/>
                      <a:gd name="connsiteY12" fmla="*/ 53855 h 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75" h="198051">
                        <a:moveTo>
                          <a:pt x="4034" y="23458"/>
                        </a:moveTo>
                        <a:cubicBezTo>
                          <a:pt x="1407" y="20925"/>
                          <a:pt x="0" y="17360"/>
                          <a:pt x="0" y="13702"/>
                        </a:cubicBezTo>
                        <a:cubicBezTo>
                          <a:pt x="0" y="10043"/>
                          <a:pt x="1407" y="6571"/>
                          <a:pt x="4034" y="4038"/>
                        </a:cubicBezTo>
                        <a:cubicBezTo>
                          <a:pt x="6661" y="1412"/>
                          <a:pt x="10226" y="-89"/>
                          <a:pt x="13979" y="4"/>
                        </a:cubicBezTo>
                        <a:cubicBezTo>
                          <a:pt x="21484" y="4"/>
                          <a:pt x="27582" y="6196"/>
                          <a:pt x="27676" y="13702"/>
                        </a:cubicBezTo>
                        <a:cubicBezTo>
                          <a:pt x="27676" y="17360"/>
                          <a:pt x="26269" y="20925"/>
                          <a:pt x="23642" y="23458"/>
                        </a:cubicBezTo>
                        <a:cubicBezTo>
                          <a:pt x="21202" y="26179"/>
                          <a:pt x="17638" y="27680"/>
                          <a:pt x="13979" y="27680"/>
                        </a:cubicBezTo>
                        <a:cubicBezTo>
                          <a:pt x="10226" y="27680"/>
                          <a:pt x="6661" y="26179"/>
                          <a:pt x="4034" y="23458"/>
                        </a:cubicBezTo>
                        <a:close/>
                        <a:moveTo>
                          <a:pt x="3377" y="53855"/>
                        </a:moveTo>
                        <a:lnTo>
                          <a:pt x="24298" y="53855"/>
                        </a:lnTo>
                        <a:lnTo>
                          <a:pt x="24298" y="198051"/>
                        </a:lnTo>
                        <a:lnTo>
                          <a:pt x="3377" y="198051"/>
                        </a:lnTo>
                        <a:lnTo>
                          <a:pt x="3377" y="53855"/>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0" name="Freeform: Shape 219">
                    <a:extLst>
                      <a:ext uri="{FF2B5EF4-FFF2-40B4-BE49-F238E27FC236}">
                        <a16:creationId xmlns:a16="http://schemas.microsoft.com/office/drawing/2014/main" id="{8A38A46E-1402-BA0A-44C7-034BE0E944C5}"/>
                      </a:ext>
                    </a:extLst>
                  </p:cNvPr>
                  <p:cNvSpPr/>
                  <p:nvPr/>
                </p:nvSpPr>
                <p:spPr>
                  <a:xfrm>
                    <a:off x="8964405" y="4190415"/>
                    <a:ext cx="54140" cy="64308"/>
                  </a:xfrm>
                  <a:custGeom>
                    <a:avLst/>
                    <a:gdLst>
                      <a:gd name="connsiteX0" fmla="*/ 37622 w 126841"/>
                      <a:gd name="connsiteY0" fmla="*/ 140527 h 150662"/>
                      <a:gd name="connsiteX1" fmla="*/ 10134 w 126841"/>
                      <a:gd name="connsiteY1" fmla="*/ 112757 h 150662"/>
                      <a:gd name="connsiteX2" fmla="*/ 2 w 126841"/>
                      <a:gd name="connsiteY2" fmla="*/ 75231 h 150662"/>
                      <a:gd name="connsiteX3" fmla="*/ 10134 w 126841"/>
                      <a:gd name="connsiteY3" fmla="*/ 37892 h 150662"/>
                      <a:gd name="connsiteX4" fmla="*/ 37622 w 126841"/>
                      <a:gd name="connsiteY4" fmla="*/ 10310 h 150662"/>
                      <a:gd name="connsiteX5" fmla="*/ 102450 w 126841"/>
                      <a:gd name="connsiteY5" fmla="*/ 5619 h 150662"/>
                      <a:gd name="connsiteX6" fmla="*/ 125998 w 126841"/>
                      <a:gd name="connsiteY6" fmla="*/ 21192 h 150662"/>
                      <a:gd name="connsiteX7" fmla="*/ 111456 w 126841"/>
                      <a:gd name="connsiteY7" fmla="*/ 35359 h 150662"/>
                      <a:gd name="connsiteX8" fmla="*/ 94757 w 126841"/>
                      <a:gd name="connsiteY8" fmla="*/ 23069 h 150662"/>
                      <a:gd name="connsiteX9" fmla="*/ 74680 w 126841"/>
                      <a:gd name="connsiteY9" fmla="*/ 18565 h 150662"/>
                      <a:gd name="connsiteX10" fmla="*/ 48317 w 126841"/>
                      <a:gd name="connsiteY10" fmla="*/ 26258 h 150662"/>
                      <a:gd name="connsiteX11" fmla="*/ 29085 w 126841"/>
                      <a:gd name="connsiteY11" fmla="*/ 46992 h 150662"/>
                      <a:gd name="connsiteX12" fmla="*/ 29085 w 126841"/>
                      <a:gd name="connsiteY12" fmla="*/ 103470 h 150662"/>
                      <a:gd name="connsiteX13" fmla="*/ 48317 w 126841"/>
                      <a:gd name="connsiteY13" fmla="*/ 124297 h 150662"/>
                      <a:gd name="connsiteX14" fmla="*/ 95038 w 126841"/>
                      <a:gd name="connsiteY14" fmla="*/ 127487 h 150662"/>
                      <a:gd name="connsiteX15" fmla="*/ 112300 w 126841"/>
                      <a:gd name="connsiteY15" fmla="*/ 114540 h 150662"/>
                      <a:gd name="connsiteX16" fmla="*/ 126842 w 126841"/>
                      <a:gd name="connsiteY16" fmla="*/ 128706 h 150662"/>
                      <a:gd name="connsiteX17" fmla="*/ 103013 w 126841"/>
                      <a:gd name="connsiteY17" fmla="*/ 144843 h 150662"/>
                      <a:gd name="connsiteX18" fmla="*/ 74680 w 126841"/>
                      <a:gd name="connsiteY18" fmla="*/ 150659 h 150662"/>
                      <a:gd name="connsiteX19" fmla="*/ 37622 w 126841"/>
                      <a:gd name="connsiteY19" fmla="*/ 140340 h 150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841" h="150662">
                        <a:moveTo>
                          <a:pt x="37622" y="140527"/>
                        </a:moveTo>
                        <a:cubicBezTo>
                          <a:pt x="26271" y="133773"/>
                          <a:pt x="16795" y="124203"/>
                          <a:pt x="10134" y="112757"/>
                        </a:cubicBezTo>
                        <a:cubicBezTo>
                          <a:pt x="3379" y="101406"/>
                          <a:pt x="-92" y="88459"/>
                          <a:pt x="2" y="75231"/>
                        </a:cubicBezTo>
                        <a:cubicBezTo>
                          <a:pt x="2" y="62096"/>
                          <a:pt x="3473" y="49150"/>
                          <a:pt x="10134" y="37892"/>
                        </a:cubicBezTo>
                        <a:cubicBezTo>
                          <a:pt x="16795" y="26446"/>
                          <a:pt x="26271" y="16971"/>
                          <a:pt x="37622" y="10310"/>
                        </a:cubicBezTo>
                        <a:cubicBezTo>
                          <a:pt x="57230" y="-1511"/>
                          <a:pt x="81341" y="-3294"/>
                          <a:pt x="102450" y="5619"/>
                        </a:cubicBezTo>
                        <a:cubicBezTo>
                          <a:pt x="111175" y="9278"/>
                          <a:pt x="119243" y="14625"/>
                          <a:pt x="125998" y="21192"/>
                        </a:cubicBezTo>
                        <a:lnTo>
                          <a:pt x="111456" y="35359"/>
                        </a:lnTo>
                        <a:cubicBezTo>
                          <a:pt x="106672" y="30199"/>
                          <a:pt x="101042" y="26071"/>
                          <a:pt x="94757" y="23069"/>
                        </a:cubicBezTo>
                        <a:cubicBezTo>
                          <a:pt x="88471" y="20066"/>
                          <a:pt x="81622" y="18565"/>
                          <a:pt x="74680" y="18565"/>
                        </a:cubicBezTo>
                        <a:cubicBezTo>
                          <a:pt x="65298" y="18565"/>
                          <a:pt x="56198" y="21192"/>
                          <a:pt x="48317" y="26258"/>
                        </a:cubicBezTo>
                        <a:cubicBezTo>
                          <a:pt x="40249" y="31418"/>
                          <a:pt x="33588" y="38548"/>
                          <a:pt x="29085" y="46992"/>
                        </a:cubicBezTo>
                        <a:cubicBezTo>
                          <a:pt x="19610" y="64629"/>
                          <a:pt x="19610" y="85832"/>
                          <a:pt x="29085" y="103470"/>
                        </a:cubicBezTo>
                        <a:cubicBezTo>
                          <a:pt x="33682" y="111913"/>
                          <a:pt x="40249" y="119043"/>
                          <a:pt x="48317" y="124297"/>
                        </a:cubicBezTo>
                        <a:cubicBezTo>
                          <a:pt x="62296" y="133397"/>
                          <a:pt x="79934" y="134617"/>
                          <a:pt x="95038" y="127487"/>
                        </a:cubicBezTo>
                        <a:cubicBezTo>
                          <a:pt x="101605" y="124391"/>
                          <a:pt x="107516" y="119981"/>
                          <a:pt x="112300" y="114540"/>
                        </a:cubicBezTo>
                        <a:lnTo>
                          <a:pt x="126842" y="128706"/>
                        </a:lnTo>
                        <a:cubicBezTo>
                          <a:pt x="119993" y="135555"/>
                          <a:pt x="111925" y="141090"/>
                          <a:pt x="103013" y="144843"/>
                        </a:cubicBezTo>
                        <a:cubicBezTo>
                          <a:pt x="94100" y="148689"/>
                          <a:pt x="84437" y="150753"/>
                          <a:pt x="74680" y="150659"/>
                        </a:cubicBezTo>
                        <a:cubicBezTo>
                          <a:pt x="61639" y="150659"/>
                          <a:pt x="48786" y="147094"/>
                          <a:pt x="37622" y="140340"/>
                        </a:cubicBez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1" name="Freeform: Shape 220">
                    <a:extLst>
                      <a:ext uri="{FF2B5EF4-FFF2-40B4-BE49-F238E27FC236}">
                        <a16:creationId xmlns:a16="http://schemas.microsoft.com/office/drawing/2014/main" id="{FAFC7318-D015-F147-49ED-9F0142B432D8}"/>
                      </a:ext>
                    </a:extLst>
                  </p:cNvPr>
                  <p:cNvSpPr/>
                  <p:nvPr/>
                </p:nvSpPr>
                <p:spPr>
                  <a:xfrm>
                    <a:off x="9023189" y="4190340"/>
                    <a:ext cx="59549" cy="64422"/>
                  </a:xfrm>
                  <a:custGeom>
                    <a:avLst/>
                    <a:gdLst>
                      <a:gd name="connsiteX0" fmla="*/ 98515 w 139512"/>
                      <a:gd name="connsiteY0" fmla="*/ 127287 h 150928"/>
                      <a:gd name="connsiteX1" fmla="*/ 118216 w 139512"/>
                      <a:gd name="connsiteY1" fmla="*/ 114997 h 150928"/>
                      <a:gd name="connsiteX2" fmla="*/ 131069 w 139512"/>
                      <a:gd name="connsiteY2" fmla="*/ 128694 h 150928"/>
                      <a:gd name="connsiteX3" fmla="*/ 105269 w 139512"/>
                      <a:gd name="connsiteY3" fmla="*/ 144830 h 150928"/>
                      <a:gd name="connsiteX4" fmla="*/ 73090 w 139512"/>
                      <a:gd name="connsiteY4" fmla="*/ 150929 h 150928"/>
                      <a:gd name="connsiteX5" fmla="*/ 37158 w 139512"/>
                      <a:gd name="connsiteY5" fmla="*/ 141172 h 150928"/>
                      <a:gd name="connsiteX6" fmla="*/ 10233 w 139512"/>
                      <a:gd name="connsiteY6" fmla="*/ 113965 h 150928"/>
                      <a:gd name="connsiteX7" fmla="*/ 7 w 139512"/>
                      <a:gd name="connsiteY7" fmla="*/ 75031 h 150928"/>
                      <a:gd name="connsiteX8" fmla="*/ 9670 w 139512"/>
                      <a:gd name="connsiteY8" fmla="*/ 36848 h 150928"/>
                      <a:gd name="connsiteX9" fmla="*/ 35564 w 139512"/>
                      <a:gd name="connsiteY9" fmla="*/ 9828 h 150928"/>
                      <a:gd name="connsiteX10" fmla="*/ 71120 w 139512"/>
                      <a:gd name="connsiteY10" fmla="*/ 71 h 150928"/>
                      <a:gd name="connsiteX11" fmla="*/ 121500 w 139512"/>
                      <a:gd name="connsiteY11" fmla="*/ 22681 h 150928"/>
                      <a:gd name="connsiteX12" fmla="*/ 139513 w 139512"/>
                      <a:gd name="connsiteY12" fmla="*/ 83475 h 150928"/>
                      <a:gd name="connsiteX13" fmla="*/ 21491 w 139512"/>
                      <a:gd name="connsiteY13" fmla="*/ 83475 h 150928"/>
                      <a:gd name="connsiteX14" fmla="*/ 37815 w 139512"/>
                      <a:gd name="connsiteY14" fmla="*/ 118656 h 150928"/>
                      <a:gd name="connsiteX15" fmla="*/ 72809 w 139512"/>
                      <a:gd name="connsiteY15" fmla="*/ 132353 h 150928"/>
                      <a:gd name="connsiteX16" fmla="*/ 98608 w 139512"/>
                      <a:gd name="connsiteY16" fmla="*/ 127287 h 150928"/>
                      <a:gd name="connsiteX17" fmla="*/ 38378 w 139512"/>
                      <a:gd name="connsiteY17" fmla="*/ 31500 h 150928"/>
                      <a:gd name="connsiteX18" fmla="*/ 21679 w 139512"/>
                      <a:gd name="connsiteY18" fmla="*/ 64805 h 150928"/>
                      <a:gd name="connsiteX19" fmla="*/ 118779 w 139512"/>
                      <a:gd name="connsiteY19" fmla="*/ 64805 h 150928"/>
                      <a:gd name="connsiteX20" fmla="*/ 104613 w 139512"/>
                      <a:gd name="connsiteY20" fmla="*/ 31500 h 150928"/>
                      <a:gd name="connsiteX21" fmla="*/ 71965 w 139512"/>
                      <a:gd name="connsiteY21" fmla="*/ 18835 h 150928"/>
                      <a:gd name="connsiteX22" fmla="*/ 38472 w 139512"/>
                      <a:gd name="connsiteY22" fmla="*/ 31500 h 150928"/>
                      <a:gd name="connsiteX23" fmla="*/ 38472 w 139512"/>
                      <a:gd name="connsiteY23" fmla="*/ 31500 h 15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9512" h="150928">
                        <a:moveTo>
                          <a:pt x="98515" y="127287"/>
                        </a:moveTo>
                        <a:cubicBezTo>
                          <a:pt x="105926" y="124754"/>
                          <a:pt x="112681" y="120532"/>
                          <a:pt x="118216" y="114997"/>
                        </a:cubicBezTo>
                        <a:lnTo>
                          <a:pt x="131069" y="128694"/>
                        </a:lnTo>
                        <a:cubicBezTo>
                          <a:pt x="123845" y="136106"/>
                          <a:pt x="115026" y="141641"/>
                          <a:pt x="105269" y="144830"/>
                        </a:cubicBezTo>
                        <a:cubicBezTo>
                          <a:pt x="94950" y="148771"/>
                          <a:pt x="84067" y="150835"/>
                          <a:pt x="73090" y="150929"/>
                        </a:cubicBezTo>
                        <a:cubicBezTo>
                          <a:pt x="60425" y="150929"/>
                          <a:pt x="48042" y="147645"/>
                          <a:pt x="37158" y="141172"/>
                        </a:cubicBezTo>
                        <a:cubicBezTo>
                          <a:pt x="25994" y="134605"/>
                          <a:pt x="16707" y="125223"/>
                          <a:pt x="10233" y="113965"/>
                        </a:cubicBezTo>
                        <a:cubicBezTo>
                          <a:pt x="3385" y="102144"/>
                          <a:pt x="-180" y="88728"/>
                          <a:pt x="7" y="75031"/>
                        </a:cubicBezTo>
                        <a:cubicBezTo>
                          <a:pt x="-180" y="61709"/>
                          <a:pt x="3197" y="48481"/>
                          <a:pt x="9670" y="36848"/>
                        </a:cubicBezTo>
                        <a:cubicBezTo>
                          <a:pt x="15769" y="25683"/>
                          <a:pt x="24681" y="16302"/>
                          <a:pt x="35564" y="9828"/>
                        </a:cubicBezTo>
                        <a:cubicBezTo>
                          <a:pt x="46259" y="3355"/>
                          <a:pt x="58643" y="-23"/>
                          <a:pt x="71120" y="71"/>
                        </a:cubicBezTo>
                        <a:cubicBezTo>
                          <a:pt x="90540" y="-867"/>
                          <a:pt x="109304" y="7483"/>
                          <a:pt x="121500" y="22681"/>
                        </a:cubicBezTo>
                        <a:cubicBezTo>
                          <a:pt x="133508" y="37786"/>
                          <a:pt x="139513" y="58050"/>
                          <a:pt x="139513" y="83475"/>
                        </a:cubicBezTo>
                        <a:lnTo>
                          <a:pt x="21491" y="83475"/>
                        </a:lnTo>
                        <a:cubicBezTo>
                          <a:pt x="22523" y="96796"/>
                          <a:pt x="28340" y="109274"/>
                          <a:pt x="37815" y="118656"/>
                        </a:cubicBezTo>
                        <a:cubicBezTo>
                          <a:pt x="47197" y="127756"/>
                          <a:pt x="59769" y="132728"/>
                          <a:pt x="72809" y="132353"/>
                        </a:cubicBezTo>
                        <a:cubicBezTo>
                          <a:pt x="81627" y="132353"/>
                          <a:pt x="90446" y="130570"/>
                          <a:pt x="98608" y="127287"/>
                        </a:cubicBezTo>
                        <a:close/>
                        <a:moveTo>
                          <a:pt x="38378" y="31500"/>
                        </a:moveTo>
                        <a:cubicBezTo>
                          <a:pt x="28903" y="40225"/>
                          <a:pt x="22992" y="52046"/>
                          <a:pt x="21679" y="64805"/>
                        </a:cubicBezTo>
                        <a:lnTo>
                          <a:pt x="118779" y="64805"/>
                        </a:lnTo>
                        <a:cubicBezTo>
                          <a:pt x="117841" y="52421"/>
                          <a:pt x="112869" y="40694"/>
                          <a:pt x="104613" y="31500"/>
                        </a:cubicBezTo>
                        <a:cubicBezTo>
                          <a:pt x="96076" y="22775"/>
                          <a:pt x="84161" y="18178"/>
                          <a:pt x="71965" y="18835"/>
                        </a:cubicBezTo>
                        <a:cubicBezTo>
                          <a:pt x="59581" y="18553"/>
                          <a:pt x="47573" y="23150"/>
                          <a:pt x="38472" y="31500"/>
                        </a:cubicBezTo>
                        <a:lnTo>
                          <a:pt x="38472" y="3150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2" name="Freeform: Shape 221">
                    <a:extLst>
                      <a:ext uri="{FF2B5EF4-FFF2-40B4-BE49-F238E27FC236}">
                        <a16:creationId xmlns:a16="http://schemas.microsoft.com/office/drawing/2014/main" id="{71D54FC1-D46B-9715-E45A-81BDC8861D92}"/>
                      </a:ext>
                    </a:extLst>
                  </p:cNvPr>
                  <p:cNvSpPr/>
                  <p:nvPr/>
                </p:nvSpPr>
                <p:spPr>
                  <a:xfrm>
                    <a:off x="9093350" y="4172030"/>
                    <a:ext cx="39003" cy="18861"/>
                  </a:xfrm>
                  <a:custGeom>
                    <a:avLst/>
                    <a:gdLst>
                      <a:gd name="connsiteX0" fmla="*/ 11540 w 91377"/>
                      <a:gd name="connsiteY0" fmla="*/ 11070 h 44187"/>
                      <a:gd name="connsiteX1" fmla="*/ 0 w 91377"/>
                      <a:gd name="connsiteY1" fmla="*/ 11070 h 44187"/>
                      <a:gd name="connsiteX2" fmla="*/ 0 w 91377"/>
                      <a:gd name="connsiteY2" fmla="*/ 0 h 44187"/>
                      <a:gd name="connsiteX3" fmla="*/ 34806 w 91377"/>
                      <a:gd name="connsiteY3" fmla="*/ 0 h 44187"/>
                      <a:gd name="connsiteX4" fmla="*/ 34806 w 91377"/>
                      <a:gd name="connsiteY4" fmla="*/ 11070 h 44187"/>
                      <a:gd name="connsiteX5" fmla="*/ 22985 w 91377"/>
                      <a:gd name="connsiteY5" fmla="*/ 11070 h 44187"/>
                      <a:gd name="connsiteX6" fmla="*/ 22985 w 91377"/>
                      <a:gd name="connsiteY6" fmla="*/ 44188 h 44187"/>
                      <a:gd name="connsiteX7" fmla="*/ 11446 w 91377"/>
                      <a:gd name="connsiteY7" fmla="*/ 44188 h 44187"/>
                      <a:gd name="connsiteX8" fmla="*/ 11446 w 91377"/>
                      <a:gd name="connsiteY8" fmla="*/ 11070 h 44187"/>
                      <a:gd name="connsiteX9" fmla="*/ 41936 w 91377"/>
                      <a:gd name="connsiteY9" fmla="*/ 0 h 44187"/>
                      <a:gd name="connsiteX10" fmla="*/ 53476 w 91377"/>
                      <a:gd name="connsiteY10" fmla="*/ 0 h 44187"/>
                      <a:gd name="connsiteX11" fmla="*/ 66610 w 91377"/>
                      <a:gd name="connsiteY11" fmla="*/ 21953 h 44187"/>
                      <a:gd name="connsiteX12" fmla="*/ 79744 w 91377"/>
                      <a:gd name="connsiteY12" fmla="*/ 0 h 44187"/>
                      <a:gd name="connsiteX13" fmla="*/ 91377 w 91377"/>
                      <a:gd name="connsiteY13" fmla="*/ 0 h 44187"/>
                      <a:gd name="connsiteX14" fmla="*/ 91377 w 91377"/>
                      <a:gd name="connsiteY14" fmla="*/ 44188 h 44187"/>
                      <a:gd name="connsiteX15" fmla="*/ 79744 w 91377"/>
                      <a:gd name="connsiteY15" fmla="*/ 44188 h 44187"/>
                      <a:gd name="connsiteX16" fmla="*/ 79744 w 91377"/>
                      <a:gd name="connsiteY16" fmla="*/ 19608 h 44187"/>
                      <a:gd name="connsiteX17" fmla="*/ 66610 w 91377"/>
                      <a:gd name="connsiteY17" fmla="*/ 41748 h 44187"/>
                      <a:gd name="connsiteX18" fmla="*/ 53476 w 91377"/>
                      <a:gd name="connsiteY18" fmla="*/ 19608 h 44187"/>
                      <a:gd name="connsiteX19" fmla="*/ 53476 w 91377"/>
                      <a:gd name="connsiteY19" fmla="*/ 44188 h 44187"/>
                      <a:gd name="connsiteX20" fmla="*/ 41936 w 91377"/>
                      <a:gd name="connsiteY20" fmla="*/ 44188 h 44187"/>
                      <a:gd name="connsiteX21" fmla="*/ 41936 w 91377"/>
                      <a:gd name="connsiteY21" fmla="*/ 0 h 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377" h="44187">
                        <a:moveTo>
                          <a:pt x="11540" y="11070"/>
                        </a:moveTo>
                        <a:lnTo>
                          <a:pt x="0" y="11070"/>
                        </a:lnTo>
                        <a:lnTo>
                          <a:pt x="0" y="0"/>
                        </a:lnTo>
                        <a:lnTo>
                          <a:pt x="34806" y="0"/>
                        </a:lnTo>
                        <a:lnTo>
                          <a:pt x="34806" y="11070"/>
                        </a:lnTo>
                        <a:lnTo>
                          <a:pt x="22985" y="11070"/>
                        </a:lnTo>
                        <a:lnTo>
                          <a:pt x="22985" y="44188"/>
                        </a:lnTo>
                        <a:lnTo>
                          <a:pt x="11446" y="44188"/>
                        </a:lnTo>
                        <a:lnTo>
                          <a:pt x="11446" y="11070"/>
                        </a:lnTo>
                        <a:close/>
                        <a:moveTo>
                          <a:pt x="41936" y="0"/>
                        </a:moveTo>
                        <a:lnTo>
                          <a:pt x="53476" y="0"/>
                        </a:lnTo>
                        <a:lnTo>
                          <a:pt x="66610" y="21953"/>
                        </a:lnTo>
                        <a:lnTo>
                          <a:pt x="79744" y="0"/>
                        </a:lnTo>
                        <a:lnTo>
                          <a:pt x="91377" y="0"/>
                        </a:lnTo>
                        <a:lnTo>
                          <a:pt x="91377" y="44188"/>
                        </a:lnTo>
                        <a:lnTo>
                          <a:pt x="79744" y="44188"/>
                        </a:lnTo>
                        <a:lnTo>
                          <a:pt x="79744" y="19608"/>
                        </a:lnTo>
                        <a:lnTo>
                          <a:pt x="66610" y="41748"/>
                        </a:lnTo>
                        <a:lnTo>
                          <a:pt x="53476" y="19608"/>
                        </a:lnTo>
                        <a:lnTo>
                          <a:pt x="53476" y="44188"/>
                        </a:lnTo>
                        <a:lnTo>
                          <a:pt x="41936" y="44188"/>
                        </a:lnTo>
                        <a:lnTo>
                          <a:pt x="41936"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98" name="Freeform: Shape 197">
                  <a:extLst>
                    <a:ext uri="{FF2B5EF4-FFF2-40B4-BE49-F238E27FC236}">
                      <a16:creationId xmlns:a16="http://schemas.microsoft.com/office/drawing/2014/main" id="{3EDD0464-96FB-E40E-DD5A-F01F9A605094}"/>
                    </a:ext>
                  </a:extLst>
                </p:cNvPr>
                <p:cNvSpPr/>
                <p:nvPr/>
              </p:nvSpPr>
              <p:spPr>
                <a:xfrm>
                  <a:off x="9135997" y="4037240"/>
                  <a:ext cx="38963" cy="18861"/>
                </a:xfrm>
                <a:custGeom>
                  <a:avLst/>
                  <a:gdLst>
                    <a:gd name="connsiteX0" fmla="*/ 11539 w 91283"/>
                    <a:gd name="connsiteY0" fmla="*/ 11070 h 44187"/>
                    <a:gd name="connsiteX1" fmla="*/ 0 w 91283"/>
                    <a:gd name="connsiteY1" fmla="*/ 11070 h 44187"/>
                    <a:gd name="connsiteX2" fmla="*/ 0 w 91283"/>
                    <a:gd name="connsiteY2" fmla="*/ 0 h 44187"/>
                    <a:gd name="connsiteX3" fmla="*/ 34806 w 91283"/>
                    <a:gd name="connsiteY3" fmla="*/ 0 h 44187"/>
                    <a:gd name="connsiteX4" fmla="*/ 34806 w 91283"/>
                    <a:gd name="connsiteY4" fmla="*/ 11070 h 44187"/>
                    <a:gd name="connsiteX5" fmla="*/ 22985 w 91283"/>
                    <a:gd name="connsiteY5" fmla="*/ 11070 h 44187"/>
                    <a:gd name="connsiteX6" fmla="*/ 22985 w 91283"/>
                    <a:gd name="connsiteY6" fmla="*/ 44188 h 44187"/>
                    <a:gd name="connsiteX7" fmla="*/ 11445 w 91283"/>
                    <a:gd name="connsiteY7" fmla="*/ 44188 h 44187"/>
                    <a:gd name="connsiteX8" fmla="*/ 11445 w 91283"/>
                    <a:gd name="connsiteY8" fmla="*/ 11070 h 44187"/>
                    <a:gd name="connsiteX9" fmla="*/ 41936 w 91283"/>
                    <a:gd name="connsiteY9" fmla="*/ 0 h 44187"/>
                    <a:gd name="connsiteX10" fmla="*/ 53382 w 91283"/>
                    <a:gd name="connsiteY10" fmla="*/ 0 h 44187"/>
                    <a:gd name="connsiteX11" fmla="*/ 66516 w 91283"/>
                    <a:gd name="connsiteY11" fmla="*/ 21953 h 44187"/>
                    <a:gd name="connsiteX12" fmla="*/ 79650 w 91283"/>
                    <a:gd name="connsiteY12" fmla="*/ 0 h 44187"/>
                    <a:gd name="connsiteX13" fmla="*/ 91283 w 91283"/>
                    <a:gd name="connsiteY13" fmla="*/ 0 h 44187"/>
                    <a:gd name="connsiteX14" fmla="*/ 91283 w 91283"/>
                    <a:gd name="connsiteY14" fmla="*/ 44188 h 44187"/>
                    <a:gd name="connsiteX15" fmla="*/ 79650 w 91283"/>
                    <a:gd name="connsiteY15" fmla="*/ 44188 h 44187"/>
                    <a:gd name="connsiteX16" fmla="*/ 79650 w 91283"/>
                    <a:gd name="connsiteY16" fmla="*/ 19608 h 44187"/>
                    <a:gd name="connsiteX17" fmla="*/ 66516 w 91283"/>
                    <a:gd name="connsiteY17" fmla="*/ 41748 h 44187"/>
                    <a:gd name="connsiteX18" fmla="*/ 53382 w 91283"/>
                    <a:gd name="connsiteY18" fmla="*/ 19608 h 44187"/>
                    <a:gd name="connsiteX19" fmla="*/ 53382 w 91283"/>
                    <a:gd name="connsiteY19" fmla="*/ 44188 h 44187"/>
                    <a:gd name="connsiteX20" fmla="*/ 41842 w 91283"/>
                    <a:gd name="connsiteY20" fmla="*/ 44188 h 44187"/>
                    <a:gd name="connsiteX21" fmla="*/ 41842 w 91283"/>
                    <a:gd name="connsiteY21" fmla="*/ 0 h 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283" h="44187">
                      <a:moveTo>
                        <a:pt x="11539" y="11070"/>
                      </a:moveTo>
                      <a:lnTo>
                        <a:pt x="0" y="11070"/>
                      </a:lnTo>
                      <a:lnTo>
                        <a:pt x="0" y="0"/>
                      </a:lnTo>
                      <a:lnTo>
                        <a:pt x="34806" y="0"/>
                      </a:lnTo>
                      <a:lnTo>
                        <a:pt x="34806" y="11070"/>
                      </a:lnTo>
                      <a:lnTo>
                        <a:pt x="22985" y="11070"/>
                      </a:lnTo>
                      <a:lnTo>
                        <a:pt x="22985" y="44188"/>
                      </a:lnTo>
                      <a:lnTo>
                        <a:pt x="11445" y="44188"/>
                      </a:lnTo>
                      <a:lnTo>
                        <a:pt x="11445" y="11070"/>
                      </a:lnTo>
                      <a:close/>
                      <a:moveTo>
                        <a:pt x="41936" y="0"/>
                      </a:moveTo>
                      <a:lnTo>
                        <a:pt x="53382" y="0"/>
                      </a:lnTo>
                      <a:lnTo>
                        <a:pt x="66516" y="21953"/>
                      </a:lnTo>
                      <a:lnTo>
                        <a:pt x="79650" y="0"/>
                      </a:lnTo>
                      <a:lnTo>
                        <a:pt x="91283" y="0"/>
                      </a:lnTo>
                      <a:lnTo>
                        <a:pt x="91283" y="44188"/>
                      </a:lnTo>
                      <a:lnTo>
                        <a:pt x="79650" y="44188"/>
                      </a:lnTo>
                      <a:lnTo>
                        <a:pt x="79650" y="19608"/>
                      </a:lnTo>
                      <a:lnTo>
                        <a:pt x="66516" y="41748"/>
                      </a:lnTo>
                      <a:lnTo>
                        <a:pt x="53382" y="19608"/>
                      </a:lnTo>
                      <a:lnTo>
                        <a:pt x="53382" y="44188"/>
                      </a:lnTo>
                      <a:lnTo>
                        <a:pt x="41842" y="44188"/>
                      </a:lnTo>
                      <a:lnTo>
                        <a:pt x="41842" y="0"/>
                      </a:lnTo>
                      <a:close/>
                    </a:path>
                  </a:pathLst>
                </a:custGeom>
                <a:grp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86" name="Group 185">
                <a:extLst>
                  <a:ext uri="{FF2B5EF4-FFF2-40B4-BE49-F238E27FC236}">
                    <a16:creationId xmlns:a16="http://schemas.microsoft.com/office/drawing/2014/main" id="{A4E08D14-360C-93E3-89DB-CE835823F5E6}"/>
                  </a:ext>
                </a:extLst>
              </p:cNvPr>
              <p:cNvGrpSpPr/>
              <p:nvPr/>
            </p:nvGrpSpPr>
            <p:grpSpPr>
              <a:xfrm>
                <a:off x="8633999" y="3749521"/>
                <a:ext cx="239946" cy="236703"/>
                <a:chOff x="8633999" y="3749521"/>
                <a:chExt cx="239946" cy="236703"/>
              </a:xfrm>
            </p:grpSpPr>
            <p:sp>
              <p:nvSpPr>
                <p:cNvPr id="187" name="Freeform: Shape 186">
                  <a:extLst>
                    <a:ext uri="{FF2B5EF4-FFF2-40B4-BE49-F238E27FC236}">
                      <a16:creationId xmlns:a16="http://schemas.microsoft.com/office/drawing/2014/main" id="{EB4496D5-B18D-D4FD-E7E5-8B2A89D9999A}"/>
                    </a:ext>
                  </a:extLst>
                </p:cNvPr>
                <p:cNvSpPr/>
                <p:nvPr/>
              </p:nvSpPr>
              <p:spPr>
                <a:xfrm>
                  <a:off x="8663672" y="3749521"/>
                  <a:ext cx="81931" cy="46131"/>
                </a:xfrm>
                <a:custGeom>
                  <a:avLst/>
                  <a:gdLst>
                    <a:gd name="connsiteX0" fmla="*/ 191949 w 191949"/>
                    <a:gd name="connsiteY0" fmla="*/ 0 h 108076"/>
                    <a:gd name="connsiteX1" fmla="*/ 191949 w 191949"/>
                    <a:gd name="connsiteY1" fmla="*/ 25237 h 108076"/>
                    <a:gd name="connsiteX2" fmla="*/ 19795 w 191949"/>
                    <a:gd name="connsiteY2" fmla="*/ 108077 h 108076"/>
                    <a:gd name="connsiteX3" fmla="*/ 0 w 191949"/>
                    <a:gd name="connsiteY3" fmla="*/ 92410 h 108076"/>
                    <a:gd name="connsiteX4" fmla="*/ 191949 w 191949"/>
                    <a:gd name="connsiteY4" fmla="*/ 0 h 108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949" h="108076">
                      <a:moveTo>
                        <a:pt x="191949" y="0"/>
                      </a:moveTo>
                      <a:lnTo>
                        <a:pt x="191949" y="25237"/>
                      </a:lnTo>
                      <a:lnTo>
                        <a:pt x="19795" y="108077"/>
                      </a:lnTo>
                      <a:lnTo>
                        <a:pt x="0" y="92410"/>
                      </a:lnTo>
                      <a:lnTo>
                        <a:pt x="191949" y="0"/>
                      </a:lnTo>
                      <a:close/>
                    </a:path>
                  </a:pathLst>
                </a:custGeom>
                <a:solidFill>
                  <a:srgbClr val="00C1D5"/>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8" name="Freeform: Shape 187">
                  <a:extLst>
                    <a:ext uri="{FF2B5EF4-FFF2-40B4-BE49-F238E27FC236}">
                      <a16:creationId xmlns:a16="http://schemas.microsoft.com/office/drawing/2014/main" id="{F0DDE281-0C3B-61A6-5E9E-1655D064A8B7}"/>
                    </a:ext>
                  </a:extLst>
                </p:cNvPr>
                <p:cNvSpPr/>
                <p:nvPr/>
              </p:nvSpPr>
              <p:spPr>
                <a:xfrm>
                  <a:off x="8760780" y="3749521"/>
                  <a:ext cx="81891" cy="46131"/>
                </a:xfrm>
                <a:custGeom>
                  <a:avLst/>
                  <a:gdLst>
                    <a:gd name="connsiteX0" fmla="*/ 191855 w 191855"/>
                    <a:gd name="connsiteY0" fmla="*/ 92410 h 108076"/>
                    <a:gd name="connsiteX1" fmla="*/ 172154 w 191855"/>
                    <a:gd name="connsiteY1" fmla="*/ 108077 h 108076"/>
                    <a:gd name="connsiteX2" fmla="*/ 0 w 191855"/>
                    <a:gd name="connsiteY2" fmla="*/ 25237 h 108076"/>
                    <a:gd name="connsiteX3" fmla="*/ 0 w 191855"/>
                    <a:gd name="connsiteY3" fmla="*/ 0 h 108076"/>
                    <a:gd name="connsiteX4" fmla="*/ 191855 w 191855"/>
                    <a:gd name="connsiteY4" fmla="*/ 92410 h 108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55" h="108076">
                      <a:moveTo>
                        <a:pt x="191855" y="92410"/>
                      </a:moveTo>
                      <a:lnTo>
                        <a:pt x="172154" y="108077"/>
                      </a:lnTo>
                      <a:lnTo>
                        <a:pt x="0" y="25237"/>
                      </a:lnTo>
                      <a:lnTo>
                        <a:pt x="0" y="0"/>
                      </a:lnTo>
                      <a:lnTo>
                        <a:pt x="191855" y="92410"/>
                      </a:lnTo>
                      <a:close/>
                    </a:path>
                  </a:pathLst>
                </a:custGeom>
                <a:solidFill>
                  <a:srgbClr val="00C1D5"/>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9" name="Freeform: Shape 188">
                  <a:extLst>
                    <a:ext uri="{FF2B5EF4-FFF2-40B4-BE49-F238E27FC236}">
                      <a16:creationId xmlns:a16="http://schemas.microsoft.com/office/drawing/2014/main" id="{FA821259-E298-582E-E8CF-477A14AA07B3}"/>
                    </a:ext>
                  </a:extLst>
                </p:cNvPr>
                <p:cNvSpPr/>
                <p:nvPr/>
              </p:nvSpPr>
              <p:spPr>
                <a:xfrm>
                  <a:off x="8633999" y="3800818"/>
                  <a:ext cx="28672" cy="88658"/>
                </a:xfrm>
                <a:custGeom>
                  <a:avLst/>
                  <a:gdLst>
                    <a:gd name="connsiteX0" fmla="*/ 67173 w 67172"/>
                    <a:gd name="connsiteY0" fmla="*/ 15668 h 207710"/>
                    <a:gd name="connsiteX1" fmla="*/ 24580 w 67172"/>
                    <a:gd name="connsiteY1" fmla="*/ 201987 h 207710"/>
                    <a:gd name="connsiteX2" fmla="*/ 0 w 67172"/>
                    <a:gd name="connsiteY2" fmla="*/ 207710 h 207710"/>
                    <a:gd name="connsiteX3" fmla="*/ 47378 w 67172"/>
                    <a:gd name="connsiteY3" fmla="*/ 0 h 207710"/>
                    <a:gd name="connsiteX4" fmla="*/ 67173 w 67172"/>
                    <a:gd name="connsiteY4" fmla="*/ 15668 h 207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2" h="207710">
                      <a:moveTo>
                        <a:pt x="67173" y="15668"/>
                      </a:moveTo>
                      <a:lnTo>
                        <a:pt x="24580" y="201987"/>
                      </a:lnTo>
                      <a:lnTo>
                        <a:pt x="0" y="207710"/>
                      </a:lnTo>
                      <a:lnTo>
                        <a:pt x="47378" y="0"/>
                      </a:lnTo>
                      <a:lnTo>
                        <a:pt x="67173" y="15668"/>
                      </a:lnTo>
                      <a:close/>
                    </a:path>
                  </a:pathLst>
                </a:custGeom>
                <a:solidFill>
                  <a:srgbClr val="1D428A"/>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0" name="Freeform: Shape 189">
                  <a:extLst>
                    <a:ext uri="{FF2B5EF4-FFF2-40B4-BE49-F238E27FC236}">
                      <a16:creationId xmlns:a16="http://schemas.microsoft.com/office/drawing/2014/main" id="{A18F7047-87CA-24B8-77C5-6625CC8A11B2}"/>
                    </a:ext>
                  </a:extLst>
                </p:cNvPr>
                <p:cNvSpPr/>
                <p:nvPr/>
              </p:nvSpPr>
              <p:spPr>
                <a:xfrm>
                  <a:off x="8637363" y="3901810"/>
                  <a:ext cx="61348" cy="73521"/>
                </a:xfrm>
                <a:custGeom>
                  <a:avLst/>
                  <a:gdLst>
                    <a:gd name="connsiteX0" fmla="*/ 143727 w 143727"/>
                    <a:gd name="connsiteY0" fmla="*/ 149450 h 172247"/>
                    <a:gd name="connsiteX1" fmla="*/ 132844 w 143727"/>
                    <a:gd name="connsiteY1" fmla="*/ 172248 h 172247"/>
                    <a:gd name="connsiteX2" fmla="*/ 0 w 143727"/>
                    <a:gd name="connsiteY2" fmla="*/ 5723 h 172247"/>
                    <a:gd name="connsiteX3" fmla="*/ 24580 w 143727"/>
                    <a:gd name="connsiteY3" fmla="*/ 0 h 172247"/>
                    <a:gd name="connsiteX4" fmla="*/ 143727 w 143727"/>
                    <a:gd name="connsiteY4" fmla="*/ 149450 h 172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27" h="172247">
                      <a:moveTo>
                        <a:pt x="143727" y="149450"/>
                      </a:moveTo>
                      <a:lnTo>
                        <a:pt x="132844" y="172248"/>
                      </a:lnTo>
                      <a:lnTo>
                        <a:pt x="0" y="5723"/>
                      </a:lnTo>
                      <a:lnTo>
                        <a:pt x="24580" y="0"/>
                      </a:lnTo>
                      <a:lnTo>
                        <a:pt x="143727" y="149450"/>
                      </a:lnTo>
                      <a:close/>
                    </a:path>
                  </a:pathLst>
                </a:custGeom>
                <a:solidFill>
                  <a:srgbClr val="78BE2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1" name="Freeform: Shape 190">
                  <a:extLst>
                    <a:ext uri="{FF2B5EF4-FFF2-40B4-BE49-F238E27FC236}">
                      <a16:creationId xmlns:a16="http://schemas.microsoft.com/office/drawing/2014/main" id="{1AAF16B9-9E73-0F89-4775-AF5F567C9108}"/>
                    </a:ext>
                  </a:extLst>
                </p:cNvPr>
                <p:cNvSpPr/>
                <p:nvPr/>
              </p:nvSpPr>
              <p:spPr>
                <a:xfrm>
                  <a:off x="8707721" y="3972208"/>
                  <a:ext cx="79408" cy="9690"/>
                </a:xfrm>
                <a:custGeom>
                  <a:avLst/>
                  <a:gdLst>
                    <a:gd name="connsiteX0" fmla="*/ 186039 w 186038"/>
                    <a:gd name="connsiteY0" fmla="*/ 22703 h 22703"/>
                    <a:gd name="connsiteX1" fmla="*/ 0 w 186038"/>
                    <a:gd name="connsiteY1" fmla="*/ 22703 h 22703"/>
                    <a:gd name="connsiteX2" fmla="*/ 10883 w 186038"/>
                    <a:gd name="connsiteY2" fmla="*/ 0 h 22703"/>
                    <a:gd name="connsiteX3" fmla="*/ 146636 w 186038"/>
                    <a:gd name="connsiteY3" fmla="*/ 0 h 22703"/>
                    <a:gd name="connsiteX4" fmla="*/ 186039 w 186038"/>
                    <a:gd name="connsiteY4" fmla="*/ 22703 h 2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038" h="22703">
                      <a:moveTo>
                        <a:pt x="186039" y="22703"/>
                      </a:moveTo>
                      <a:lnTo>
                        <a:pt x="0" y="22703"/>
                      </a:lnTo>
                      <a:lnTo>
                        <a:pt x="10883" y="0"/>
                      </a:lnTo>
                      <a:lnTo>
                        <a:pt x="146636" y="0"/>
                      </a:lnTo>
                      <a:lnTo>
                        <a:pt x="186039" y="22703"/>
                      </a:lnTo>
                      <a:close/>
                    </a:path>
                  </a:pathLst>
                </a:custGeom>
                <a:solidFill>
                  <a:srgbClr val="00C1D5"/>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2" name="Freeform: Shape 191">
                  <a:extLst>
                    <a:ext uri="{FF2B5EF4-FFF2-40B4-BE49-F238E27FC236}">
                      <a16:creationId xmlns:a16="http://schemas.microsoft.com/office/drawing/2014/main" id="{FE5D6265-B318-9462-51C0-71BD31BFB921}"/>
                    </a:ext>
                  </a:extLst>
                </p:cNvPr>
                <p:cNvSpPr/>
                <p:nvPr/>
              </p:nvSpPr>
              <p:spPr>
                <a:xfrm>
                  <a:off x="8843712" y="3800818"/>
                  <a:ext cx="29232" cy="91101"/>
                </a:xfrm>
                <a:custGeom>
                  <a:avLst/>
                  <a:gdLst>
                    <a:gd name="connsiteX0" fmla="*/ 68486 w 68486"/>
                    <a:gd name="connsiteY0" fmla="*/ 213433 h 213432"/>
                    <a:gd name="connsiteX1" fmla="*/ 52819 w 68486"/>
                    <a:gd name="connsiteY1" fmla="*/ 204427 h 213432"/>
                    <a:gd name="connsiteX2" fmla="*/ 41561 w 68486"/>
                    <a:gd name="connsiteY2" fmla="*/ 197953 h 213432"/>
                    <a:gd name="connsiteX3" fmla="*/ 0 w 68486"/>
                    <a:gd name="connsiteY3" fmla="*/ 15668 h 213432"/>
                    <a:gd name="connsiteX4" fmla="*/ 19701 w 68486"/>
                    <a:gd name="connsiteY4" fmla="*/ 0 h 213432"/>
                    <a:gd name="connsiteX5" fmla="*/ 67172 w 68486"/>
                    <a:gd name="connsiteY5" fmla="*/ 207710 h 213432"/>
                    <a:gd name="connsiteX6" fmla="*/ 68486 w 68486"/>
                    <a:gd name="connsiteY6" fmla="*/ 213433 h 213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86" h="213432">
                      <a:moveTo>
                        <a:pt x="68486" y="213433"/>
                      </a:moveTo>
                      <a:lnTo>
                        <a:pt x="52819" y="204427"/>
                      </a:lnTo>
                      <a:lnTo>
                        <a:pt x="41561" y="197953"/>
                      </a:lnTo>
                      <a:lnTo>
                        <a:pt x="0" y="15668"/>
                      </a:lnTo>
                      <a:lnTo>
                        <a:pt x="19701" y="0"/>
                      </a:lnTo>
                      <a:lnTo>
                        <a:pt x="67172" y="207710"/>
                      </a:lnTo>
                      <a:lnTo>
                        <a:pt x="68486" y="213433"/>
                      </a:lnTo>
                      <a:close/>
                    </a:path>
                  </a:pathLst>
                </a:custGeom>
                <a:solidFill>
                  <a:srgbClr val="1D428A"/>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3" name="Freeform: Shape 192">
                  <a:extLst>
                    <a:ext uri="{FF2B5EF4-FFF2-40B4-BE49-F238E27FC236}">
                      <a16:creationId xmlns:a16="http://schemas.microsoft.com/office/drawing/2014/main" id="{A63BFD16-930D-ED93-257B-42932C381FCE}"/>
                    </a:ext>
                  </a:extLst>
                </p:cNvPr>
                <p:cNvSpPr/>
                <p:nvPr/>
              </p:nvSpPr>
              <p:spPr>
                <a:xfrm>
                  <a:off x="8661630" y="3775990"/>
                  <a:ext cx="179119" cy="178478"/>
                </a:xfrm>
                <a:custGeom>
                  <a:avLst/>
                  <a:gdLst>
                    <a:gd name="connsiteX0" fmla="*/ 419642 w 419641"/>
                    <a:gd name="connsiteY0" fmla="*/ 228068 h 418140"/>
                    <a:gd name="connsiteX1" fmla="*/ 392810 w 419641"/>
                    <a:gd name="connsiteY1" fmla="*/ 212588 h 418140"/>
                    <a:gd name="connsiteX2" fmla="*/ 371139 w 419641"/>
                    <a:gd name="connsiteY2" fmla="*/ 117927 h 418140"/>
                    <a:gd name="connsiteX3" fmla="*/ 366729 w 419641"/>
                    <a:gd name="connsiteY3" fmla="*/ 98508 h 418140"/>
                    <a:gd name="connsiteX4" fmla="*/ 349092 w 419641"/>
                    <a:gd name="connsiteY4" fmla="*/ 90064 h 418140"/>
                    <a:gd name="connsiteX5" fmla="*/ 232290 w 419641"/>
                    <a:gd name="connsiteY5" fmla="*/ 33774 h 418140"/>
                    <a:gd name="connsiteX6" fmla="*/ 214465 w 419641"/>
                    <a:gd name="connsiteY6" fmla="*/ 25143 h 418140"/>
                    <a:gd name="connsiteX7" fmla="*/ 196734 w 419641"/>
                    <a:gd name="connsiteY7" fmla="*/ 33774 h 418140"/>
                    <a:gd name="connsiteX8" fmla="*/ 79838 w 419641"/>
                    <a:gd name="connsiteY8" fmla="*/ 90064 h 418140"/>
                    <a:gd name="connsiteX9" fmla="*/ 62294 w 419641"/>
                    <a:gd name="connsiteY9" fmla="*/ 98508 h 418140"/>
                    <a:gd name="connsiteX10" fmla="*/ 57791 w 419641"/>
                    <a:gd name="connsiteY10" fmla="*/ 117927 h 418140"/>
                    <a:gd name="connsiteX11" fmla="*/ 28989 w 419641"/>
                    <a:gd name="connsiteY11" fmla="*/ 244205 h 418140"/>
                    <a:gd name="connsiteX12" fmla="*/ 24674 w 419641"/>
                    <a:gd name="connsiteY12" fmla="*/ 263250 h 418140"/>
                    <a:gd name="connsiteX13" fmla="*/ 37057 w 419641"/>
                    <a:gd name="connsiteY13" fmla="*/ 278823 h 418140"/>
                    <a:gd name="connsiteX14" fmla="*/ 117740 w 419641"/>
                    <a:gd name="connsiteY14" fmla="*/ 380051 h 418140"/>
                    <a:gd name="connsiteX15" fmla="*/ 130030 w 419641"/>
                    <a:gd name="connsiteY15" fmla="*/ 395343 h 418140"/>
                    <a:gd name="connsiteX16" fmla="*/ 190917 w 419641"/>
                    <a:gd name="connsiteY16" fmla="*/ 395343 h 418140"/>
                    <a:gd name="connsiteX17" fmla="*/ 190917 w 419641"/>
                    <a:gd name="connsiteY17" fmla="*/ 418141 h 418140"/>
                    <a:gd name="connsiteX18" fmla="*/ 119053 w 419641"/>
                    <a:gd name="connsiteY18" fmla="*/ 418141 h 418140"/>
                    <a:gd name="connsiteX19" fmla="*/ 106857 w 419641"/>
                    <a:gd name="connsiteY19" fmla="*/ 402755 h 418140"/>
                    <a:gd name="connsiteX20" fmla="*/ 12477 w 419641"/>
                    <a:gd name="connsiteY20" fmla="*/ 284452 h 418140"/>
                    <a:gd name="connsiteX21" fmla="*/ 0 w 419641"/>
                    <a:gd name="connsiteY21" fmla="*/ 268878 h 418140"/>
                    <a:gd name="connsiteX22" fmla="*/ 4409 w 419641"/>
                    <a:gd name="connsiteY22" fmla="*/ 249928 h 418140"/>
                    <a:gd name="connsiteX23" fmla="*/ 38090 w 419641"/>
                    <a:gd name="connsiteY23" fmla="*/ 102166 h 418140"/>
                    <a:gd name="connsiteX24" fmla="*/ 42499 w 419641"/>
                    <a:gd name="connsiteY24" fmla="*/ 82746 h 418140"/>
                    <a:gd name="connsiteX25" fmla="*/ 60136 w 419641"/>
                    <a:gd name="connsiteY25" fmla="*/ 74303 h 418140"/>
                    <a:gd name="connsiteX26" fmla="*/ 196734 w 419641"/>
                    <a:gd name="connsiteY26" fmla="*/ 8537 h 418140"/>
                    <a:gd name="connsiteX27" fmla="*/ 214465 w 419641"/>
                    <a:gd name="connsiteY27" fmla="*/ 0 h 418140"/>
                    <a:gd name="connsiteX28" fmla="*/ 232290 w 419641"/>
                    <a:gd name="connsiteY28" fmla="*/ 8537 h 418140"/>
                    <a:gd name="connsiteX29" fmla="*/ 368887 w 419641"/>
                    <a:gd name="connsiteY29" fmla="*/ 74303 h 418140"/>
                    <a:gd name="connsiteX30" fmla="*/ 386431 w 419641"/>
                    <a:gd name="connsiteY30" fmla="*/ 82746 h 418140"/>
                    <a:gd name="connsiteX31" fmla="*/ 390934 w 419641"/>
                    <a:gd name="connsiteY31" fmla="*/ 102166 h 418140"/>
                    <a:gd name="connsiteX32" fmla="*/ 419642 w 419641"/>
                    <a:gd name="connsiteY32" fmla="*/ 228068 h 41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19641" h="418140">
                      <a:moveTo>
                        <a:pt x="419642" y="228068"/>
                      </a:moveTo>
                      <a:lnTo>
                        <a:pt x="392810" y="212588"/>
                      </a:lnTo>
                      <a:lnTo>
                        <a:pt x="371139" y="117927"/>
                      </a:lnTo>
                      <a:lnTo>
                        <a:pt x="366729" y="98508"/>
                      </a:lnTo>
                      <a:lnTo>
                        <a:pt x="349092" y="90064"/>
                      </a:lnTo>
                      <a:lnTo>
                        <a:pt x="232290" y="33774"/>
                      </a:lnTo>
                      <a:lnTo>
                        <a:pt x="214465" y="25143"/>
                      </a:lnTo>
                      <a:lnTo>
                        <a:pt x="196734" y="33774"/>
                      </a:lnTo>
                      <a:lnTo>
                        <a:pt x="79838" y="90064"/>
                      </a:lnTo>
                      <a:lnTo>
                        <a:pt x="62294" y="98508"/>
                      </a:lnTo>
                      <a:lnTo>
                        <a:pt x="57791" y="117927"/>
                      </a:lnTo>
                      <a:lnTo>
                        <a:pt x="28989" y="244205"/>
                      </a:lnTo>
                      <a:lnTo>
                        <a:pt x="24674" y="263250"/>
                      </a:lnTo>
                      <a:lnTo>
                        <a:pt x="37057" y="278823"/>
                      </a:lnTo>
                      <a:lnTo>
                        <a:pt x="117740" y="380051"/>
                      </a:lnTo>
                      <a:lnTo>
                        <a:pt x="130030" y="395343"/>
                      </a:lnTo>
                      <a:lnTo>
                        <a:pt x="190917" y="395343"/>
                      </a:lnTo>
                      <a:lnTo>
                        <a:pt x="190917" y="418141"/>
                      </a:lnTo>
                      <a:lnTo>
                        <a:pt x="119053" y="418141"/>
                      </a:lnTo>
                      <a:lnTo>
                        <a:pt x="106857" y="402755"/>
                      </a:lnTo>
                      <a:lnTo>
                        <a:pt x="12477" y="284452"/>
                      </a:lnTo>
                      <a:lnTo>
                        <a:pt x="0" y="268878"/>
                      </a:lnTo>
                      <a:lnTo>
                        <a:pt x="4409" y="249928"/>
                      </a:lnTo>
                      <a:lnTo>
                        <a:pt x="38090" y="102166"/>
                      </a:lnTo>
                      <a:lnTo>
                        <a:pt x="42499" y="82746"/>
                      </a:lnTo>
                      <a:lnTo>
                        <a:pt x="60136" y="74303"/>
                      </a:lnTo>
                      <a:lnTo>
                        <a:pt x="196734" y="8537"/>
                      </a:lnTo>
                      <a:lnTo>
                        <a:pt x="214465" y="0"/>
                      </a:lnTo>
                      <a:lnTo>
                        <a:pt x="232290" y="8537"/>
                      </a:lnTo>
                      <a:lnTo>
                        <a:pt x="368887" y="74303"/>
                      </a:lnTo>
                      <a:lnTo>
                        <a:pt x="386431" y="82746"/>
                      </a:lnTo>
                      <a:lnTo>
                        <a:pt x="390934" y="102166"/>
                      </a:lnTo>
                      <a:lnTo>
                        <a:pt x="419642" y="228068"/>
                      </a:lnTo>
                      <a:close/>
                    </a:path>
                  </a:pathLst>
                </a:custGeom>
                <a:solidFill>
                  <a:srgbClr val="0091DA"/>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4" name="Freeform: Shape 193">
                  <a:extLst>
                    <a:ext uri="{FF2B5EF4-FFF2-40B4-BE49-F238E27FC236}">
                      <a16:creationId xmlns:a16="http://schemas.microsoft.com/office/drawing/2014/main" id="{46506B96-2019-2D60-400C-50C709F90122}"/>
                    </a:ext>
                  </a:extLst>
                </p:cNvPr>
                <p:cNvSpPr/>
                <p:nvPr/>
              </p:nvSpPr>
              <p:spPr>
                <a:xfrm>
                  <a:off x="8785127" y="3891919"/>
                  <a:ext cx="64832" cy="74843"/>
                </a:xfrm>
                <a:custGeom>
                  <a:avLst/>
                  <a:gdLst>
                    <a:gd name="connsiteX0" fmla="*/ 118021 w 151889"/>
                    <a:gd name="connsiteY0" fmla="*/ 24298 h 175343"/>
                    <a:gd name="connsiteX1" fmla="*/ 98132 w 151889"/>
                    <a:gd name="connsiteY1" fmla="*/ 12759 h 175343"/>
                    <a:gd name="connsiteX2" fmla="*/ 79087 w 151889"/>
                    <a:gd name="connsiteY2" fmla="*/ 1783 h 175343"/>
                    <a:gd name="connsiteX3" fmla="*/ 79087 w 151889"/>
                    <a:gd name="connsiteY3" fmla="*/ 1783 h 175343"/>
                    <a:gd name="connsiteX4" fmla="*/ 75898 w 151889"/>
                    <a:gd name="connsiteY4" fmla="*/ 0 h 175343"/>
                    <a:gd name="connsiteX5" fmla="*/ 74584 w 151889"/>
                    <a:gd name="connsiteY5" fmla="*/ 751 h 175343"/>
                    <a:gd name="connsiteX6" fmla="*/ 0 w 151889"/>
                    <a:gd name="connsiteY6" fmla="*/ 43813 h 175343"/>
                    <a:gd name="connsiteX7" fmla="*/ 0 w 151889"/>
                    <a:gd name="connsiteY7" fmla="*/ 131531 h 175343"/>
                    <a:gd name="connsiteX8" fmla="*/ 22328 w 151889"/>
                    <a:gd name="connsiteY8" fmla="*/ 144384 h 175343"/>
                    <a:gd name="connsiteX9" fmla="*/ 45689 w 151889"/>
                    <a:gd name="connsiteY9" fmla="*/ 157894 h 175343"/>
                    <a:gd name="connsiteX10" fmla="*/ 58635 w 151889"/>
                    <a:gd name="connsiteY10" fmla="*/ 165305 h 175343"/>
                    <a:gd name="connsiteX11" fmla="*/ 75991 w 151889"/>
                    <a:gd name="connsiteY11" fmla="*/ 175343 h 175343"/>
                    <a:gd name="connsiteX12" fmla="*/ 82840 w 151889"/>
                    <a:gd name="connsiteY12" fmla="*/ 171403 h 175343"/>
                    <a:gd name="connsiteX13" fmla="*/ 82840 w 151889"/>
                    <a:gd name="connsiteY13" fmla="*/ 171403 h 175343"/>
                    <a:gd name="connsiteX14" fmla="*/ 151889 w 151889"/>
                    <a:gd name="connsiteY14" fmla="*/ 131531 h 175343"/>
                    <a:gd name="connsiteX15" fmla="*/ 151889 w 151889"/>
                    <a:gd name="connsiteY15" fmla="*/ 43813 h 175343"/>
                    <a:gd name="connsiteX16" fmla="*/ 118115 w 151889"/>
                    <a:gd name="connsiteY16" fmla="*/ 24298 h 175343"/>
                    <a:gd name="connsiteX17" fmla="*/ 64546 w 151889"/>
                    <a:gd name="connsiteY17" fmla="*/ 142601 h 175343"/>
                    <a:gd name="connsiteX18" fmla="*/ 36588 w 151889"/>
                    <a:gd name="connsiteY18" fmla="*/ 126465 h 175343"/>
                    <a:gd name="connsiteX19" fmla="*/ 28145 w 151889"/>
                    <a:gd name="connsiteY19" fmla="*/ 121586 h 175343"/>
                    <a:gd name="connsiteX20" fmla="*/ 28145 w 151889"/>
                    <a:gd name="connsiteY20" fmla="*/ 121586 h 175343"/>
                    <a:gd name="connsiteX21" fmla="*/ 22703 w 151889"/>
                    <a:gd name="connsiteY21" fmla="*/ 118397 h 175343"/>
                    <a:gd name="connsiteX22" fmla="*/ 22703 w 151889"/>
                    <a:gd name="connsiteY22" fmla="*/ 69987 h 175343"/>
                    <a:gd name="connsiteX23" fmla="*/ 64546 w 151889"/>
                    <a:gd name="connsiteY23" fmla="*/ 94004 h 175343"/>
                    <a:gd name="connsiteX24" fmla="*/ 64546 w 151889"/>
                    <a:gd name="connsiteY24" fmla="*/ 142508 h 175343"/>
                    <a:gd name="connsiteX25" fmla="*/ 76179 w 151889"/>
                    <a:gd name="connsiteY25" fmla="*/ 74584 h 175343"/>
                    <a:gd name="connsiteX26" fmla="*/ 34056 w 151889"/>
                    <a:gd name="connsiteY26" fmla="*/ 50380 h 175343"/>
                    <a:gd name="connsiteX27" fmla="*/ 75898 w 151889"/>
                    <a:gd name="connsiteY27" fmla="*/ 26269 h 175343"/>
                    <a:gd name="connsiteX28" fmla="*/ 83778 w 151889"/>
                    <a:gd name="connsiteY28" fmla="*/ 30772 h 175343"/>
                    <a:gd name="connsiteX29" fmla="*/ 103667 w 151889"/>
                    <a:gd name="connsiteY29" fmla="*/ 42311 h 175343"/>
                    <a:gd name="connsiteX30" fmla="*/ 117740 w 151889"/>
                    <a:gd name="connsiteY30" fmla="*/ 50473 h 175343"/>
                    <a:gd name="connsiteX31" fmla="*/ 76085 w 151889"/>
                    <a:gd name="connsiteY31" fmla="*/ 74678 h 175343"/>
                    <a:gd name="connsiteX32" fmla="*/ 129185 w 151889"/>
                    <a:gd name="connsiteY32" fmla="*/ 118397 h 175343"/>
                    <a:gd name="connsiteX33" fmla="*/ 121586 w 151889"/>
                    <a:gd name="connsiteY33" fmla="*/ 122806 h 175343"/>
                    <a:gd name="connsiteX34" fmla="*/ 121586 w 151889"/>
                    <a:gd name="connsiteY34" fmla="*/ 122806 h 175343"/>
                    <a:gd name="connsiteX35" fmla="*/ 87343 w 151889"/>
                    <a:gd name="connsiteY35" fmla="*/ 142601 h 175343"/>
                    <a:gd name="connsiteX36" fmla="*/ 87343 w 151889"/>
                    <a:gd name="connsiteY36" fmla="*/ 94380 h 175343"/>
                    <a:gd name="connsiteX37" fmla="*/ 129185 w 151889"/>
                    <a:gd name="connsiteY37" fmla="*/ 70081 h 175343"/>
                    <a:gd name="connsiteX38" fmla="*/ 129185 w 151889"/>
                    <a:gd name="connsiteY38" fmla="*/ 118397 h 175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1889" h="175343">
                      <a:moveTo>
                        <a:pt x="118021" y="24298"/>
                      </a:moveTo>
                      <a:lnTo>
                        <a:pt x="98132" y="12759"/>
                      </a:lnTo>
                      <a:lnTo>
                        <a:pt x="79087" y="1783"/>
                      </a:lnTo>
                      <a:lnTo>
                        <a:pt x="79087" y="1783"/>
                      </a:lnTo>
                      <a:lnTo>
                        <a:pt x="75898" y="0"/>
                      </a:lnTo>
                      <a:lnTo>
                        <a:pt x="74584" y="751"/>
                      </a:lnTo>
                      <a:lnTo>
                        <a:pt x="0" y="43813"/>
                      </a:lnTo>
                      <a:lnTo>
                        <a:pt x="0" y="131531"/>
                      </a:lnTo>
                      <a:lnTo>
                        <a:pt x="22328" y="144384"/>
                      </a:lnTo>
                      <a:lnTo>
                        <a:pt x="45689" y="157894"/>
                      </a:lnTo>
                      <a:lnTo>
                        <a:pt x="58635" y="165305"/>
                      </a:lnTo>
                      <a:lnTo>
                        <a:pt x="75991" y="175343"/>
                      </a:lnTo>
                      <a:lnTo>
                        <a:pt x="82840" y="171403"/>
                      </a:lnTo>
                      <a:lnTo>
                        <a:pt x="82840" y="171403"/>
                      </a:lnTo>
                      <a:lnTo>
                        <a:pt x="151889" y="131531"/>
                      </a:lnTo>
                      <a:lnTo>
                        <a:pt x="151889" y="43813"/>
                      </a:lnTo>
                      <a:lnTo>
                        <a:pt x="118115" y="24298"/>
                      </a:lnTo>
                      <a:close/>
                      <a:moveTo>
                        <a:pt x="64546" y="142601"/>
                      </a:moveTo>
                      <a:lnTo>
                        <a:pt x="36588" y="126465"/>
                      </a:lnTo>
                      <a:lnTo>
                        <a:pt x="28145" y="121586"/>
                      </a:lnTo>
                      <a:lnTo>
                        <a:pt x="28145" y="121586"/>
                      </a:lnTo>
                      <a:lnTo>
                        <a:pt x="22703" y="118397"/>
                      </a:lnTo>
                      <a:lnTo>
                        <a:pt x="22703" y="69987"/>
                      </a:lnTo>
                      <a:lnTo>
                        <a:pt x="64546" y="94004"/>
                      </a:lnTo>
                      <a:lnTo>
                        <a:pt x="64546" y="142508"/>
                      </a:lnTo>
                      <a:close/>
                      <a:moveTo>
                        <a:pt x="76179" y="74584"/>
                      </a:moveTo>
                      <a:lnTo>
                        <a:pt x="34056" y="50380"/>
                      </a:lnTo>
                      <a:lnTo>
                        <a:pt x="75898" y="26269"/>
                      </a:lnTo>
                      <a:lnTo>
                        <a:pt x="83778" y="30772"/>
                      </a:lnTo>
                      <a:lnTo>
                        <a:pt x="103667" y="42311"/>
                      </a:lnTo>
                      <a:lnTo>
                        <a:pt x="117740" y="50473"/>
                      </a:lnTo>
                      <a:lnTo>
                        <a:pt x="76085" y="74678"/>
                      </a:lnTo>
                      <a:close/>
                      <a:moveTo>
                        <a:pt x="129185" y="118397"/>
                      </a:moveTo>
                      <a:lnTo>
                        <a:pt x="121586" y="122806"/>
                      </a:lnTo>
                      <a:lnTo>
                        <a:pt x="121586" y="122806"/>
                      </a:lnTo>
                      <a:lnTo>
                        <a:pt x="87343" y="142601"/>
                      </a:lnTo>
                      <a:lnTo>
                        <a:pt x="87343" y="94380"/>
                      </a:lnTo>
                      <a:lnTo>
                        <a:pt x="129185" y="70081"/>
                      </a:lnTo>
                      <a:lnTo>
                        <a:pt x="129185" y="118397"/>
                      </a:lnTo>
                      <a:close/>
                    </a:path>
                  </a:pathLst>
                </a:custGeom>
                <a:solidFill>
                  <a:schemeClr val="bg1"/>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5" name="Freeform: Shape 194">
                  <a:extLst>
                    <a:ext uri="{FF2B5EF4-FFF2-40B4-BE49-F238E27FC236}">
                      <a16:creationId xmlns:a16="http://schemas.microsoft.com/office/drawing/2014/main" id="{11C26DB4-EF49-FFA6-0B4B-64557C8C03DD}"/>
                    </a:ext>
                  </a:extLst>
                </p:cNvPr>
                <p:cNvSpPr/>
                <p:nvPr/>
              </p:nvSpPr>
              <p:spPr>
                <a:xfrm>
                  <a:off x="8821407" y="3907857"/>
                  <a:ext cx="52538" cy="78367"/>
                </a:xfrm>
                <a:custGeom>
                  <a:avLst/>
                  <a:gdLst>
                    <a:gd name="connsiteX0" fmla="*/ 123087 w 123087"/>
                    <a:gd name="connsiteY0" fmla="*/ 13040 h 183599"/>
                    <a:gd name="connsiteX1" fmla="*/ 123087 w 123087"/>
                    <a:gd name="connsiteY1" fmla="*/ 125714 h 183599"/>
                    <a:gd name="connsiteX2" fmla="*/ 22703 w 123087"/>
                    <a:gd name="connsiteY2" fmla="*/ 183599 h 183599"/>
                    <a:gd name="connsiteX3" fmla="*/ 22797 w 123087"/>
                    <a:gd name="connsiteY3" fmla="*/ 183505 h 183599"/>
                    <a:gd name="connsiteX4" fmla="*/ 0 w 123087"/>
                    <a:gd name="connsiteY4" fmla="*/ 170465 h 183599"/>
                    <a:gd name="connsiteX5" fmla="*/ 100384 w 123087"/>
                    <a:gd name="connsiteY5" fmla="*/ 112580 h 183599"/>
                    <a:gd name="connsiteX6" fmla="*/ 100384 w 123087"/>
                    <a:gd name="connsiteY6" fmla="*/ 0 h 183599"/>
                    <a:gd name="connsiteX7" fmla="*/ 103386 w 123087"/>
                    <a:gd name="connsiteY7" fmla="*/ 1689 h 183599"/>
                    <a:gd name="connsiteX8" fmla="*/ 123087 w 123087"/>
                    <a:gd name="connsiteY8" fmla="*/ 13040 h 18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087" h="183599">
                      <a:moveTo>
                        <a:pt x="123087" y="13040"/>
                      </a:moveTo>
                      <a:lnTo>
                        <a:pt x="123087" y="125714"/>
                      </a:lnTo>
                      <a:lnTo>
                        <a:pt x="22703" y="183599"/>
                      </a:lnTo>
                      <a:lnTo>
                        <a:pt x="22797" y="183505"/>
                      </a:lnTo>
                      <a:lnTo>
                        <a:pt x="0" y="170465"/>
                      </a:lnTo>
                      <a:lnTo>
                        <a:pt x="100384" y="112580"/>
                      </a:lnTo>
                      <a:lnTo>
                        <a:pt x="100384" y="0"/>
                      </a:lnTo>
                      <a:lnTo>
                        <a:pt x="103386" y="1689"/>
                      </a:lnTo>
                      <a:lnTo>
                        <a:pt x="123087" y="13040"/>
                      </a:lnTo>
                      <a:close/>
                    </a:path>
                  </a:pathLst>
                </a:custGeom>
                <a:solidFill>
                  <a:schemeClr val="bg1"/>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6" name="Freeform: Shape 195">
                  <a:extLst>
                    <a:ext uri="{FF2B5EF4-FFF2-40B4-BE49-F238E27FC236}">
                      <a16:creationId xmlns:a16="http://schemas.microsoft.com/office/drawing/2014/main" id="{CDAFDD84-72E8-C173-02F1-B1283069C953}"/>
                    </a:ext>
                  </a:extLst>
                </p:cNvPr>
                <p:cNvSpPr/>
                <p:nvPr/>
              </p:nvSpPr>
              <p:spPr>
                <a:xfrm>
                  <a:off x="8761261" y="3872738"/>
                  <a:ext cx="51657" cy="78887"/>
                </a:xfrm>
                <a:custGeom>
                  <a:avLst/>
                  <a:gdLst>
                    <a:gd name="connsiteX0" fmla="*/ 121024 w 121023"/>
                    <a:gd name="connsiteY0" fmla="*/ 13135 h 184818"/>
                    <a:gd name="connsiteX1" fmla="*/ 83309 w 121023"/>
                    <a:gd name="connsiteY1" fmla="*/ 34806 h 184818"/>
                    <a:gd name="connsiteX2" fmla="*/ 34431 w 121023"/>
                    <a:gd name="connsiteY2" fmla="*/ 63045 h 184818"/>
                    <a:gd name="connsiteX3" fmla="*/ 22704 w 121023"/>
                    <a:gd name="connsiteY3" fmla="*/ 69800 h 184818"/>
                    <a:gd name="connsiteX4" fmla="*/ 22704 w 121023"/>
                    <a:gd name="connsiteY4" fmla="*/ 184819 h 184818"/>
                    <a:gd name="connsiteX5" fmla="*/ 0 w 121023"/>
                    <a:gd name="connsiteY5" fmla="*/ 171685 h 184818"/>
                    <a:gd name="connsiteX6" fmla="*/ 0 w 121023"/>
                    <a:gd name="connsiteY6" fmla="*/ 56665 h 184818"/>
                    <a:gd name="connsiteX7" fmla="*/ 24580 w 121023"/>
                    <a:gd name="connsiteY7" fmla="*/ 42499 h 184818"/>
                    <a:gd name="connsiteX8" fmla="*/ 50849 w 121023"/>
                    <a:gd name="connsiteY8" fmla="*/ 27301 h 184818"/>
                    <a:gd name="connsiteX9" fmla="*/ 95975 w 121023"/>
                    <a:gd name="connsiteY9" fmla="*/ 1314 h 184818"/>
                    <a:gd name="connsiteX10" fmla="*/ 98226 w 121023"/>
                    <a:gd name="connsiteY10" fmla="*/ 0 h 184818"/>
                    <a:gd name="connsiteX11" fmla="*/ 103386 w 121023"/>
                    <a:gd name="connsiteY11" fmla="*/ 3002 h 184818"/>
                    <a:gd name="connsiteX12" fmla="*/ 121024 w 121023"/>
                    <a:gd name="connsiteY12" fmla="*/ 13135 h 18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023" h="184818">
                      <a:moveTo>
                        <a:pt x="121024" y="13135"/>
                      </a:moveTo>
                      <a:lnTo>
                        <a:pt x="83309" y="34806"/>
                      </a:lnTo>
                      <a:lnTo>
                        <a:pt x="34431" y="63045"/>
                      </a:lnTo>
                      <a:lnTo>
                        <a:pt x="22704" y="69800"/>
                      </a:lnTo>
                      <a:lnTo>
                        <a:pt x="22704" y="184819"/>
                      </a:lnTo>
                      <a:lnTo>
                        <a:pt x="0" y="171685"/>
                      </a:lnTo>
                      <a:lnTo>
                        <a:pt x="0" y="56665"/>
                      </a:lnTo>
                      <a:lnTo>
                        <a:pt x="24580" y="42499"/>
                      </a:lnTo>
                      <a:lnTo>
                        <a:pt x="50849" y="27301"/>
                      </a:lnTo>
                      <a:lnTo>
                        <a:pt x="95975" y="1314"/>
                      </a:lnTo>
                      <a:lnTo>
                        <a:pt x="98226" y="0"/>
                      </a:lnTo>
                      <a:lnTo>
                        <a:pt x="103386" y="3002"/>
                      </a:lnTo>
                      <a:lnTo>
                        <a:pt x="121024" y="13135"/>
                      </a:lnTo>
                      <a:close/>
                    </a:path>
                  </a:pathLst>
                </a:custGeom>
                <a:solidFill>
                  <a:schemeClr val="bg1"/>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nvGrpSpPr>
          <p:cNvPr id="223" name="Group 222">
            <a:extLst>
              <a:ext uri="{FF2B5EF4-FFF2-40B4-BE49-F238E27FC236}">
                <a16:creationId xmlns:a16="http://schemas.microsoft.com/office/drawing/2014/main" id="{FA556510-6777-065D-7759-55B3F6AD0AF6}"/>
              </a:ext>
              <a:ext uri="{C183D7F6-B498-43B3-948B-1728B52AA6E4}">
                <adec:decorative xmlns:adec="http://schemas.microsoft.com/office/drawing/2017/decorative" val="1"/>
              </a:ext>
            </a:extLst>
          </p:cNvPr>
          <p:cNvGrpSpPr/>
          <p:nvPr/>
        </p:nvGrpSpPr>
        <p:grpSpPr>
          <a:xfrm>
            <a:off x="9451441" y="3191603"/>
            <a:ext cx="1543657" cy="454842"/>
            <a:chOff x="10465415" y="3895040"/>
            <a:chExt cx="1999537" cy="589168"/>
          </a:xfrm>
        </p:grpSpPr>
        <p:sp>
          <p:nvSpPr>
            <p:cNvPr id="224" name="Freeform: Shape 223">
              <a:extLst>
                <a:ext uri="{FF2B5EF4-FFF2-40B4-BE49-F238E27FC236}">
                  <a16:creationId xmlns:a16="http://schemas.microsoft.com/office/drawing/2014/main" id="{381D73DE-335D-C441-593C-D9047D729321}"/>
                </a:ext>
              </a:extLst>
            </p:cNvPr>
            <p:cNvSpPr/>
            <p:nvPr/>
          </p:nvSpPr>
          <p:spPr>
            <a:xfrm>
              <a:off x="10465415" y="3895040"/>
              <a:ext cx="1999537" cy="589168"/>
            </a:xfrm>
            <a:custGeom>
              <a:avLst/>
              <a:gdLst>
                <a:gd name="connsiteX0" fmla="*/ 2044265 w 2148120"/>
                <a:gd name="connsiteY0" fmla="*/ 0 h 589168"/>
                <a:gd name="connsiteX1" fmla="*/ 2148121 w 2148120"/>
                <a:gd name="connsiteY1" fmla="*/ 103855 h 589168"/>
                <a:gd name="connsiteX2" fmla="*/ 2148121 w 2148120"/>
                <a:gd name="connsiteY2" fmla="*/ 485314 h 589168"/>
                <a:gd name="connsiteX3" fmla="*/ 2044265 w 2148120"/>
                <a:gd name="connsiteY3" fmla="*/ 589169 h 589168"/>
                <a:gd name="connsiteX4" fmla="*/ 103855 w 2148120"/>
                <a:gd name="connsiteY4" fmla="*/ 589169 h 589168"/>
                <a:gd name="connsiteX5" fmla="*/ 0 w 2148120"/>
                <a:gd name="connsiteY5" fmla="*/ 485314 h 589168"/>
                <a:gd name="connsiteX6" fmla="*/ 0 w 2148120"/>
                <a:gd name="connsiteY6" fmla="*/ 103855 h 589168"/>
                <a:gd name="connsiteX7" fmla="*/ 103855 w 2148120"/>
                <a:gd name="connsiteY7" fmla="*/ 0 h 589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8120" h="589168">
                  <a:moveTo>
                    <a:pt x="2044265" y="0"/>
                  </a:moveTo>
                  <a:cubicBezTo>
                    <a:pt x="2101623" y="0"/>
                    <a:pt x="2148121" y="46497"/>
                    <a:pt x="2148121" y="103855"/>
                  </a:cubicBezTo>
                  <a:lnTo>
                    <a:pt x="2148121" y="485314"/>
                  </a:lnTo>
                  <a:cubicBezTo>
                    <a:pt x="2148121" y="542671"/>
                    <a:pt x="2101623" y="589169"/>
                    <a:pt x="2044265" y="589169"/>
                  </a:cubicBezTo>
                  <a:lnTo>
                    <a:pt x="103855" y="589169"/>
                  </a:lnTo>
                  <a:cubicBezTo>
                    <a:pt x="46497" y="589169"/>
                    <a:pt x="0" y="542671"/>
                    <a:pt x="0" y="485314"/>
                  </a:cubicBezTo>
                  <a:lnTo>
                    <a:pt x="0" y="103855"/>
                  </a:lnTo>
                  <a:cubicBezTo>
                    <a:pt x="0" y="46497"/>
                    <a:pt x="46497" y="0"/>
                    <a:pt x="103855"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5" name="Freeform: Shape 224">
              <a:extLst>
                <a:ext uri="{FF2B5EF4-FFF2-40B4-BE49-F238E27FC236}">
                  <a16:creationId xmlns:a16="http://schemas.microsoft.com/office/drawing/2014/main" id="{6776F3EF-E2E9-F3F2-CE99-A76A32186158}"/>
                </a:ext>
              </a:extLst>
            </p:cNvPr>
            <p:cNvSpPr/>
            <p:nvPr/>
          </p:nvSpPr>
          <p:spPr>
            <a:xfrm>
              <a:off x="10642461" y="4090067"/>
              <a:ext cx="1645444" cy="199114"/>
            </a:xfrm>
            <a:custGeom>
              <a:avLst/>
              <a:gdLst/>
              <a:ahLst/>
              <a:cxnLst/>
              <a:rect l="l" t="t" r="r" b="b"/>
              <a:pathLst>
                <a:path w="1645444" h="199114">
                  <a:moveTo>
                    <a:pt x="1120955" y="131918"/>
                  </a:moveTo>
                  <a:cubicBezTo>
                    <a:pt x="1116007" y="131918"/>
                    <a:pt x="1111709" y="132482"/>
                    <a:pt x="1108063" y="133611"/>
                  </a:cubicBezTo>
                  <a:cubicBezTo>
                    <a:pt x="1104417" y="134739"/>
                    <a:pt x="1101422" y="136324"/>
                    <a:pt x="1099077" y="138364"/>
                  </a:cubicBezTo>
                  <a:cubicBezTo>
                    <a:pt x="1096733" y="140404"/>
                    <a:pt x="1095019" y="142770"/>
                    <a:pt x="1093934" y="145461"/>
                  </a:cubicBezTo>
                  <a:cubicBezTo>
                    <a:pt x="1092848" y="148152"/>
                    <a:pt x="1092306" y="151104"/>
                    <a:pt x="1092306" y="154316"/>
                  </a:cubicBezTo>
                  <a:cubicBezTo>
                    <a:pt x="1092306" y="157529"/>
                    <a:pt x="1093044" y="160415"/>
                    <a:pt x="1094520" y="162976"/>
                  </a:cubicBezTo>
                  <a:cubicBezTo>
                    <a:pt x="1095995" y="165537"/>
                    <a:pt x="1098122" y="167534"/>
                    <a:pt x="1100900" y="168967"/>
                  </a:cubicBezTo>
                  <a:cubicBezTo>
                    <a:pt x="1103679" y="170399"/>
                    <a:pt x="1106934" y="171115"/>
                    <a:pt x="1110667" y="171115"/>
                  </a:cubicBezTo>
                  <a:cubicBezTo>
                    <a:pt x="1116310" y="171115"/>
                    <a:pt x="1121216" y="169987"/>
                    <a:pt x="1125383" y="167730"/>
                  </a:cubicBezTo>
                  <a:cubicBezTo>
                    <a:pt x="1129550" y="165472"/>
                    <a:pt x="1132784" y="162694"/>
                    <a:pt x="1135084" y="159395"/>
                  </a:cubicBezTo>
                  <a:lnTo>
                    <a:pt x="1136712" y="155133"/>
                  </a:lnTo>
                  <a:lnTo>
                    <a:pt x="1136712" y="131918"/>
                  </a:lnTo>
                  <a:close/>
                  <a:moveTo>
                    <a:pt x="1482905" y="82302"/>
                  </a:moveTo>
                  <a:cubicBezTo>
                    <a:pt x="1477957" y="82302"/>
                    <a:pt x="1473703" y="83387"/>
                    <a:pt x="1470143" y="85558"/>
                  </a:cubicBezTo>
                  <a:cubicBezTo>
                    <a:pt x="1466584" y="87728"/>
                    <a:pt x="1463697" y="90767"/>
                    <a:pt x="1461483" y="94673"/>
                  </a:cubicBezTo>
                  <a:cubicBezTo>
                    <a:pt x="1459269" y="98580"/>
                    <a:pt x="1457620" y="103160"/>
                    <a:pt x="1456535" y="108412"/>
                  </a:cubicBezTo>
                  <a:lnTo>
                    <a:pt x="1456135" y="112644"/>
                  </a:lnTo>
                  <a:lnTo>
                    <a:pt x="1508429" y="112644"/>
                  </a:lnTo>
                  <a:lnTo>
                    <a:pt x="1508429" y="109780"/>
                  </a:lnTo>
                  <a:cubicBezTo>
                    <a:pt x="1508429" y="104571"/>
                    <a:pt x="1507496" y="99904"/>
                    <a:pt x="1505629" y="95780"/>
                  </a:cubicBezTo>
                  <a:cubicBezTo>
                    <a:pt x="1503763" y="91657"/>
                    <a:pt x="1500963" y="88379"/>
                    <a:pt x="1497230" y="85948"/>
                  </a:cubicBezTo>
                  <a:cubicBezTo>
                    <a:pt x="1493497" y="83518"/>
                    <a:pt x="1488722" y="82302"/>
                    <a:pt x="1482905" y="82302"/>
                  </a:cubicBezTo>
                  <a:close/>
                  <a:moveTo>
                    <a:pt x="730691" y="82302"/>
                  </a:moveTo>
                  <a:cubicBezTo>
                    <a:pt x="725395" y="82302"/>
                    <a:pt x="720902" y="83431"/>
                    <a:pt x="717212" y="85688"/>
                  </a:cubicBezTo>
                  <a:cubicBezTo>
                    <a:pt x="713523" y="87945"/>
                    <a:pt x="710527" y="91049"/>
                    <a:pt x="708227" y="94999"/>
                  </a:cubicBezTo>
                  <a:cubicBezTo>
                    <a:pt x="705926" y="98949"/>
                    <a:pt x="704255" y="103464"/>
                    <a:pt x="703213" y="108542"/>
                  </a:cubicBezTo>
                  <a:cubicBezTo>
                    <a:pt x="702171" y="113621"/>
                    <a:pt x="701650" y="119025"/>
                    <a:pt x="701650" y="124755"/>
                  </a:cubicBezTo>
                  <a:lnTo>
                    <a:pt x="701650" y="127490"/>
                  </a:lnTo>
                  <a:cubicBezTo>
                    <a:pt x="701650" y="133394"/>
                    <a:pt x="702171" y="138906"/>
                    <a:pt x="703213" y="144029"/>
                  </a:cubicBezTo>
                  <a:cubicBezTo>
                    <a:pt x="704255" y="149151"/>
                    <a:pt x="705926" y="153644"/>
                    <a:pt x="708227" y="157507"/>
                  </a:cubicBezTo>
                  <a:cubicBezTo>
                    <a:pt x="710527" y="161370"/>
                    <a:pt x="713544" y="164387"/>
                    <a:pt x="717277" y="166558"/>
                  </a:cubicBezTo>
                  <a:cubicBezTo>
                    <a:pt x="721010" y="168728"/>
                    <a:pt x="725568" y="169813"/>
                    <a:pt x="730951" y="169813"/>
                  </a:cubicBezTo>
                  <a:cubicBezTo>
                    <a:pt x="736160" y="169813"/>
                    <a:pt x="740631" y="168728"/>
                    <a:pt x="744364" y="166558"/>
                  </a:cubicBezTo>
                  <a:cubicBezTo>
                    <a:pt x="748097" y="164387"/>
                    <a:pt x="751092" y="161370"/>
                    <a:pt x="753350" y="157507"/>
                  </a:cubicBezTo>
                  <a:cubicBezTo>
                    <a:pt x="755607" y="153644"/>
                    <a:pt x="757278" y="149151"/>
                    <a:pt x="758363" y="144029"/>
                  </a:cubicBezTo>
                  <a:cubicBezTo>
                    <a:pt x="759449" y="138906"/>
                    <a:pt x="759991" y="133394"/>
                    <a:pt x="759991" y="127490"/>
                  </a:cubicBezTo>
                  <a:lnTo>
                    <a:pt x="759991" y="124755"/>
                  </a:lnTo>
                  <a:cubicBezTo>
                    <a:pt x="759991" y="119025"/>
                    <a:pt x="759449" y="113621"/>
                    <a:pt x="758363" y="108542"/>
                  </a:cubicBezTo>
                  <a:cubicBezTo>
                    <a:pt x="757278" y="103464"/>
                    <a:pt x="755585" y="98949"/>
                    <a:pt x="753285" y="94999"/>
                  </a:cubicBezTo>
                  <a:cubicBezTo>
                    <a:pt x="750984" y="91049"/>
                    <a:pt x="747967" y="87945"/>
                    <a:pt x="744234" y="85688"/>
                  </a:cubicBezTo>
                  <a:cubicBezTo>
                    <a:pt x="740501" y="83431"/>
                    <a:pt x="735986" y="82302"/>
                    <a:pt x="730691" y="82302"/>
                  </a:cubicBezTo>
                  <a:close/>
                  <a:moveTo>
                    <a:pt x="1205490" y="55606"/>
                  </a:moveTo>
                  <a:lnTo>
                    <a:pt x="1243124" y="55606"/>
                  </a:lnTo>
                  <a:lnTo>
                    <a:pt x="1243124" y="196509"/>
                  </a:lnTo>
                  <a:lnTo>
                    <a:pt x="1205490" y="196509"/>
                  </a:lnTo>
                  <a:close/>
                  <a:moveTo>
                    <a:pt x="1633724" y="53002"/>
                  </a:moveTo>
                  <a:cubicBezTo>
                    <a:pt x="1635808" y="53002"/>
                    <a:pt x="1637934" y="53154"/>
                    <a:pt x="1640105" y="53457"/>
                  </a:cubicBezTo>
                  <a:cubicBezTo>
                    <a:pt x="1642275" y="53761"/>
                    <a:pt x="1644055" y="54174"/>
                    <a:pt x="1645444" y="54695"/>
                  </a:cubicBezTo>
                  <a:lnTo>
                    <a:pt x="1644793" y="89465"/>
                  </a:lnTo>
                  <a:cubicBezTo>
                    <a:pt x="1642970" y="89204"/>
                    <a:pt x="1640778" y="88965"/>
                    <a:pt x="1638217" y="88748"/>
                  </a:cubicBezTo>
                  <a:cubicBezTo>
                    <a:pt x="1635655" y="88531"/>
                    <a:pt x="1633333" y="88423"/>
                    <a:pt x="1631250" y="88423"/>
                  </a:cubicBezTo>
                  <a:cubicBezTo>
                    <a:pt x="1625954" y="88423"/>
                    <a:pt x="1621374" y="89096"/>
                    <a:pt x="1617511" y="90441"/>
                  </a:cubicBezTo>
                  <a:cubicBezTo>
                    <a:pt x="1613648" y="91787"/>
                    <a:pt x="1610436" y="93740"/>
                    <a:pt x="1607874" y="96301"/>
                  </a:cubicBezTo>
                  <a:lnTo>
                    <a:pt x="1602991" y="104403"/>
                  </a:lnTo>
                  <a:lnTo>
                    <a:pt x="1602991" y="196509"/>
                  </a:lnTo>
                  <a:lnTo>
                    <a:pt x="1565486" y="196509"/>
                  </a:lnTo>
                  <a:lnTo>
                    <a:pt x="1565486" y="55606"/>
                  </a:lnTo>
                  <a:lnTo>
                    <a:pt x="1600777" y="55606"/>
                  </a:lnTo>
                  <a:lnTo>
                    <a:pt x="1602084" y="73743"/>
                  </a:lnTo>
                  <a:lnTo>
                    <a:pt x="1603186" y="70973"/>
                  </a:lnTo>
                  <a:cubicBezTo>
                    <a:pt x="1606702" y="65243"/>
                    <a:pt x="1611022" y="60815"/>
                    <a:pt x="1616144" y="57690"/>
                  </a:cubicBezTo>
                  <a:cubicBezTo>
                    <a:pt x="1621266" y="54564"/>
                    <a:pt x="1627126" y="53002"/>
                    <a:pt x="1633724" y="53002"/>
                  </a:cubicBezTo>
                  <a:close/>
                  <a:moveTo>
                    <a:pt x="1483296" y="53002"/>
                  </a:moveTo>
                  <a:cubicBezTo>
                    <a:pt x="1493280" y="53002"/>
                    <a:pt x="1502135" y="54651"/>
                    <a:pt x="1509862" y="57950"/>
                  </a:cubicBezTo>
                  <a:cubicBezTo>
                    <a:pt x="1517588" y="61249"/>
                    <a:pt x="1524078" y="65937"/>
                    <a:pt x="1529330" y="72014"/>
                  </a:cubicBezTo>
                  <a:cubicBezTo>
                    <a:pt x="1534583" y="78092"/>
                    <a:pt x="1538554" y="85362"/>
                    <a:pt x="1541246" y="93827"/>
                  </a:cubicBezTo>
                  <a:cubicBezTo>
                    <a:pt x="1543937" y="102292"/>
                    <a:pt x="1545283" y="111690"/>
                    <a:pt x="1545283" y="122021"/>
                  </a:cubicBezTo>
                  <a:lnTo>
                    <a:pt x="1545283" y="137648"/>
                  </a:lnTo>
                  <a:lnTo>
                    <a:pt x="1455951" y="137648"/>
                  </a:lnTo>
                  <a:lnTo>
                    <a:pt x="1457316" y="146503"/>
                  </a:lnTo>
                  <a:cubicBezTo>
                    <a:pt x="1458922" y="151278"/>
                    <a:pt x="1461223" y="155402"/>
                    <a:pt x="1464218" y="158874"/>
                  </a:cubicBezTo>
                  <a:cubicBezTo>
                    <a:pt x="1467213" y="162347"/>
                    <a:pt x="1470859" y="165038"/>
                    <a:pt x="1475157" y="166948"/>
                  </a:cubicBezTo>
                  <a:cubicBezTo>
                    <a:pt x="1479454" y="168858"/>
                    <a:pt x="1484338" y="169813"/>
                    <a:pt x="1489807" y="169813"/>
                  </a:cubicBezTo>
                  <a:cubicBezTo>
                    <a:pt x="1496579" y="169813"/>
                    <a:pt x="1502895" y="168489"/>
                    <a:pt x="1508755" y="165841"/>
                  </a:cubicBezTo>
                  <a:cubicBezTo>
                    <a:pt x="1514615" y="163193"/>
                    <a:pt x="1519672" y="159178"/>
                    <a:pt x="1523926" y="153796"/>
                  </a:cubicBezTo>
                  <a:lnTo>
                    <a:pt x="1542157" y="173590"/>
                  </a:lnTo>
                  <a:cubicBezTo>
                    <a:pt x="1539206" y="177844"/>
                    <a:pt x="1535190" y="181924"/>
                    <a:pt x="1530112" y="185831"/>
                  </a:cubicBezTo>
                  <a:cubicBezTo>
                    <a:pt x="1525033" y="189738"/>
                    <a:pt x="1518934" y="192928"/>
                    <a:pt x="1511815" y="195402"/>
                  </a:cubicBezTo>
                  <a:cubicBezTo>
                    <a:pt x="1504696" y="197877"/>
                    <a:pt x="1496579" y="199114"/>
                    <a:pt x="1487463" y="199114"/>
                  </a:cubicBezTo>
                  <a:cubicBezTo>
                    <a:pt x="1476524" y="199114"/>
                    <a:pt x="1466714" y="197356"/>
                    <a:pt x="1458032" y="193840"/>
                  </a:cubicBezTo>
                  <a:cubicBezTo>
                    <a:pt x="1449351" y="190324"/>
                    <a:pt x="1441993" y="185440"/>
                    <a:pt x="1435959" y="179189"/>
                  </a:cubicBezTo>
                  <a:cubicBezTo>
                    <a:pt x="1429925" y="172939"/>
                    <a:pt x="1425302" y="165668"/>
                    <a:pt x="1422090" y="157377"/>
                  </a:cubicBezTo>
                  <a:cubicBezTo>
                    <a:pt x="1418878" y="149086"/>
                    <a:pt x="1417272" y="140252"/>
                    <a:pt x="1417272" y="130876"/>
                  </a:cubicBezTo>
                  <a:lnTo>
                    <a:pt x="1417272" y="125667"/>
                  </a:lnTo>
                  <a:cubicBezTo>
                    <a:pt x="1417272" y="114989"/>
                    <a:pt x="1418791" y="105222"/>
                    <a:pt x="1421830" y="96366"/>
                  </a:cubicBezTo>
                  <a:cubicBezTo>
                    <a:pt x="1424868" y="87511"/>
                    <a:pt x="1429231" y="79828"/>
                    <a:pt x="1434917" y="73317"/>
                  </a:cubicBezTo>
                  <a:cubicBezTo>
                    <a:pt x="1440604" y="66805"/>
                    <a:pt x="1447528" y="61792"/>
                    <a:pt x="1455688" y="58276"/>
                  </a:cubicBezTo>
                  <a:cubicBezTo>
                    <a:pt x="1463849" y="54760"/>
                    <a:pt x="1473052" y="53002"/>
                    <a:pt x="1483296" y="53002"/>
                  </a:cubicBezTo>
                  <a:close/>
                  <a:moveTo>
                    <a:pt x="1346653" y="53002"/>
                  </a:moveTo>
                  <a:cubicBezTo>
                    <a:pt x="1353251" y="53002"/>
                    <a:pt x="1359285" y="53957"/>
                    <a:pt x="1364754" y="55867"/>
                  </a:cubicBezTo>
                  <a:cubicBezTo>
                    <a:pt x="1370224" y="57777"/>
                    <a:pt x="1374934" y="60815"/>
                    <a:pt x="1378884" y="64982"/>
                  </a:cubicBezTo>
                  <a:cubicBezTo>
                    <a:pt x="1382834" y="69149"/>
                    <a:pt x="1385872" y="74662"/>
                    <a:pt x="1387999" y="81521"/>
                  </a:cubicBezTo>
                  <a:cubicBezTo>
                    <a:pt x="1390126" y="88379"/>
                    <a:pt x="1391190" y="96757"/>
                    <a:pt x="1391190" y="106654"/>
                  </a:cubicBezTo>
                  <a:lnTo>
                    <a:pt x="1391190" y="196509"/>
                  </a:lnTo>
                  <a:lnTo>
                    <a:pt x="1353425" y="196509"/>
                  </a:lnTo>
                  <a:lnTo>
                    <a:pt x="1353425" y="106524"/>
                  </a:lnTo>
                  <a:cubicBezTo>
                    <a:pt x="1353425" y="100273"/>
                    <a:pt x="1352556" y="95411"/>
                    <a:pt x="1350820" y="91939"/>
                  </a:cubicBezTo>
                  <a:cubicBezTo>
                    <a:pt x="1349084" y="88466"/>
                    <a:pt x="1346545" y="86014"/>
                    <a:pt x="1343202" y="84581"/>
                  </a:cubicBezTo>
                  <a:cubicBezTo>
                    <a:pt x="1339860" y="83149"/>
                    <a:pt x="1335758" y="82432"/>
                    <a:pt x="1330896" y="82432"/>
                  </a:cubicBezTo>
                  <a:cubicBezTo>
                    <a:pt x="1325860" y="82432"/>
                    <a:pt x="1321498" y="83431"/>
                    <a:pt x="1317808" y="85428"/>
                  </a:cubicBezTo>
                  <a:cubicBezTo>
                    <a:pt x="1314119" y="87424"/>
                    <a:pt x="1311080" y="90181"/>
                    <a:pt x="1308692" y="93697"/>
                  </a:cubicBezTo>
                  <a:lnTo>
                    <a:pt x="1306934" y="97700"/>
                  </a:lnTo>
                  <a:lnTo>
                    <a:pt x="1306934" y="196509"/>
                  </a:lnTo>
                  <a:lnTo>
                    <a:pt x="1269430" y="196509"/>
                  </a:lnTo>
                  <a:lnTo>
                    <a:pt x="1269430" y="55606"/>
                  </a:lnTo>
                  <a:lnTo>
                    <a:pt x="1304590" y="55606"/>
                  </a:lnTo>
                  <a:lnTo>
                    <a:pt x="1305913" y="72583"/>
                  </a:lnTo>
                  <a:lnTo>
                    <a:pt x="1306674" y="71428"/>
                  </a:lnTo>
                  <a:cubicBezTo>
                    <a:pt x="1311536" y="65481"/>
                    <a:pt x="1317331" y="60924"/>
                    <a:pt x="1324059" y="57755"/>
                  </a:cubicBezTo>
                  <a:cubicBezTo>
                    <a:pt x="1330787" y="54586"/>
                    <a:pt x="1338319" y="53002"/>
                    <a:pt x="1346653" y="53002"/>
                  </a:cubicBezTo>
                  <a:close/>
                  <a:moveTo>
                    <a:pt x="1117830" y="53002"/>
                  </a:moveTo>
                  <a:cubicBezTo>
                    <a:pt x="1128769" y="53002"/>
                    <a:pt x="1138492" y="54825"/>
                    <a:pt x="1147000" y="58471"/>
                  </a:cubicBezTo>
                  <a:cubicBezTo>
                    <a:pt x="1155508" y="62117"/>
                    <a:pt x="1162215" y="67587"/>
                    <a:pt x="1167120" y="74879"/>
                  </a:cubicBezTo>
                  <a:cubicBezTo>
                    <a:pt x="1172025" y="82172"/>
                    <a:pt x="1174478" y="91288"/>
                    <a:pt x="1174478" y="102227"/>
                  </a:cubicBezTo>
                  <a:lnTo>
                    <a:pt x="1174478" y="162521"/>
                  </a:lnTo>
                  <a:cubicBezTo>
                    <a:pt x="1174478" y="170247"/>
                    <a:pt x="1174955" y="176563"/>
                    <a:pt x="1175910" y="181468"/>
                  </a:cubicBezTo>
                  <a:cubicBezTo>
                    <a:pt x="1176865" y="186373"/>
                    <a:pt x="1178254" y="190649"/>
                    <a:pt x="1180077" y="194295"/>
                  </a:cubicBezTo>
                  <a:lnTo>
                    <a:pt x="1180077" y="196509"/>
                  </a:lnTo>
                  <a:lnTo>
                    <a:pt x="1142182" y="196509"/>
                  </a:lnTo>
                  <a:lnTo>
                    <a:pt x="1138202" y="182550"/>
                  </a:lnTo>
                  <a:lnTo>
                    <a:pt x="1133847" y="187719"/>
                  </a:lnTo>
                  <a:cubicBezTo>
                    <a:pt x="1130201" y="191062"/>
                    <a:pt x="1125817" y="193796"/>
                    <a:pt x="1120695" y="195923"/>
                  </a:cubicBezTo>
                  <a:cubicBezTo>
                    <a:pt x="1115572" y="198050"/>
                    <a:pt x="1109495" y="199114"/>
                    <a:pt x="1102463" y="199114"/>
                  </a:cubicBezTo>
                  <a:cubicBezTo>
                    <a:pt x="1093521" y="199114"/>
                    <a:pt x="1085426" y="197312"/>
                    <a:pt x="1078176" y="193709"/>
                  </a:cubicBezTo>
                  <a:cubicBezTo>
                    <a:pt x="1070927" y="190107"/>
                    <a:pt x="1065197" y="185115"/>
                    <a:pt x="1060987" y="178734"/>
                  </a:cubicBezTo>
                  <a:cubicBezTo>
                    <a:pt x="1056776" y="172353"/>
                    <a:pt x="1054671" y="165082"/>
                    <a:pt x="1054671" y="156921"/>
                  </a:cubicBezTo>
                  <a:cubicBezTo>
                    <a:pt x="1054671" y="149542"/>
                    <a:pt x="1056060" y="142987"/>
                    <a:pt x="1058838" y="137257"/>
                  </a:cubicBezTo>
                  <a:cubicBezTo>
                    <a:pt x="1061616" y="131527"/>
                    <a:pt x="1065718" y="126687"/>
                    <a:pt x="1071144" y="122737"/>
                  </a:cubicBezTo>
                  <a:cubicBezTo>
                    <a:pt x="1076570" y="118787"/>
                    <a:pt x="1083364" y="115792"/>
                    <a:pt x="1091524" y="113751"/>
                  </a:cubicBezTo>
                  <a:cubicBezTo>
                    <a:pt x="1099685" y="111711"/>
                    <a:pt x="1109148" y="110691"/>
                    <a:pt x="1119913" y="110691"/>
                  </a:cubicBezTo>
                  <a:lnTo>
                    <a:pt x="1136712" y="110691"/>
                  </a:lnTo>
                  <a:lnTo>
                    <a:pt x="1136712" y="101966"/>
                  </a:lnTo>
                  <a:cubicBezTo>
                    <a:pt x="1136712" y="97452"/>
                    <a:pt x="1135974" y="93567"/>
                    <a:pt x="1134498" y="90311"/>
                  </a:cubicBezTo>
                  <a:cubicBezTo>
                    <a:pt x="1133023" y="87055"/>
                    <a:pt x="1130744" y="84516"/>
                    <a:pt x="1127662" y="82693"/>
                  </a:cubicBezTo>
                  <a:cubicBezTo>
                    <a:pt x="1124580" y="80870"/>
                    <a:pt x="1120608" y="79958"/>
                    <a:pt x="1115746" y="79958"/>
                  </a:cubicBezTo>
                  <a:cubicBezTo>
                    <a:pt x="1111579" y="79958"/>
                    <a:pt x="1107976" y="80674"/>
                    <a:pt x="1104938" y="82107"/>
                  </a:cubicBezTo>
                  <a:cubicBezTo>
                    <a:pt x="1101899" y="83539"/>
                    <a:pt x="1099555" y="85579"/>
                    <a:pt x="1097905" y="88227"/>
                  </a:cubicBezTo>
                  <a:cubicBezTo>
                    <a:pt x="1096256" y="90875"/>
                    <a:pt x="1095431" y="93979"/>
                    <a:pt x="1095431" y="97538"/>
                  </a:cubicBezTo>
                  <a:lnTo>
                    <a:pt x="1057926" y="97538"/>
                  </a:lnTo>
                  <a:cubicBezTo>
                    <a:pt x="1057926" y="91548"/>
                    <a:pt x="1059316" y="85862"/>
                    <a:pt x="1062094" y="80479"/>
                  </a:cubicBezTo>
                  <a:cubicBezTo>
                    <a:pt x="1064872" y="75096"/>
                    <a:pt x="1068909" y="70343"/>
                    <a:pt x="1074204" y="66219"/>
                  </a:cubicBezTo>
                  <a:cubicBezTo>
                    <a:pt x="1079500" y="62096"/>
                    <a:pt x="1085816" y="58862"/>
                    <a:pt x="1093152" y="56518"/>
                  </a:cubicBezTo>
                  <a:cubicBezTo>
                    <a:pt x="1100488" y="54174"/>
                    <a:pt x="1108714" y="53002"/>
                    <a:pt x="1117830" y="53002"/>
                  </a:cubicBezTo>
                  <a:close/>
                  <a:moveTo>
                    <a:pt x="898978" y="53002"/>
                  </a:moveTo>
                  <a:cubicBezTo>
                    <a:pt x="905576" y="53002"/>
                    <a:pt x="911610" y="53957"/>
                    <a:pt x="917079" y="55867"/>
                  </a:cubicBezTo>
                  <a:cubicBezTo>
                    <a:pt x="922549" y="57777"/>
                    <a:pt x="927258" y="60815"/>
                    <a:pt x="931209" y="64982"/>
                  </a:cubicBezTo>
                  <a:cubicBezTo>
                    <a:pt x="935159" y="69149"/>
                    <a:pt x="938197" y="74662"/>
                    <a:pt x="940324" y="81521"/>
                  </a:cubicBezTo>
                  <a:cubicBezTo>
                    <a:pt x="942451" y="88379"/>
                    <a:pt x="943515" y="96757"/>
                    <a:pt x="943515" y="106654"/>
                  </a:cubicBezTo>
                  <a:lnTo>
                    <a:pt x="943515" y="196509"/>
                  </a:lnTo>
                  <a:lnTo>
                    <a:pt x="905750" y="196509"/>
                  </a:lnTo>
                  <a:lnTo>
                    <a:pt x="905750" y="106524"/>
                  </a:lnTo>
                  <a:cubicBezTo>
                    <a:pt x="905750" y="100273"/>
                    <a:pt x="904882" y="95411"/>
                    <a:pt x="903145" y="91939"/>
                  </a:cubicBezTo>
                  <a:cubicBezTo>
                    <a:pt x="901409" y="88466"/>
                    <a:pt x="898869" y="86014"/>
                    <a:pt x="895527" y="84581"/>
                  </a:cubicBezTo>
                  <a:cubicBezTo>
                    <a:pt x="892185" y="83149"/>
                    <a:pt x="888083" y="82432"/>
                    <a:pt x="883221" y="82432"/>
                  </a:cubicBezTo>
                  <a:cubicBezTo>
                    <a:pt x="878186" y="82432"/>
                    <a:pt x="873823" y="83431"/>
                    <a:pt x="870133" y="85428"/>
                  </a:cubicBezTo>
                  <a:cubicBezTo>
                    <a:pt x="866444" y="87424"/>
                    <a:pt x="863405" y="90181"/>
                    <a:pt x="861018" y="93697"/>
                  </a:cubicBezTo>
                  <a:lnTo>
                    <a:pt x="859260" y="97700"/>
                  </a:lnTo>
                  <a:lnTo>
                    <a:pt x="859260" y="196509"/>
                  </a:lnTo>
                  <a:lnTo>
                    <a:pt x="821755" y="196509"/>
                  </a:lnTo>
                  <a:lnTo>
                    <a:pt x="821755" y="55606"/>
                  </a:lnTo>
                  <a:lnTo>
                    <a:pt x="856915" y="55606"/>
                  </a:lnTo>
                  <a:lnTo>
                    <a:pt x="858238" y="72583"/>
                  </a:lnTo>
                  <a:lnTo>
                    <a:pt x="858999" y="71428"/>
                  </a:lnTo>
                  <a:cubicBezTo>
                    <a:pt x="863861" y="65481"/>
                    <a:pt x="869656" y="60924"/>
                    <a:pt x="876384" y="57755"/>
                  </a:cubicBezTo>
                  <a:cubicBezTo>
                    <a:pt x="883112" y="54586"/>
                    <a:pt x="890644" y="53002"/>
                    <a:pt x="898978" y="53002"/>
                  </a:cubicBezTo>
                  <a:close/>
                  <a:moveTo>
                    <a:pt x="730691" y="53002"/>
                  </a:moveTo>
                  <a:cubicBezTo>
                    <a:pt x="741369" y="53002"/>
                    <a:pt x="750875" y="54803"/>
                    <a:pt x="759210" y="58406"/>
                  </a:cubicBezTo>
                  <a:cubicBezTo>
                    <a:pt x="767544" y="62009"/>
                    <a:pt x="774555" y="67022"/>
                    <a:pt x="780241" y="73447"/>
                  </a:cubicBezTo>
                  <a:cubicBezTo>
                    <a:pt x="785928" y="79871"/>
                    <a:pt x="790247" y="87446"/>
                    <a:pt x="793198" y="96171"/>
                  </a:cubicBezTo>
                  <a:cubicBezTo>
                    <a:pt x="796150" y="104896"/>
                    <a:pt x="797626" y="114424"/>
                    <a:pt x="797626" y="124755"/>
                  </a:cubicBezTo>
                  <a:lnTo>
                    <a:pt x="797626" y="127490"/>
                  </a:lnTo>
                  <a:cubicBezTo>
                    <a:pt x="797626" y="137734"/>
                    <a:pt x="796150" y="147219"/>
                    <a:pt x="793198" y="155944"/>
                  </a:cubicBezTo>
                  <a:cubicBezTo>
                    <a:pt x="790247" y="164669"/>
                    <a:pt x="785928" y="172266"/>
                    <a:pt x="780241" y="178734"/>
                  </a:cubicBezTo>
                  <a:cubicBezTo>
                    <a:pt x="774555" y="185201"/>
                    <a:pt x="767588" y="190215"/>
                    <a:pt x="759340" y="193775"/>
                  </a:cubicBezTo>
                  <a:cubicBezTo>
                    <a:pt x="751092" y="197334"/>
                    <a:pt x="741629" y="199114"/>
                    <a:pt x="730951" y="199114"/>
                  </a:cubicBezTo>
                  <a:cubicBezTo>
                    <a:pt x="720273" y="199114"/>
                    <a:pt x="710788" y="197334"/>
                    <a:pt x="702497" y="193775"/>
                  </a:cubicBezTo>
                  <a:cubicBezTo>
                    <a:pt x="694206" y="190215"/>
                    <a:pt x="687217" y="185201"/>
                    <a:pt x="681531" y="178734"/>
                  </a:cubicBezTo>
                  <a:cubicBezTo>
                    <a:pt x="675844" y="172266"/>
                    <a:pt x="671525" y="164669"/>
                    <a:pt x="668573" y="155944"/>
                  </a:cubicBezTo>
                  <a:cubicBezTo>
                    <a:pt x="665622" y="147219"/>
                    <a:pt x="664146" y="137734"/>
                    <a:pt x="664146" y="127490"/>
                  </a:cubicBezTo>
                  <a:lnTo>
                    <a:pt x="664146" y="124755"/>
                  </a:lnTo>
                  <a:cubicBezTo>
                    <a:pt x="664146" y="114424"/>
                    <a:pt x="665622" y="104896"/>
                    <a:pt x="668573" y="96171"/>
                  </a:cubicBezTo>
                  <a:cubicBezTo>
                    <a:pt x="671525" y="87446"/>
                    <a:pt x="675823" y="79871"/>
                    <a:pt x="681466" y="73447"/>
                  </a:cubicBezTo>
                  <a:cubicBezTo>
                    <a:pt x="687109" y="67022"/>
                    <a:pt x="694054" y="62009"/>
                    <a:pt x="702302" y="58406"/>
                  </a:cubicBezTo>
                  <a:cubicBezTo>
                    <a:pt x="710549" y="54803"/>
                    <a:pt x="720012" y="53002"/>
                    <a:pt x="730691" y="53002"/>
                  </a:cubicBezTo>
                  <a:close/>
                  <a:moveTo>
                    <a:pt x="80609" y="35421"/>
                  </a:moveTo>
                  <a:cubicBezTo>
                    <a:pt x="74011" y="35421"/>
                    <a:pt x="68173" y="36745"/>
                    <a:pt x="63094" y="39393"/>
                  </a:cubicBezTo>
                  <a:cubicBezTo>
                    <a:pt x="58015" y="42041"/>
                    <a:pt x="53718" y="45969"/>
                    <a:pt x="50202" y="51178"/>
                  </a:cubicBezTo>
                  <a:cubicBezTo>
                    <a:pt x="46686" y="56387"/>
                    <a:pt x="44016" y="62812"/>
                    <a:pt x="42193" y="70452"/>
                  </a:cubicBezTo>
                  <a:cubicBezTo>
                    <a:pt x="40370" y="78092"/>
                    <a:pt x="39458" y="86947"/>
                    <a:pt x="39458" y="97018"/>
                  </a:cubicBezTo>
                  <a:lnTo>
                    <a:pt x="39458" y="106263"/>
                  </a:lnTo>
                  <a:cubicBezTo>
                    <a:pt x="39458" y="116247"/>
                    <a:pt x="40370" y="125081"/>
                    <a:pt x="42193" y="132764"/>
                  </a:cubicBezTo>
                  <a:cubicBezTo>
                    <a:pt x="44016" y="140447"/>
                    <a:pt x="46708" y="146915"/>
                    <a:pt x="50267" y="152168"/>
                  </a:cubicBezTo>
                  <a:cubicBezTo>
                    <a:pt x="53827" y="157420"/>
                    <a:pt x="58167" y="161392"/>
                    <a:pt x="63289" y="164083"/>
                  </a:cubicBezTo>
                  <a:cubicBezTo>
                    <a:pt x="68412" y="166775"/>
                    <a:pt x="74272" y="168120"/>
                    <a:pt x="80870" y="168120"/>
                  </a:cubicBezTo>
                  <a:cubicBezTo>
                    <a:pt x="87468" y="168120"/>
                    <a:pt x="93328" y="166775"/>
                    <a:pt x="98450" y="164083"/>
                  </a:cubicBezTo>
                  <a:cubicBezTo>
                    <a:pt x="103572" y="161392"/>
                    <a:pt x="107870" y="157420"/>
                    <a:pt x="111342" y="152168"/>
                  </a:cubicBezTo>
                  <a:cubicBezTo>
                    <a:pt x="114815" y="146915"/>
                    <a:pt x="117463" y="140447"/>
                    <a:pt x="119286" y="132764"/>
                  </a:cubicBezTo>
                  <a:cubicBezTo>
                    <a:pt x="121109" y="125081"/>
                    <a:pt x="122021" y="116247"/>
                    <a:pt x="122021" y="106263"/>
                  </a:cubicBezTo>
                  <a:lnTo>
                    <a:pt x="122021" y="97018"/>
                  </a:lnTo>
                  <a:cubicBezTo>
                    <a:pt x="122021" y="86947"/>
                    <a:pt x="121109" y="78092"/>
                    <a:pt x="119286" y="70452"/>
                  </a:cubicBezTo>
                  <a:cubicBezTo>
                    <a:pt x="117463" y="62812"/>
                    <a:pt x="114772" y="56387"/>
                    <a:pt x="111212" y="51178"/>
                  </a:cubicBezTo>
                  <a:cubicBezTo>
                    <a:pt x="107653" y="45969"/>
                    <a:pt x="103312" y="42041"/>
                    <a:pt x="98190" y="39393"/>
                  </a:cubicBezTo>
                  <a:cubicBezTo>
                    <a:pt x="93068" y="36745"/>
                    <a:pt x="87207" y="35421"/>
                    <a:pt x="80609" y="35421"/>
                  </a:cubicBezTo>
                  <a:close/>
                  <a:moveTo>
                    <a:pt x="982229" y="20836"/>
                  </a:moveTo>
                  <a:lnTo>
                    <a:pt x="1019733" y="20836"/>
                  </a:lnTo>
                  <a:lnTo>
                    <a:pt x="1019733" y="55606"/>
                  </a:lnTo>
                  <a:lnTo>
                    <a:pt x="1043955" y="55606"/>
                  </a:lnTo>
                  <a:lnTo>
                    <a:pt x="1043955" y="82172"/>
                  </a:lnTo>
                  <a:lnTo>
                    <a:pt x="1019733" y="82172"/>
                  </a:lnTo>
                  <a:lnTo>
                    <a:pt x="1019733" y="154056"/>
                  </a:lnTo>
                  <a:cubicBezTo>
                    <a:pt x="1019733" y="158136"/>
                    <a:pt x="1020276" y="161262"/>
                    <a:pt x="1021361" y="163432"/>
                  </a:cubicBezTo>
                  <a:cubicBezTo>
                    <a:pt x="1022446" y="165603"/>
                    <a:pt x="1024074" y="167100"/>
                    <a:pt x="1026245" y="167925"/>
                  </a:cubicBezTo>
                  <a:cubicBezTo>
                    <a:pt x="1028415" y="168750"/>
                    <a:pt x="1031150" y="169162"/>
                    <a:pt x="1034449" y="169162"/>
                  </a:cubicBezTo>
                  <a:cubicBezTo>
                    <a:pt x="1036793" y="169162"/>
                    <a:pt x="1038898" y="169054"/>
                    <a:pt x="1040765" y="168837"/>
                  </a:cubicBezTo>
                  <a:cubicBezTo>
                    <a:pt x="1042631" y="168619"/>
                    <a:pt x="1044216" y="168381"/>
                    <a:pt x="1045518" y="168120"/>
                  </a:cubicBezTo>
                  <a:lnTo>
                    <a:pt x="1045648" y="195728"/>
                  </a:lnTo>
                  <a:cubicBezTo>
                    <a:pt x="1042436" y="196770"/>
                    <a:pt x="1038963" y="197594"/>
                    <a:pt x="1035230" y="198202"/>
                  </a:cubicBezTo>
                  <a:cubicBezTo>
                    <a:pt x="1031497" y="198810"/>
                    <a:pt x="1027373" y="199114"/>
                    <a:pt x="1022859" y="199114"/>
                  </a:cubicBezTo>
                  <a:cubicBezTo>
                    <a:pt x="1014611" y="199114"/>
                    <a:pt x="1007427" y="197746"/>
                    <a:pt x="1001307" y="195012"/>
                  </a:cubicBezTo>
                  <a:cubicBezTo>
                    <a:pt x="995186" y="192277"/>
                    <a:pt x="990476" y="187871"/>
                    <a:pt x="987177" y="181794"/>
                  </a:cubicBezTo>
                  <a:cubicBezTo>
                    <a:pt x="983878" y="175717"/>
                    <a:pt x="982229" y="167730"/>
                    <a:pt x="982229" y="157833"/>
                  </a:cubicBezTo>
                  <a:lnTo>
                    <a:pt x="982229" y="82172"/>
                  </a:lnTo>
                  <a:lnTo>
                    <a:pt x="961914" y="82172"/>
                  </a:lnTo>
                  <a:lnTo>
                    <a:pt x="961914" y="55606"/>
                  </a:lnTo>
                  <a:lnTo>
                    <a:pt x="982229" y="55606"/>
                  </a:lnTo>
                  <a:close/>
                  <a:moveTo>
                    <a:pt x="360760" y="6902"/>
                  </a:moveTo>
                  <a:lnTo>
                    <a:pt x="399697" y="6902"/>
                  </a:lnTo>
                  <a:lnTo>
                    <a:pt x="399697" y="196509"/>
                  </a:lnTo>
                  <a:lnTo>
                    <a:pt x="360760" y="196509"/>
                  </a:lnTo>
                  <a:close/>
                  <a:moveTo>
                    <a:pt x="80609" y="4298"/>
                  </a:moveTo>
                  <a:cubicBezTo>
                    <a:pt x="92590" y="4298"/>
                    <a:pt x="103507" y="6425"/>
                    <a:pt x="113361" y="10679"/>
                  </a:cubicBezTo>
                  <a:cubicBezTo>
                    <a:pt x="123215" y="14933"/>
                    <a:pt x="131723" y="21097"/>
                    <a:pt x="138885" y="29171"/>
                  </a:cubicBezTo>
                  <a:cubicBezTo>
                    <a:pt x="146047" y="37244"/>
                    <a:pt x="151603" y="46990"/>
                    <a:pt x="155554" y="58406"/>
                  </a:cubicBezTo>
                  <a:cubicBezTo>
                    <a:pt x="159504" y="69822"/>
                    <a:pt x="161479" y="82780"/>
                    <a:pt x="161479" y="97278"/>
                  </a:cubicBezTo>
                  <a:lnTo>
                    <a:pt x="161479" y="106263"/>
                  </a:lnTo>
                  <a:cubicBezTo>
                    <a:pt x="161479" y="120675"/>
                    <a:pt x="159525" y="133611"/>
                    <a:pt x="155619" y="145070"/>
                  </a:cubicBezTo>
                  <a:cubicBezTo>
                    <a:pt x="151712" y="156530"/>
                    <a:pt x="146199" y="166275"/>
                    <a:pt x="139080" y="174306"/>
                  </a:cubicBezTo>
                  <a:cubicBezTo>
                    <a:pt x="131961" y="182336"/>
                    <a:pt x="123475" y="188479"/>
                    <a:pt x="113621" y="192733"/>
                  </a:cubicBezTo>
                  <a:cubicBezTo>
                    <a:pt x="103768" y="196987"/>
                    <a:pt x="92850" y="199114"/>
                    <a:pt x="80870" y="199114"/>
                  </a:cubicBezTo>
                  <a:cubicBezTo>
                    <a:pt x="68976" y="199114"/>
                    <a:pt x="58102" y="196987"/>
                    <a:pt x="48249" y="192733"/>
                  </a:cubicBezTo>
                  <a:cubicBezTo>
                    <a:pt x="38395" y="188479"/>
                    <a:pt x="29865" y="182336"/>
                    <a:pt x="22659" y="174306"/>
                  </a:cubicBezTo>
                  <a:cubicBezTo>
                    <a:pt x="15454" y="166275"/>
                    <a:pt x="9876" y="156530"/>
                    <a:pt x="5926" y="145070"/>
                  </a:cubicBezTo>
                  <a:cubicBezTo>
                    <a:pt x="1975" y="133611"/>
                    <a:pt x="0" y="120675"/>
                    <a:pt x="0" y="106263"/>
                  </a:cubicBezTo>
                  <a:lnTo>
                    <a:pt x="0" y="97278"/>
                  </a:lnTo>
                  <a:cubicBezTo>
                    <a:pt x="0" y="82780"/>
                    <a:pt x="1954" y="69822"/>
                    <a:pt x="5860" y="58406"/>
                  </a:cubicBezTo>
                  <a:cubicBezTo>
                    <a:pt x="9767" y="46990"/>
                    <a:pt x="15302" y="37244"/>
                    <a:pt x="22464" y="29171"/>
                  </a:cubicBezTo>
                  <a:cubicBezTo>
                    <a:pt x="29626" y="21097"/>
                    <a:pt x="38134" y="14933"/>
                    <a:pt x="47988" y="10679"/>
                  </a:cubicBezTo>
                  <a:cubicBezTo>
                    <a:pt x="57842" y="6425"/>
                    <a:pt x="68716" y="4298"/>
                    <a:pt x="80609" y="4298"/>
                  </a:cubicBezTo>
                  <a:close/>
                  <a:moveTo>
                    <a:pt x="573826" y="4167"/>
                  </a:moveTo>
                  <a:cubicBezTo>
                    <a:pt x="589626" y="4167"/>
                    <a:pt x="602974" y="7032"/>
                    <a:pt x="613870" y="12762"/>
                  </a:cubicBezTo>
                  <a:cubicBezTo>
                    <a:pt x="624765" y="18492"/>
                    <a:pt x="633230" y="26392"/>
                    <a:pt x="639264" y="36463"/>
                  </a:cubicBezTo>
                  <a:cubicBezTo>
                    <a:pt x="645297" y="46534"/>
                    <a:pt x="648922" y="57994"/>
                    <a:pt x="650137" y="70842"/>
                  </a:cubicBezTo>
                  <a:lnTo>
                    <a:pt x="611200" y="70842"/>
                  </a:lnTo>
                  <a:cubicBezTo>
                    <a:pt x="610679" y="63203"/>
                    <a:pt x="609117" y="56713"/>
                    <a:pt x="606512" y="51374"/>
                  </a:cubicBezTo>
                  <a:cubicBezTo>
                    <a:pt x="603908" y="46035"/>
                    <a:pt x="599979" y="41998"/>
                    <a:pt x="594727" y="39263"/>
                  </a:cubicBezTo>
                  <a:cubicBezTo>
                    <a:pt x="589474" y="36528"/>
                    <a:pt x="582507" y="35161"/>
                    <a:pt x="573826" y="35161"/>
                  </a:cubicBezTo>
                  <a:cubicBezTo>
                    <a:pt x="567314" y="35161"/>
                    <a:pt x="561628" y="36376"/>
                    <a:pt x="556766" y="38807"/>
                  </a:cubicBezTo>
                  <a:cubicBezTo>
                    <a:pt x="551905" y="41238"/>
                    <a:pt x="547824" y="44928"/>
                    <a:pt x="544525" y="49876"/>
                  </a:cubicBezTo>
                  <a:cubicBezTo>
                    <a:pt x="541226" y="54825"/>
                    <a:pt x="538774" y="61054"/>
                    <a:pt x="537168" y="68563"/>
                  </a:cubicBezTo>
                  <a:cubicBezTo>
                    <a:pt x="535561" y="76073"/>
                    <a:pt x="534758" y="84863"/>
                    <a:pt x="534758" y="94934"/>
                  </a:cubicBezTo>
                  <a:lnTo>
                    <a:pt x="534758" y="108347"/>
                  </a:lnTo>
                  <a:cubicBezTo>
                    <a:pt x="534758" y="118157"/>
                    <a:pt x="535496" y="126774"/>
                    <a:pt x="536972" y="134197"/>
                  </a:cubicBezTo>
                  <a:cubicBezTo>
                    <a:pt x="538448" y="141619"/>
                    <a:pt x="540727" y="147870"/>
                    <a:pt x="543809" y="152949"/>
                  </a:cubicBezTo>
                  <a:cubicBezTo>
                    <a:pt x="546891" y="158028"/>
                    <a:pt x="550884" y="161848"/>
                    <a:pt x="555790" y="164409"/>
                  </a:cubicBezTo>
                  <a:cubicBezTo>
                    <a:pt x="560695" y="166970"/>
                    <a:pt x="566620" y="168251"/>
                    <a:pt x="573565" y="168251"/>
                  </a:cubicBezTo>
                  <a:cubicBezTo>
                    <a:pt x="581726" y="168251"/>
                    <a:pt x="588454" y="166948"/>
                    <a:pt x="593750" y="164344"/>
                  </a:cubicBezTo>
                  <a:cubicBezTo>
                    <a:pt x="599046" y="161739"/>
                    <a:pt x="603105" y="157876"/>
                    <a:pt x="605926" y="152754"/>
                  </a:cubicBezTo>
                  <a:cubicBezTo>
                    <a:pt x="608748" y="147631"/>
                    <a:pt x="610419" y="141250"/>
                    <a:pt x="610940" y="133611"/>
                  </a:cubicBezTo>
                  <a:lnTo>
                    <a:pt x="649877" y="133611"/>
                  </a:lnTo>
                  <a:cubicBezTo>
                    <a:pt x="649096" y="146373"/>
                    <a:pt x="645601" y="157702"/>
                    <a:pt x="639394" y="167599"/>
                  </a:cubicBezTo>
                  <a:cubicBezTo>
                    <a:pt x="633186" y="177496"/>
                    <a:pt x="624548" y="185223"/>
                    <a:pt x="613479" y="190779"/>
                  </a:cubicBezTo>
                  <a:cubicBezTo>
                    <a:pt x="602410" y="196336"/>
                    <a:pt x="589105" y="199114"/>
                    <a:pt x="573565" y="199114"/>
                  </a:cubicBezTo>
                  <a:cubicBezTo>
                    <a:pt x="561411" y="199114"/>
                    <a:pt x="550516" y="197008"/>
                    <a:pt x="540879" y="192798"/>
                  </a:cubicBezTo>
                  <a:cubicBezTo>
                    <a:pt x="531242" y="188587"/>
                    <a:pt x="523016" y="182532"/>
                    <a:pt x="516201" y="174632"/>
                  </a:cubicBezTo>
                  <a:cubicBezTo>
                    <a:pt x="509386" y="166731"/>
                    <a:pt x="504199" y="157181"/>
                    <a:pt x="500640" y="145982"/>
                  </a:cubicBezTo>
                  <a:cubicBezTo>
                    <a:pt x="497080" y="134783"/>
                    <a:pt x="495300" y="122238"/>
                    <a:pt x="495300" y="108347"/>
                  </a:cubicBezTo>
                  <a:lnTo>
                    <a:pt x="495300" y="95194"/>
                  </a:lnTo>
                  <a:cubicBezTo>
                    <a:pt x="495300" y="81304"/>
                    <a:pt x="497145" y="68737"/>
                    <a:pt x="500835" y="57494"/>
                  </a:cubicBezTo>
                  <a:cubicBezTo>
                    <a:pt x="504525" y="46252"/>
                    <a:pt x="509820" y="36680"/>
                    <a:pt x="516722" y="28780"/>
                  </a:cubicBezTo>
                  <a:cubicBezTo>
                    <a:pt x="523624" y="20880"/>
                    <a:pt x="531893" y="14802"/>
                    <a:pt x="541530" y="10548"/>
                  </a:cubicBezTo>
                  <a:cubicBezTo>
                    <a:pt x="551167" y="6294"/>
                    <a:pt x="561932" y="4167"/>
                    <a:pt x="573826" y="4167"/>
                  </a:cubicBezTo>
                  <a:close/>
                  <a:moveTo>
                    <a:pt x="259501" y="4167"/>
                  </a:moveTo>
                  <a:cubicBezTo>
                    <a:pt x="275301" y="4167"/>
                    <a:pt x="288649" y="7032"/>
                    <a:pt x="299545" y="12762"/>
                  </a:cubicBezTo>
                  <a:cubicBezTo>
                    <a:pt x="310440" y="18492"/>
                    <a:pt x="318905" y="26392"/>
                    <a:pt x="324939" y="36463"/>
                  </a:cubicBezTo>
                  <a:cubicBezTo>
                    <a:pt x="330972" y="46534"/>
                    <a:pt x="334597" y="57994"/>
                    <a:pt x="335812" y="70842"/>
                  </a:cubicBezTo>
                  <a:lnTo>
                    <a:pt x="296875" y="70842"/>
                  </a:lnTo>
                  <a:cubicBezTo>
                    <a:pt x="296354" y="63203"/>
                    <a:pt x="294792" y="56713"/>
                    <a:pt x="292187" y="51374"/>
                  </a:cubicBezTo>
                  <a:cubicBezTo>
                    <a:pt x="289583" y="46035"/>
                    <a:pt x="285654" y="41998"/>
                    <a:pt x="280402" y="39263"/>
                  </a:cubicBezTo>
                  <a:cubicBezTo>
                    <a:pt x="275149" y="36528"/>
                    <a:pt x="268182" y="35161"/>
                    <a:pt x="259501" y="35161"/>
                  </a:cubicBezTo>
                  <a:cubicBezTo>
                    <a:pt x="252990" y="35161"/>
                    <a:pt x="247303" y="36376"/>
                    <a:pt x="242441" y="38807"/>
                  </a:cubicBezTo>
                  <a:cubicBezTo>
                    <a:pt x="237580" y="41238"/>
                    <a:pt x="233499" y="44928"/>
                    <a:pt x="230200" y="49876"/>
                  </a:cubicBezTo>
                  <a:cubicBezTo>
                    <a:pt x="226901" y="54825"/>
                    <a:pt x="224449" y="61054"/>
                    <a:pt x="222843" y="68563"/>
                  </a:cubicBezTo>
                  <a:cubicBezTo>
                    <a:pt x="221236" y="76073"/>
                    <a:pt x="220433" y="84863"/>
                    <a:pt x="220433" y="94934"/>
                  </a:cubicBezTo>
                  <a:lnTo>
                    <a:pt x="220433" y="108347"/>
                  </a:lnTo>
                  <a:cubicBezTo>
                    <a:pt x="220433" y="118157"/>
                    <a:pt x="221171" y="126774"/>
                    <a:pt x="222647" y="134197"/>
                  </a:cubicBezTo>
                  <a:cubicBezTo>
                    <a:pt x="224123" y="141619"/>
                    <a:pt x="226402" y="147870"/>
                    <a:pt x="229484" y="152949"/>
                  </a:cubicBezTo>
                  <a:cubicBezTo>
                    <a:pt x="232566" y="158028"/>
                    <a:pt x="236560" y="161848"/>
                    <a:pt x="241465" y="164409"/>
                  </a:cubicBezTo>
                  <a:cubicBezTo>
                    <a:pt x="246370" y="166970"/>
                    <a:pt x="252295" y="168251"/>
                    <a:pt x="259240" y="168251"/>
                  </a:cubicBezTo>
                  <a:cubicBezTo>
                    <a:pt x="267401" y="168251"/>
                    <a:pt x="274129" y="166948"/>
                    <a:pt x="279425" y="164344"/>
                  </a:cubicBezTo>
                  <a:cubicBezTo>
                    <a:pt x="284721" y="161739"/>
                    <a:pt x="288780" y="157876"/>
                    <a:pt x="291601" y="152754"/>
                  </a:cubicBezTo>
                  <a:cubicBezTo>
                    <a:pt x="294423" y="147631"/>
                    <a:pt x="296094" y="141250"/>
                    <a:pt x="296615" y="133611"/>
                  </a:cubicBezTo>
                  <a:lnTo>
                    <a:pt x="335552" y="133611"/>
                  </a:lnTo>
                  <a:cubicBezTo>
                    <a:pt x="334771" y="146373"/>
                    <a:pt x="331276" y="157702"/>
                    <a:pt x="325069" y="167599"/>
                  </a:cubicBezTo>
                  <a:cubicBezTo>
                    <a:pt x="318862" y="177496"/>
                    <a:pt x="310223" y="185223"/>
                    <a:pt x="299154" y="190779"/>
                  </a:cubicBezTo>
                  <a:cubicBezTo>
                    <a:pt x="288085" y="196336"/>
                    <a:pt x="274780" y="199114"/>
                    <a:pt x="259240" y="199114"/>
                  </a:cubicBezTo>
                  <a:cubicBezTo>
                    <a:pt x="247086" y="199114"/>
                    <a:pt x="236191" y="197008"/>
                    <a:pt x="226554" y="192798"/>
                  </a:cubicBezTo>
                  <a:cubicBezTo>
                    <a:pt x="216917" y="188587"/>
                    <a:pt x="208691" y="182532"/>
                    <a:pt x="201876" y="174632"/>
                  </a:cubicBezTo>
                  <a:cubicBezTo>
                    <a:pt x="195061" y="166731"/>
                    <a:pt x="189874" y="157181"/>
                    <a:pt x="186315" y="145982"/>
                  </a:cubicBezTo>
                  <a:cubicBezTo>
                    <a:pt x="182755" y="134783"/>
                    <a:pt x="180975" y="122238"/>
                    <a:pt x="180975" y="108347"/>
                  </a:cubicBezTo>
                  <a:lnTo>
                    <a:pt x="180975" y="95194"/>
                  </a:lnTo>
                  <a:cubicBezTo>
                    <a:pt x="180975" y="81304"/>
                    <a:pt x="182820" y="68737"/>
                    <a:pt x="186510" y="57494"/>
                  </a:cubicBezTo>
                  <a:cubicBezTo>
                    <a:pt x="190200" y="46252"/>
                    <a:pt x="195495" y="36680"/>
                    <a:pt x="202397" y="28780"/>
                  </a:cubicBezTo>
                  <a:cubicBezTo>
                    <a:pt x="209299" y="20880"/>
                    <a:pt x="217568" y="14802"/>
                    <a:pt x="227205" y="10548"/>
                  </a:cubicBezTo>
                  <a:cubicBezTo>
                    <a:pt x="236842" y="6294"/>
                    <a:pt x="247607" y="4167"/>
                    <a:pt x="259501" y="4167"/>
                  </a:cubicBezTo>
                  <a:close/>
                  <a:moveTo>
                    <a:pt x="1224242" y="0"/>
                  </a:moveTo>
                  <a:cubicBezTo>
                    <a:pt x="1230580" y="0"/>
                    <a:pt x="1235680" y="1780"/>
                    <a:pt x="1239543" y="5339"/>
                  </a:cubicBezTo>
                  <a:cubicBezTo>
                    <a:pt x="1243407" y="8899"/>
                    <a:pt x="1245338" y="13413"/>
                    <a:pt x="1245338" y="18883"/>
                  </a:cubicBezTo>
                  <a:cubicBezTo>
                    <a:pt x="1245338" y="24352"/>
                    <a:pt x="1243407" y="28867"/>
                    <a:pt x="1239543" y="32426"/>
                  </a:cubicBezTo>
                  <a:cubicBezTo>
                    <a:pt x="1235680" y="35986"/>
                    <a:pt x="1230580" y="37765"/>
                    <a:pt x="1224242" y="37765"/>
                  </a:cubicBezTo>
                  <a:cubicBezTo>
                    <a:pt x="1217818" y="37765"/>
                    <a:pt x="1212695" y="35986"/>
                    <a:pt x="1208875" y="32426"/>
                  </a:cubicBezTo>
                  <a:cubicBezTo>
                    <a:pt x="1205056" y="28867"/>
                    <a:pt x="1203146" y="24352"/>
                    <a:pt x="1203146" y="18883"/>
                  </a:cubicBezTo>
                  <a:cubicBezTo>
                    <a:pt x="1203146" y="13413"/>
                    <a:pt x="1205056" y="8899"/>
                    <a:pt x="1208875" y="5339"/>
                  </a:cubicBezTo>
                  <a:cubicBezTo>
                    <a:pt x="1212695" y="1780"/>
                    <a:pt x="1217818" y="0"/>
                    <a:pt x="1224242" y="0"/>
                  </a:cubicBezTo>
                  <a:close/>
                </a:path>
              </a:pathLst>
            </a:custGeom>
            <a:solidFill>
              <a:srgbClr val="FFFFFF"/>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226" name="Rectangle: Rounded Corners 225">
            <a:extLst>
              <a:ext uri="{FF2B5EF4-FFF2-40B4-BE49-F238E27FC236}">
                <a16:creationId xmlns:a16="http://schemas.microsoft.com/office/drawing/2014/main" id="{33FD03F9-84AB-5C70-04F0-83319BFCA699}"/>
              </a:ext>
              <a:ext uri="{C183D7F6-B498-43B3-948B-1728B52AA6E4}">
                <adec:decorative xmlns:adec="http://schemas.microsoft.com/office/drawing/2017/decorative" val="1"/>
              </a:ext>
            </a:extLst>
          </p:cNvPr>
          <p:cNvSpPr/>
          <p:nvPr/>
        </p:nvSpPr>
        <p:spPr bwMode="auto">
          <a:xfrm>
            <a:off x="5189578" y="899408"/>
            <a:ext cx="6140393" cy="5059183"/>
          </a:xfrm>
          <a:prstGeom prst="roundRect">
            <a:avLst>
              <a:gd name="adj" fmla="val 3005"/>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6900" kern="0" spc="-100" err="1">
              <a:gradFill>
                <a:gsLst>
                  <a:gs pos="0">
                    <a:srgbClr val="0078D4"/>
                  </a:gs>
                  <a:gs pos="100000">
                    <a:srgbClr val="FFA38B"/>
                  </a:gs>
                </a:gsLst>
                <a:lin ang="2700000" scaled="0"/>
              </a:gradFill>
              <a:latin typeface="Segoe UI Semibold"/>
              <a:cs typeface="Segoe UI" pitchFamily="34" charset="0"/>
            </a:endParaRPr>
          </a:p>
        </p:txBody>
      </p:sp>
      <p:pic>
        <p:nvPicPr>
          <p:cNvPr id="227" name="Graphic 226">
            <a:extLst>
              <a:ext uri="{FF2B5EF4-FFF2-40B4-BE49-F238E27FC236}">
                <a16:creationId xmlns:a16="http://schemas.microsoft.com/office/drawing/2014/main" id="{15E9C9F2-E20C-B15E-7BD4-BB79F07BFFD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20773" y="1356911"/>
            <a:ext cx="815232" cy="815232"/>
          </a:xfrm>
          <a:prstGeom prst="rect">
            <a:avLst/>
          </a:prstGeom>
        </p:spPr>
      </p:pic>
    </p:spTree>
    <p:extLst>
      <p:ext uri="{BB962C8B-B14F-4D97-AF65-F5344CB8AC3E}">
        <p14:creationId xmlns:p14="http://schemas.microsoft.com/office/powerpoint/2010/main" val="406843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227"/>
                                        </p:tgtEl>
                                        <p:attrNameLst>
                                          <p:attrName>style.visibility</p:attrName>
                                        </p:attrNameLst>
                                      </p:cBhvr>
                                      <p:to>
                                        <p:strVal val="visible"/>
                                      </p:to>
                                    </p:set>
                                    <p:animEffect transition="in" filter="fade">
                                      <p:cBhvr>
                                        <p:cTn id="12" dur="500"/>
                                        <p:tgtEl>
                                          <p:spTgt spid="227"/>
                                        </p:tgtEl>
                                      </p:cBhvr>
                                    </p:animEffect>
                                  </p:childTnLst>
                                </p:cTn>
                              </p:par>
                              <p:par>
                                <p:cTn id="13" presetID="42" presetClass="path" presetSubtype="0" decel="100000" fill="hold" nodeType="withEffect">
                                  <p:stCondLst>
                                    <p:cond delay="0"/>
                                  </p:stCondLst>
                                  <p:childTnLst>
                                    <p:animMotion origin="layout" path="M -2.91667E-6 0.04606 L -2.91667E-6 1.85185E-6 " pathEditMode="relative" rAng="0" ptsTypes="AA">
                                      <p:cBhvr>
                                        <p:cTn id="14" dur="600" fill="hold"/>
                                        <p:tgtEl>
                                          <p:spTgt spid="227"/>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42" presetClass="path" presetSubtype="0" decel="100000" fill="hold" nodeType="withEffect">
                                  <p:stCondLst>
                                    <p:cond delay="0"/>
                                  </p:stCondLst>
                                  <p:childTnLst>
                                    <p:animMotion origin="layout" path="M -2.91667E-6 0.04606 L -2.91667E-6 1.85185E-6 " pathEditMode="relative" rAng="0" ptsTypes="AA">
                                      <p:cBhvr>
                                        <p:cTn id="19" dur="600" fill="hold"/>
                                        <p:tgtEl>
                                          <p:spTgt spid="182"/>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fade">
                                      <p:cBhvr>
                                        <p:cTn id="22" dur="500"/>
                                        <p:tgtEl>
                                          <p:spTgt spid="223"/>
                                        </p:tgtEl>
                                      </p:cBhvr>
                                    </p:animEffect>
                                  </p:childTnLst>
                                </p:cTn>
                              </p:par>
                              <p:par>
                                <p:cTn id="23" presetID="42" presetClass="path" presetSubtype="0" decel="100000" fill="hold" nodeType="withEffect">
                                  <p:stCondLst>
                                    <p:cond delay="0"/>
                                  </p:stCondLst>
                                  <p:childTnLst>
                                    <p:animMotion origin="layout" path="M -2.91667E-6 0.04606 L -2.91667E-6 1.85185E-6 " pathEditMode="relative" rAng="0" ptsTypes="AA">
                                      <p:cBhvr>
                                        <p:cTn id="24" dur="600" fill="hold"/>
                                        <p:tgtEl>
                                          <p:spTgt spid="223"/>
                                        </p:tgtEl>
                                        <p:attrNameLst>
                                          <p:attrName>ppt_x</p:attrName>
                                          <p:attrName>ppt_y</p:attrName>
                                        </p:attrNameLst>
                                      </p:cBhvr>
                                      <p:rCtr x="0" y="-2315"/>
                                    </p:animMotion>
                                  </p:childTnLst>
                                </p:cTn>
                              </p:par>
                              <p:par>
                                <p:cTn id="25" presetID="10" presetClass="entr" presetSubtype="0" fill="hold" nodeType="withEffect">
                                  <p:stCondLst>
                                    <p:cond delay="0"/>
                                  </p:stCondLst>
                                  <p:childTnLst>
                                    <p:set>
                                      <p:cBhvr>
                                        <p:cTn id="26" dur="1" fill="hold">
                                          <p:stCondLst>
                                            <p:cond delay="0"/>
                                          </p:stCondLst>
                                        </p:cTn>
                                        <p:tgtEl>
                                          <p:spTgt spid="181"/>
                                        </p:tgtEl>
                                        <p:attrNameLst>
                                          <p:attrName>style.visibility</p:attrName>
                                        </p:attrNameLst>
                                      </p:cBhvr>
                                      <p:to>
                                        <p:strVal val="visible"/>
                                      </p:to>
                                    </p:set>
                                    <p:animEffect transition="in" filter="fade">
                                      <p:cBhvr>
                                        <p:cTn id="27" dur="500"/>
                                        <p:tgtEl>
                                          <p:spTgt spid="181"/>
                                        </p:tgtEl>
                                      </p:cBhvr>
                                    </p:animEffect>
                                  </p:childTnLst>
                                </p:cTn>
                              </p:par>
                              <p:par>
                                <p:cTn id="28" presetID="42" presetClass="path" presetSubtype="0" decel="100000" fill="hold" nodeType="withEffect">
                                  <p:stCondLst>
                                    <p:cond delay="0"/>
                                  </p:stCondLst>
                                  <p:childTnLst>
                                    <p:animMotion origin="layout" path="M -2.91667E-6 0.04606 L -2.91667E-6 1.85185E-6 " pathEditMode="relative" rAng="0" ptsTypes="AA">
                                      <p:cBhvr>
                                        <p:cTn id="29" dur="600" fill="hold"/>
                                        <p:tgtEl>
                                          <p:spTgt spid="181"/>
                                        </p:tgtEl>
                                        <p:attrNameLst>
                                          <p:attrName>ppt_x</p:attrName>
                                          <p:attrName>ppt_y</p:attrName>
                                        </p:attrNameLst>
                                      </p:cBhvr>
                                      <p:rCtr x="0" y="-2315"/>
                                    </p:animMotion>
                                  </p:childTnLst>
                                </p:cTn>
                              </p:par>
                              <p:par>
                                <p:cTn id="30" presetID="10" presetClass="entr" presetSubtype="0" fill="hold" grpId="0" nodeType="withEffect">
                                  <p:stCondLst>
                                    <p:cond delay="0"/>
                                  </p:stCondLst>
                                  <p:childTnLst>
                                    <p:set>
                                      <p:cBhvr>
                                        <p:cTn id="31" dur="1" fill="hold">
                                          <p:stCondLst>
                                            <p:cond delay="0"/>
                                          </p:stCondLst>
                                        </p:cTn>
                                        <p:tgtEl>
                                          <p:spTgt spid="226"/>
                                        </p:tgtEl>
                                        <p:attrNameLst>
                                          <p:attrName>style.visibility</p:attrName>
                                        </p:attrNameLst>
                                      </p:cBhvr>
                                      <p:to>
                                        <p:strVal val="visible"/>
                                      </p:to>
                                    </p:set>
                                    <p:animEffect transition="in" filter="fade">
                                      <p:cBhvr>
                                        <p:cTn id="32" dur="500"/>
                                        <p:tgtEl>
                                          <p:spTgt spid="226"/>
                                        </p:tgtEl>
                                      </p:cBhvr>
                                    </p:animEffect>
                                  </p:childTnLst>
                                </p:cTn>
                              </p:par>
                              <p:par>
                                <p:cTn id="33" presetID="42" presetClass="path" presetSubtype="0" decel="100000" fill="hold" grpId="1" nodeType="withEffect">
                                  <p:stCondLst>
                                    <p:cond delay="0"/>
                                  </p:stCondLst>
                                  <p:childTnLst>
                                    <p:animMotion origin="layout" path="M -2.91667E-6 0.04606 L -2.91667E-6 1.85185E-6 " pathEditMode="relative" rAng="0" ptsTypes="AA">
                                      <p:cBhvr>
                                        <p:cTn id="34" dur="600" fill="hold"/>
                                        <p:tgtEl>
                                          <p:spTgt spid="226"/>
                                        </p:tgtEl>
                                        <p:attrNameLst>
                                          <p:attrName>ppt_x</p:attrName>
                                          <p:attrName>ppt_y</p:attrName>
                                        </p:attrNameLst>
                                      </p:cBhvr>
                                      <p:rCtr x="0" y="-2315"/>
                                    </p:animMotion>
                                  </p:childTnLst>
                                </p:cTn>
                              </p:par>
                              <p:par>
                                <p:cTn id="35" presetID="10" presetClass="entr" presetSubtype="0" fill="hold" nodeType="with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42" presetClass="path" presetSubtype="0" decel="100000" fill="hold" nodeType="withEffect">
                                  <p:stCondLst>
                                    <p:cond delay="0"/>
                                  </p:stCondLst>
                                  <p:childTnLst>
                                    <p:animMotion origin="layout" path="M -2.91667E-6 0.04606 L -2.91667E-6 1.85185E-6 " pathEditMode="relative" rAng="0" ptsTypes="AA">
                                      <p:cBhvr>
                                        <p:cTn id="39" dur="600" fill="hold"/>
                                        <p:tgtEl>
                                          <p:spTgt spid="116"/>
                                        </p:tgtEl>
                                        <p:attrNameLst>
                                          <p:attrName>ppt_x</p:attrName>
                                          <p:attrName>ppt_y</p:attrName>
                                        </p:attrNameLst>
                                      </p:cBhvr>
                                      <p:rCtr x="0" y="-2315"/>
                                    </p:animMotion>
                                  </p:childTnLst>
                                </p:cTn>
                              </p:par>
                              <p:par>
                                <p:cTn id="40" presetID="10" presetClass="entr" presetSubtype="0" fill="hold" nodeType="withEffect">
                                  <p:stCondLst>
                                    <p:cond delay="0"/>
                                  </p:stCondLst>
                                  <p:childTnLst>
                                    <p:set>
                                      <p:cBhvr>
                                        <p:cTn id="41" dur="1" fill="hold">
                                          <p:stCondLst>
                                            <p:cond delay="0"/>
                                          </p:stCondLst>
                                        </p:cTn>
                                        <p:tgtEl>
                                          <p:spTgt spid="123"/>
                                        </p:tgtEl>
                                        <p:attrNameLst>
                                          <p:attrName>style.visibility</p:attrName>
                                        </p:attrNameLst>
                                      </p:cBhvr>
                                      <p:to>
                                        <p:strVal val="visible"/>
                                      </p:to>
                                    </p:set>
                                    <p:animEffect transition="in" filter="fade">
                                      <p:cBhvr>
                                        <p:cTn id="42" dur="500"/>
                                        <p:tgtEl>
                                          <p:spTgt spid="123"/>
                                        </p:tgtEl>
                                      </p:cBhvr>
                                    </p:animEffect>
                                  </p:childTnLst>
                                </p:cTn>
                              </p:par>
                              <p:par>
                                <p:cTn id="43" presetID="42" presetClass="path" presetSubtype="0" decel="100000" fill="hold" nodeType="withEffect">
                                  <p:stCondLst>
                                    <p:cond delay="0"/>
                                  </p:stCondLst>
                                  <p:childTnLst>
                                    <p:animMotion origin="layout" path="M -2.91667E-6 0.04606 L -2.91667E-6 1.85185E-6 " pathEditMode="relative" rAng="0" ptsTypes="AA">
                                      <p:cBhvr>
                                        <p:cTn id="44" dur="600" fill="hold"/>
                                        <p:tgtEl>
                                          <p:spTgt spid="123"/>
                                        </p:tgtEl>
                                        <p:attrNameLst>
                                          <p:attrName>ppt_x</p:attrName>
                                          <p:attrName>ppt_y</p:attrName>
                                        </p:attrNameLst>
                                      </p:cBhvr>
                                      <p:rCtr x="0" y="-2315"/>
                                    </p:animMotion>
                                  </p:childTnLst>
                                </p:cTn>
                              </p:par>
                              <p:par>
                                <p:cTn id="45" presetID="10" presetClass="entr" presetSubtype="0"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fade">
                                      <p:cBhvr>
                                        <p:cTn id="47" dur="500"/>
                                        <p:tgtEl>
                                          <p:spTgt spid="122"/>
                                        </p:tgtEl>
                                      </p:cBhvr>
                                    </p:animEffect>
                                  </p:childTnLst>
                                </p:cTn>
                              </p:par>
                              <p:par>
                                <p:cTn id="48" presetID="42" presetClass="path" presetSubtype="0" decel="100000" fill="hold" nodeType="withEffect">
                                  <p:stCondLst>
                                    <p:cond delay="0"/>
                                  </p:stCondLst>
                                  <p:childTnLst>
                                    <p:animMotion origin="layout" path="M -2.91667E-6 0.04606 L -2.91667E-6 1.85185E-6 " pathEditMode="relative" rAng="0" ptsTypes="AA">
                                      <p:cBhvr>
                                        <p:cTn id="49" dur="600" fill="hold"/>
                                        <p:tgtEl>
                                          <p:spTgt spid="1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26" grpId="0" animBg="1"/>
      <p:bldP spid="2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52A4467-624E-56A6-C8A7-A24886FC5560}"/>
              </a:ext>
              <a:ext uri="{C183D7F6-B498-43B3-948B-1728B52AA6E4}">
                <adec:decorative xmlns:adec="http://schemas.microsoft.com/office/drawing/2017/decorative" val="1"/>
              </a:ext>
            </a:extLst>
          </p:cNvPr>
          <p:cNvGrpSpPr/>
          <p:nvPr/>
        </p:nvGrpSpPr>
        <p:grpSpPr>
          <a:xfrm>
            <a:off x="4729655" y="277486"/>
            <a:ext cx="7157545" cy="6303028"/>
            <a:chOff x="4729655" y="277486"/>
            <a:chExt cx="7157545" cy="6303028"/>
          </a:xfrm>
        </p:grpSpPr>
        <p:sp>
          <p:nvSpPr>
            <p:cNvPr id="7" name="Rectangle: Rounded Corners 6">
              <a:extLst>
                <a:ext uri="{FF2B5EF4-FFF2-40B4-BE49-F238E27FC236}">
                  <a16:creationId xmlns:a16="http://schemas.microsoft.com/office/drawing/2014/main" id="{8A377B73-59E2-2405-8AAF-EA48AA8A346F}"/>
                </a:ext>
              </a:extLst>
            </p:cNvPr>
            <p:cNvSpPr/>
            <p:nvPr/>
          </p:nvSpPr>
          <p:spPr bwMode="auto">
            <a:xfrm>
              <a:off x="4729655" y="277486"/>
              <a:ext cx="7157545" cy="6303028"/>
            </a:xfrm>
            <a:prstGeom prst="roundRect">
              <a:avLst>
                <a:gd name="adj" fmla="val 178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5" name="Group 124">
              <a:extLst>
                <a:ext uri="{FF2B5EF4-FFF2-40B4-BE49-F238E27FC236}">
                  <a16:creationId xmlns:a16="http://schemas.microsoft.com/office/drawing/2014/main" id="{DF11ECFC-1234-44D9-8958-74C2AC88A4B3}"/>
                </a:ext>
              </a:extLst>
            </p:cNvPr>
            <p:cNvGrpSpPr/>
            <p:nvPr/>
          </p:nvGrpSpPr>
          <p:grpSpPr>
            <a:xfrm>
              <a:off x="4898046" y="454601"/>
              <a:ext cx="6820763" cy="5948798"/>
              <a:chOff x="3914014" y="42156"/>
              <a:chExt cx="5115572" cy="4854436"/>
            </a:xfrm>
          </p:grpSpPr>
          <p:pic>
            <p:nvPicPr>
              <p:cNvPr id="126" name="Picture 125">
                <a:extLst>
                  <a:ext uri="{FF2B5EF4-FFF2-40B4-BE49-F238E27FC236}">
                    <a16:creationId xmlns:a16="http://schemas.microsoft.com/office/drawing/2014/main" id="{A94BD7D8-F1F6-42EF-A665-56FC57DA8073}"/>
                  </a:ext>
                </a:extLst>
              </p:cNvPr>
              <p:cNvPicPr>
                <a:picLocks noChangeAspect="1"/>
              </p:cNvPicPr>
              <p:nvPr/>
            </p:nvPicPr>
            <p:blipFill>
              <a:blip r:embed="rId3"/>
              <a:stretch>
                <a:fillRect/>
              </a:stretch>
            </p:blipFill>
            <p:spPr>
              <a:xfrm>
                <a:off x="4096894" y="233839"/>
                <a:ext cx="228600" cy="120587"/>
              </a:xfrm>
              <a:prstGeom prst="rect">
                <a:avLst/>
              </a:prstGeom>
            </p:spPr>
          </p:pic>
          <p:pic>
            <p:nvPicPr>
              <p:cNvPr id="127" name="Picture 126">
                <a:extLst>
                  <a:ext uri="{FF2B5EF4-FFF2-40B4-BE49-F238E27FC236}">
                    <a16:creationId xmlns:a16="http://schemas.microsoft.com/office/drawing/2014/main" id="{60D39A5A-A30E-415C-9E00-9E516E4BA6F1}"/>
                  </a:ext>
                </a:extLst>
              </p:cNvPr>
              <p:cNvPicPr>
                <a:picLocks noChangeAspect="1"/>
              </p:cNvPicPr>
              <p:nvPr/>
            </p:nvPicPr>
            <p:blipFill>
              <a:blip r:embed="rId4"/>
              <a:stretch>
                <a:fillRect/>
              </a:stretch>
            </p:blipFill>
            <p:spPr>
              <a:xfrm>
                <a:off x="4692208" y="235729"/>
                <a:ext cx="383582" cy="89183"/>
              </a:xfrm>
              <a:prstGeom prst="rect">
                <a:avLst/>
              </a:prstGeom>
            </p:spPr>
          </p:pic>
          <p:pic>
            <p:nvPicPr>
              <p:cNvPr id="128" name="Picture 127">
                <a:extLst>
                  <a:ext uri="{FF2B5EF4-FFF2-40B4-BE49-F238E27FC236}">
                    <a16:creationId xmlns:a16="http://schemas.microsoft.com/office/drawing/2014/main" id="{94ED89C7-64AD-4014-B9F4-79DBD7017B33}"/>
                  </a:ext>
                </a:extLst>
              </p:cNvPr>
              <p:cNvPicPr>
                <a:picLocks noChangeAspect="1"/>
              </p:cNvPicPr>
              <p:nvPr/>
            </p:nvPicPr>
            <p:blipFill>
              <a:blip r:embed="rId5"/>
              <a:stretch>
                <a:fillRect/>
              </a:stretch>
            </p:blipFill>
            <p:spPr>
              <a:xfrm>
                <a:off x="5345726" y="70055"/>
                <a:ext cx="420531" cy="420531"/>
              </a:xfrm>
              <a:prstGeom prst="rect">
                <a:avLst/>
              </a:prstGeom>
            </p:spPr>
          </p:pic>
          <p:pic>
            <p:nvPicPr>
              <p:cNvPr id="129" name="Picture 128">
                <a:extLst>
                  <a:ext uri="{FF2B5EF4-FFF2-40B4-BE49-F238E27FC236}">
                    <a16:creationId xmlns:a16="http://schemas.microsoft.com/office/drawing/2014/main" id="{763AEAFB-F6F4-4D07-9DE9-55294D60233E}"/>
                  </a:ext>
                </a:extLst>
              </p:cNvPr>
              <p:cNvPicPr>
                <a:picLocks noChangeAspect="1"/>
              </p:cNvPicPr>
              <p:nvPr/>
            </p:nvPicPr>
            <p:blipFill>
              <a:blip r:embed="rId6"/>
              <a:stretch>
                <a:fillRect/>
              </a:stretch>
            </p:blipFill>
            <p:spPr>
              <a:xfrm>
                <a:off x="5951950" y="42156"/>
                <a:ext cx="476329" cy="476329"/>
              </a:xfrm>
              <a:prstGeom prst="rect">
                <a:avLst/>
              </a:prstGeom>
            </p:spPr>
          </p:pic>
          <p:pic>
            <p:nvPicPr>
              <p:cNvPr id="130" name="Picture 129">
                <a:extLst>
                  <a:ext uri="{FF2B5EF4-FFF2-40B4-BE49-F238E27FC236}">
                    <a16:creationId xmlns:a16="http://schemas.microsoft.com/office/drawing/2014/main" id="{39FEB2D5-CBEE-4247-AA03-B053ABAEFF57}"/>
                  </a:ext>
                </a:extLst>
              </p:cNvPr>
              <p:cNvPicPr>
                <a:picLocks noChangeAspect="1"/>
              </p:cNvPicPr>
              <p:nvPr/>
            </p:nvPicPr>
            <p:blipFill>
              <a:blip r:embed="rId7"/>
              <a:stretch>
                <a:fillRect/>
              </a:stretch>
            </p:blipFill>
            <p:spPr>
              <a:xfrm>
                <a:off x="6690789" y="153367"/>
                <a:ext cx="283694" cy="253906"/>
              </a:xfrm>
              <a:prstGeom prst="rect">
                <a:avLst/>
              </a:prstGeom>
            </p:spPr>
          </p:pic>
          <p:pic>
            <p:nvPicPr>
              <p:cNvPr id="131" name="Picture 130">
                <a:extLst>
                  <a:ext uri="{FF2B5EF4-FFF2-40B4-BE49-F238E27FC236}">
                    <a16:creationId xmlns:a16="http://schemas.microsoft.com/office/drawing/2014/main" id="{65A79314-5662-4489-9F8D-1BF81CE89333}"/>
                  </a:ext>
                </a:extLst>
              </p:cNvPr>
              <p:cNvPicPr>
                <a:picLocks noChangeAspect="1"/>
              </p:cNvPicPr>
              <p:nvPr/>
            </p:nvPicPr>
            <p:blipFill>
              <a:blip r:embed="rId8"/>
              <a:stretch>
                <a:fillRect/>
              </a:stretch>
            </p:blipFill>
            <p:spPr>
              <a:xfrm>
                <a:off x="7316510" y="233865"/>
                <a:ext cx="283695" cy="92910"/>
              </a:xfrm>
              <a:prstGeom prst="rect">
                <a:avLst/>
              </a:prstGeom>
            </p:spPr>
          </p:pic>
          <p:pic>
            <p:nvPicPr>
              <p:cNvPr id="132" name="Picture 131">
                <a:extLst>
                  <a:ext uri="{FF2B5EF4-FFF2-40B4-BE49-F238E27FC236}">
                    <a16:creationId xmlns:a16="http://schemas.microsoft.com/office/drawing/2014/main" id="{1692ADC8-6F77-4601-9D6D-2274512C79F0}"/>
                  </a:ext>
                </a:extLst>
              </p:cNvPr>
              <p:cNvPicPr>
                <a:picLocks noChangeAspect="1"/>
              </p:cNvPicPr>
              <p:nvPr/>
            </p:nvPicPr>
            <p:blipFill>
              <a:blip r:embed="rId9"/>
              <a:stretch>
                <a:fillRect/>
              </a:stretch>
            </p:blipFill>
            <p:spPr>
              <a:xfrm>
                <a:off x="7892953" y="195019"/>
                <a:ext cx="416103" cy="170602"/>
              </a:xfrm>
              <a:prstGeom prst="rect">
                <a:avLst/>
              </a:prstGeom>
            </p:spPr>
          </p:pic>
          <p:pic>
            <p:nvPicPr>
              <p:cNvPr id="133" name="Picture 132">
                <a:extLst>
                  <a:ext uri="{FF2B5EF4-FFF2-40B4-BE49-F238E27FC236}">
                    <a16:creationId xmlns:a16="http://schemas.microsoft.com/office/drawing/2014/main" id="{D8A0E49E-8B38-4A2B-904F-811090B4BED9}"/>
                  </a:ext>
                </a:extLst>
              </p:cNvPr>
              <p:cNvPicPr>
                <a:picLocks noChangeAspect="1"/>
              </p:cNvPicPr>
              <p:nvPr/>
            </p:nvPicPr>
            <p:blipFill>
              <a:blip r:embed="rId10"/>
              <a:stretch>
                <a:fillRect/>
              </a:stretch>
            </p:blipFill>
            <p:spPr>
              <a:xfrm>
                <a:off x="8383732" y="98674"/>
                <a:ext cx="645854" cy="363293"/>
              </a:xfrm>
              <a:prstGeom prst="rect">
                <a:avLst/>
              </a:prstGeom>
            </p:spPr>
          </p:pic>
          <p:pic>
            <p:nvPicPr>
              <p:cNvPr id="134" name="Picture 133">
                <a:extLst>
                  <a:ext uri="{FF2B5EF4-FFF2-40B4-BE49-F238E27FC236}">
                    <a16:creationId xmlns:a16="http://schemas.microsoft.com/office/drawing/2014/main" id="{92925AE4-6C4D-4F65-81C1-D1F57F61C1D0}"/>
                  </a:ext>
                </a:extLst>
              </p:cNvPr>
              <p:cNvPicPr>
                <a:picLocks noChangeAspect="1"/>
              </p:cNvPicPr>
              <p:nvPr/>
            </p:nvPicPr>
            <p:blipFill>
              <a:blip r:embed="rId11"/>
              <a:stretch>
                <a:fillRect/>
              </a:stretch>
            </p:blipFill>
            <p:spPr>
              <a:xfrm>
                <a:off x="4096894" y="507122"/>
                <a:ext cx="228600" cy="228600"/>
              </a:xfrm>
              <a:prstGeom prst="rect">
                <a:avLst/>
              </a:prstGeom>
            </p:spPr>
          </p:pic>
          <p:pic>
            <p:nvPicPr>
              <p:cNvPr id="135" name="Picture 134">
                <a:extLst>
                  <a:ext uri="{FF2B5EF4-FFF2-40B4-BE49-F238E27FC236}">
                    <a16:creationId xmlns:a16="http://schemas.microsoft.com/office/drawing/2014/main" id="{C8A7DA4A-28E0-4BD3-9A51-9723D8FAD7F0}"/>
                  </a:ext>
                </a:extLst>
              </p:cNvPr>
              <p:cNvPicPr>
                <a:picLocks noChangeAspect="1"/>
              </p:cNvPicPr>
              <p:nvPr/>
            </p:nvPicPr>
            <p:blipFill rotWithShape="1">
              <a:blip r:embed="rId12"/>
              <a:srcRect l="10767" t="34019" r="11971" b="34032"/>
              <a:stretch/>
            </p:blipFill>
            <p:spPr>
              <a:xfrm>
                <a:off x="5934172" y="552680"/>
                <a:ext cx="511884" cy="119595"/>
              </a:xfrm>
              <a:prstGeom prst="rect">
                <a:avLst/>
              </a:prstGeom>
            </p:spPr>
          </p:pic>
          <p:pic>
            <p:nvPicPr>
              <p:cNvPr id="136" name="Picture 135">
                <a:extLst>
                  <a:ext uri="{FF2B5EF4-FFF2-40B4-BE49-F238E27FC236}">
                    <a16:creationId xmlns:a16="http://schemas.microsoft.com/office/drawing/2014/main" id="{10903244-B9F6-43E0-8D3D-0F89585312E9}"/>
                  </a:ext>
                </a:extLst>
              </p:cNvPr>
              <p:cNvPicPr>
                <a:picLocks noChangeAspect="1"/>
              </p:cNvPicPr>
              <p:nvPr/>
            </p:nvPicPr>
            <p:blipFill>
              <a:blip r:embed="rId13"/>
              <a:stretch>
                <a:fillRect/>
              </a:stretch>
            </p:blipFill>
            <p:spPr>
              <a:xfrm>
                <a:off x="7971336" y="4653124"/>
                <a:ext cx="259337" cy="210711"/>
              </a:xfrm>
              <a:prstGeom prst="rect">
                <a:avLst/>
              </a:prstGeom>
            </p:spPr>
          </p:pic>
          <p:pic>
            <p:nvPicPr>
              <p:cNvPr id="137" name="Picture 136">
                <a:extLst>
                  <a:ext uri="{FF2B5EF4-FFF2-40B4-BE49-F238E27FC236}">
                    <a16:creationId xmlns:a16="http://schemas.microsoft.com/office/drawing/2014/main" id="{3B979ABB-A060-413A-A8B2-9328FE36511C}"/>
                  </a:ext>
                </a:extLst>
              </p:cNvPr>
              <p:cNvPicPr>
                <a:picLocks noChangeAspect="1"/>
              </p:cNvPicPr>
              <p:nvPr/>
            </p:nvPicPr>
            <p:blipFill>
              <a:blip r:embed="rId14"/>
              <a:stretch>
                <a:fillRect/>
              </a:stretch>
            </p:blipFill>
            <p:spPr>
              <a:xfrm>
                <a:off x="7344057" y="495891"/>
                <a:ext cx="228600" cy="233172"/>
              </a:xfrm>
              <a:prstGeom prst="rect">
                <a:avLst/>
              </a:prstGeom>
            </p:spPr>
          </p:pic>
          <p:pic>
            <p:nvPicPr>
              <p:cNvPr id="138" name="Picture 137">
                <a:extLst>
                  <a:ext uri="{FF2B5EF4-FFF2-40B4-BE49-F238E27FC236}">
                    <a16:creationId xmlns:a16="http://schemas.microsoft.com/office/drawing/2014/main" id="{E923544D-D130-4356-B33D-19276746603E}"/>
                  </a:ext>
                </a:extLst>
              </p:cNvPr>
              <p:cNvPicPr>
                <a:picLocks noChangeAspect="1"/>
              </p:cNvPicPr>
              <p:nvPr/>
            </p:nvPicPr>
            <p:blipFill rotWithShape="1">
              <a:blip r:embed="rId15"/>
              <a:srcRect t="37370" b="30038"/>
              <a:stretch/>
            </p:blipFill>
            <p:spPr>
              <a:xfrm>
                <a:off x="7778078" y="507226"/>
                <a:ext cx="645853" cy="210502"/>
              </a:xfrm>
              <a:prstGeom prst="rect">
                <a:avLst/>
              </a:prstGeom>
            </p:spPr>
          </p:pic>
          <p:pic>
            <p:nvPicPr>
              <p:cNvPr id="139" name="Picture 138">
                <a:extLst>
                  <a:ext uri="{FF2B5EF4-FFF2-40B4-BE49-F238E27FC236}">
                    <a16:creationId xmlns:a16="http://schemas.microsoft.com/office/drawing/2014/main" id="{5CC8B378-1A55-497F-B36E-66C1650FF070}"/>
                  </a:ext>
                </a:extLst>
              </p:cNvPr>
              <p:cNvPicPr>
                <a:picLocks noChangeAspect="1"/>
              </p:cNvPicPr>
              <p:nvPr/>
            </p:nvPicPr>
            <p:blipFill>
              <a:blip r:embed="rId16"/>
              <a:stretch>
                <a:fillRect/>
              </a:stretch>
            </p:blipFill>
            <p:spPr>
              <a:xfrm>
                <a:off x="8568549" y="434908"/>
                <a:ext cx="276220" cy="355139"/>
              </a:xfrm>
              <a:prstGeom prst="rect">
                <a:avLst/>
              </a:prstGeom>
            </p:spPr>
          </p:pic>
          <p:pic>
            <p:nvPicPr>
              <p:cNvPr id="140" name="Picture 139">
                <a:extLst>
                  <a:ext uri="{FF2B5EF4-FFF2-40B4-BE49-F238E27FC236}">
                    <a16:creationId xmlns:a16="http://schemas.microsoft.com/office/drawing/2014/main" id="{3B5FF01B-E496-439C-8F87-A5F629B4587E}"/>
                  </a:ext>
                </a:extLst>
              </p:cNvPr>
              <p:cNvPicPr>
                <a:picLocks noChangeAspect="1"/>
              </p:cNvPicPr>
              <p:nvPr/>
            </p:nvPicPr>
            <p:blipFill>
              <a:blip r:embed="rId17"/>
              <a:stretch>
                <a:fillRect/>
              </a:stretch>
            </p:blipFill>
            <p:spPr>
              <a:xfrm>
                <a:off x="4687472" y="566416"/>
                <a:ext cx="393054" cy="92122"/>
              </a:xfrm>
              <a:prstGeom prst="rect">
                <a:avLst/>
              </a:prstGeom>
            </p:spPr>
          </p:pic>
          <p:pic>
            <p:nvPicPr>
              <p:cNvPr id="141" name="Picture 140">
                <a:extLst>
                  <a:ext uri="{FF2B5EF4-FFF2-40B4-BE49-F238E27FC236}">
                    <a16:creationId xmlns:a16="http://schemas.microsoft.com/office/drawing/2014/main" id="{23F72FB8-D33B-49C5-8551-C21BA1CD30C3}"/>
                  </a:ext>
                </a:extLst>
              </p:cNvPr>
              <p:cNvPicPr>
                <a:picLocks noChangeAspect="1"/>
              </p:cNvPicPr>
              <p:nvPr/>
            </p:nvPicPr>
            <p:blipFill>
              <a:blip r:embed="rId18"/>
              <a:stretch>
                <a:fillRect/>
              </a:stretch>
            </p:blipFill>
            <p:spPr>
              <a:xfrm>
                <a:off x="5345726" y="544619"/>
                <a:ext cx="420531" cy="135717"/>
              </a:xfrm>
              <a:prstGeom prst="rect">
                <a:avLst/>
              </a:prstGeom>
            </p:spPr>
          </p:pic>
          <p:pic>
            <p:nvPicPr>
              <p:cNvPr id="142" name="Picture 141">
                <a:extLst>
                  <a:ext uri="{FF2B5EF4-FFF2-40B4-BE49-F238E27FC236}">
                    <a16:creationId xmlns:a16="http://schemas.microsoft.com/office/drawing/2014/main" id="{B1763120-421C-4814-A0F0-7F8F3353675A}"/>
                  </a:ext>
                </a:extLst>
              </p:cNvPr>
              <p:cNvPicPr>
                <a:picLocks noChangeAspect="1"/>
              </p:cNvPicPr>
              <p:nvPr/>
            </p:nvPicPr>
            <p:blipFill>
              <a:blip r:embed="rId19"/>
              <a:stretch>
                <a:fillRect/>
              </a:stretch>
            </p:blipFill>
            <p:spPr>
              <a:xfrm>
                <a:off x="3966526" y="868787"/>
                <a:ext cx="489337" cy="193696"/>
              </a:xfrm>
              <a:prstGeom prst="rect">
                <a:avLst/>
              </a:prstGeom>
            </p:spPr>
          </p:pic>
          <p:pic>
            <p:nvPicPr>
              <p:cNvPr id="143" name="Picture 142">
                <a:extLst>
                  <a:ext uri="{FF2B5EF4-FFF2-40B4-BE49-F238E27FC236}">
                    <a16:creationId xmlns:a16="http://schemas.microsoft.com/office/drawing/2014/main" id="{F0F96E02-DA98-46D0-A9A0-5FFFE43F0B80}"/>
                  </a:ext>
                </a:extLst>
              </p:cNvPr>
              <p:cNvPicPr>
                <a:picLocks noChangeAspect="1"/>
              </p:cNvPicPr>
              <p:nvPr/>
            </p:nvPicPr>
            <p:blipFill>
              <a:blip r:embed="rId20"/>
              <a:stretch>
                <a:fillRect/>
              </a:stretch>
            </p:blipFill>
            <p:spPr>
              <a:xfrm>
                <a:off x="4701119" y="893398"/>
                <a:ext cx="365760" cy="144475"/>
              </a:xfrm>
              <a:prstGeom prst="rect">
                <a:avLst/>
              </a:prstGeom>
            </p:spPr>
          </p:pic>
          <p:pic>
            <p:nvPicPr>
              <p:cNvPr id="144" name="Picture 143">
                <a:extLst>
                  <a:ext uri="{FF2B5EF4-FFF2-40B4-BE49-F238E27FC236}">
                    <a16:creationId xmlns:a16="http://schemas.microsoft.com/office/drawing/2014/main" id="{9F300002-4F11-46F7-91BE-6CCE43A9B12D}"/>
                  </a:ext>
                </a:extLst>
              </p:cNvPr>
              <p:cNvPicPr>
                <a:picLocks noChangeAspect="1"/>
              </p:cNvPicPr>
              <p:nvPr/>
            </p:nvPicPr>
            <p:blipFill rotWithShape="1">
              <a:blip r:embed="rId21"/>
              <a:srcRect l="21950" r="24216"/>
              <a:stretch/>
            </p:blipFill>
            <p:spPr>
              <a:xfrm>
                <a:off x="5281671" y="838244"/>
                <a:ext cx="548640" cy="254783"/>
              </a:xfrm>
              <a:prstGeom prst="rect">
                <a:avLst/>
              </a:prstGeom>
            </p:spPr>
          </p:pic>
          <p:pic>
            <p:nvPicPr>
              <p:cNvPr id="145" name="Picture 144">
                <a:extLst>
                  <a:ext uri="{FF2B5EF4-FFF2-40B4-BE49-F238E27FC236}">
                    <a16:creationId xmlns:a16="http://schemas.microsoft.com/office/drawing/2014/main" id="{C9455240-9D3A-4A3E-BA66-7B7F306BF090}"/>
                  </a:ext>
                </a:extLst>
              </p:cNvPr>
              <p:cNvPicPr>
                <a:picLocks noChangeAspect="1"/>
              </p:cNvPicPr>
              <p:nvPr/>
            </p:nvPicPr>
            <p:blipFill rotWithShape="1">
              <a:blip r:embed="rId22"/>
              <a:srcRect l="15806" r="17465"/>
              <a:stretch/>
            </p:blipFill>
            <p:spPr>
              <a:xfrm>
                <a:off x="6075814" y="837168"/>
                <a:ext cx="228600" cy="256935"/>
              </a:xfrm>
              <a:prstGeom prst="rect">
                <a:avLst/>
              </a:prstGeom>
            </p:spPr>
          </p:pic>
          <p:pic>
            <p:nvPicPr>
              <p:cNvPr id="146" name="Picture 145">
                <a:extLst>
                  <a:ext uri="{FF2B5EF4-FFF2-40B4-BE49-F238E27FC236}">
                    <a16:creationId xmlns:a16="http://schemas.microsoft.com/office/drawing/2014/main" id="{ACE3ACF0-463E-4B2D-BD18-337689FC2A11}"/>
                  </a:ext>
                </a:extLst>
              </p:cNvPr>
              <p:cNvPicPr>
                <a:picLocks noChangeAspect="1"/>
              </p:cNvPicPr>
              <p:nvPr/>
            </p:nvPicPr>
            <p:blipFill>
              <a:blip r:embed="rId23"/>
              <a:stretch>
                <a:fillRect/>
              </a:stretch>
            </p:blipFill>
            <p:spPr>
              <a:xfrm>
                <a:off x="6718336" y="851335"/>
                <a:ext cx="228600" cy="228600"/>
              </a:xfrm>
              <a:prstGeom prst="rect">
                <a:avLst/>
              </a:prstGeom>
            </p:spPr>
          </p:pic>
          <p:pic>
            <p:nvPicPr>
              <p:cNvPr id="147" name="Picture 146">
                <a:extLst>
                  <a:ext uri="{FF2B5EF4-FFF2-40B4-BE49-F238E27FC236}">
                    <a16:creationId xmlns:a16="http://schemas.microsoft.com/office/drawing/2014/main" id="{C6207B49-ED78-41BE-B6D0-8C61EDC38808}"/>
                  </a:ext>
                </a:extLst>
              </p:cNvPr>
              <p:cNvPicPr>
                <a:picLocks noChangeAspect="1"/>
              </p:cNvPicPr>
              <p:nvPr/>
            </p:nvPicPr>
            <p:blipFill>
              <a:blip r:embed="rId24"/>
              <a:stretch>
                <a:fillRect/>
              </a:stretch>
            </p:blipFill>
            <p:spPr>
              <a:xfrm>
                <a:off x="7276061" y="904566"/>
                <a:ext cx="364592" cy="122139"/>
              </a:xfrm>
              <a:prstGeom prst="rect">
                <a:avLst/>
              </a:prstGeom>
            </p:spPr>
          </p:pic>
          <p:pic>
            <p:nvPicPr>
              <p:cNvPr id="148" name="Picture 147">
                <a:extLst>
                  <a:ext uri="{FF2B5EF4-FFF2-40B4-BE49-F238E27FC236}">
                    <a16:creationId xmlns:a16="http://schemas.microsoft.com/office/drawing/2014/main" id="{19791480-5DF6-4A6F-9C98-03302E263C19}"/>
                  </a:ext>
                </a:extLst>
              </p:cNvPr>
              <p:cNvPicPr>
                <a:picLocks noChangeAspect="1"/>
              </p:cNvPicPr>
              <p:nvPr/>
            </p:nvPicPr>
            <p:blipFill>
              <a:blip r:embed="rId25"/>
              <a:stretch>
                <a:fillRect/>
              </a:stretch>
            </p:blipFill>
            <p:spPr>
              <a:xfrm>
                <a:off x="7794572" y="904349"/>
                <a:ext cx="612865" cy="122573"/>
              </a:xfrm>
              <a:prstGeom prst="rect">
                <a:avLst/>
              </a:prstGeom>
            </p:spPr>
          </p:pic>
          <p:pic>
            <p:nvPicPr>
              <p:cNvPr id="149" name="Picture 148">
                <a:extLst>
                  <a:ext uri="{FF2B5EF4-FFF2-40B4-BE49-F238E27FC236}">
                    <a16:creationId xmlns:a16="http://schemas.microsoft.com/office/drawing/2014/main" id="{3F27681C-F4F8-408C-8A2B-7BC6760F7F07}"/>
                  </a:ext>
                </a:extLst>
              </p:cNvPr>
              <p:cNvPicPr>
                <a:picLocks noChangeAspect="1"/>
              </p:cNvPicPr>
              <p:nvPr/>
            </p:nvPicPr>
            <p:blipFill>
              <a:blip r:embed="rId26"/>
              <a:stretch>
                <a:fillRect/>
              </a:stretch>
            </p:blipFill>
            <p:spPr>
              <a:xfrm>
                <a:off x="8619614" y="878590"/>
                <a:ext cx="174090" cy="174090"/>
              </a:xfrm>
              <a:prstGeom prst="rect">
                <a:avLst/>
              </a:prstGeom>
            </p:spPr>
          </p:pic>
          <p:pic>
            <p:nvPicPr>
              <p:cNvPr id="150" name="Picture 149">
                <a:extLst>
                  <a:ext uri="{FF2B5EF4-FFF2-40B4-BE49-F238E27FC236}">
                    <a16:creationId xmlns:a16="http://schemas.microsoft.com/office/drawing/2014/main" id="{50BA3467-ACD4-44DC-95DB-49751BFD1181}"/>
                  </a:ext>
                </a:extLst>
              </p:cNvPr>
              <p:cNvPicPr>
                <a:picLocks noChangeAspect="1"/>
              </p:cNvPicPr>
              <p:nvPr/>
            </p:nvPicPr>
            <p:blipFill>
              <a:blip r:embed="rId27"/>
              <a:stretch>
                <a:fillRect/>
              </a:stretch>
            </p:blipFill>
            <p:spPr>
              <a:xfrm>
                <a:off x="3936874" y="1231462"/>
                <a:ext cx="548640" cy="126187"/>
              </a:xfrm>
              <a:prstGeom prst="rect">
                <a:avLst/>
              </a:prstGeom>
            </p:spPr>
          </p:pic>
          <p:pic>
            <p:nvPicPr>
              <p:cNvPr id="151" name="Picture 150">
                <a:extLst>
                  <a:ext uri="{FF2B5EF4-FFF2-40B4-BE49-F238E27FC236}">
                    <a16:creationId xmlns:a16="http://schemas.microsoft.com/office/drawing/2014/main" id="{1DA4BEA1-ADEB-4606-A49C-FCBFF857856A}"/>
                  </a:ext>
                </a:extLst>
              </p:cNvPr>
              <p:cNvPicPr>
                <a:picLocks noChangeAspect="1"/>
              </p:cNvPicPr>
              <p:nvPr/>
            </p:nvPicPr>
            <p:blipFill>
              <a:blip r:embed="rId28"/>
              <a:stretch>
                <a:fillRect/>
              </a:stretch>
            </p:blipFill>
            <p:spPr>
              <a:xfrm>
                <a:off x="4655399" y="1215728"/>
                <a:ext cx="457200" cy="157655"/>
              </a:xfrm>
              <a:prstGeom prst="rect">
                <a:avLst/>
              </a:prstGeom>
            </p:spPr>
          </p:pic>
          <p:pic>
            <p:nvPicPr>
              <p:cNvPr id="152" name="Picture 151">
                <a:extLst>
                  <a:ext uri="{FF2B5EF4-FFF2-40B4-BE49-F238E27FC236}">
                    <a16:creationId xmlns:a16="http://schemas.microsoft.com/office/drawing/2014/main" id="{157EDC51-6AB9-4EC3-ACC5-8E7569EC74E3}"/>
                  </a:ext>
                </a:extLst>
              </p:cNvPr>
              <p:cNvPicPr>
                <a:picLocks noChangeAspect="1"/>
              </p:cNvPicPr>
              <p:nvPr/>
            </p:nvPicPr>
            <p:blipFill>
              <a:blip r:embed="rId29"/>
              <a:stretch>
                <a:fillRect/>
              </a:stretch>
            </p:blipFill>
            <p:spPr>
              <a:xfrm>
                <a:off x="5395971" y="1249750"/>
                <a:ext cx="320040" cy="89611"/>
              </a:xfrm>
              <a:prstGeom prst="rect">
                <a:avLst/>
              </a:prstGeom>
            </p:spPr>
          </p:pic>
          <p:pic>
            <p:nvPicPr>
              <p:cNvPr id="153" name="Picture 152">
                <a:extLst>
                  <a:ext uri="{FF2B5EF4-FFF2-40B4-BE49-F238E27FC236}">
                    <a16:creationId xmlns:a16="http://schemas.microsoft.com/office/drawing/2014/main" id="{4D397D4F-25B0-42B6-AC97-B6D795A56917}"/>
                  </a:ext>
                </a:extLst>
              </p:cNvPr>
              <p:cNvPicPr>
                <a:picLocks noChangeAspect="1"/>
              </p:cNvPicPr>
              <p:nvPr/>
            </p:nvPicPr>
            <p:blipFill>
              <a:blip r:embed="rId30"/>
              <a:stretch>
                <a:fillRect/>
              </a:stretch>
            </p:blipFill>
            <p:spPr>
              <a:xfrm>
                <a:off x="6016378" y="1258360"/>
                <a:ext cx="347472" cy="72390"/>
              </a:xfrm>
              <a:prstGeom prst="rect">
                <a:avLst/>
              </a:prstGeom>
            </p:spPr>
          </p:pic>
          <p:pic>
            <p:nvPicPr>
              <p:cNvPr id="154" name="Picture 153">
                <a:extLst>
                  <a:ext uri="{FF2B5EF4-FFF2-40B4-BE49-F238E27FC236}">
                    <a16:creationId xmlns:a16="http://schemas.microsoft.com/office/drawing/2014/main" id="{02E8CA0F-407B-4A3A-9BF1-82141FEE6B51}"/>
                  </a:ext>
                </a:extLst>
              </p:cNvPr>
              <p:cNvPicPr>
                <a:picLocks noChangeAspect="1"/>
              </p:cNvPicPr>
              <p:nvPr/>
            </p:nvPicPr>
            <p:blipFill rotWithShape="1">
              <a:blip r:embed="rId31"/>
              <a:srcRect t="29075" b="24199"/>
              <a:stretch/>
            </p:blipFill>
            <p:spPr>
              <a:xfrm>
                <a:off x="6581176" y="1228169"/>
                <a:ext cx="502920" cy="132773"/>
              </a:xfrm>
              <a:prstGeom prst="rect">
                <a:avLst/>
              </a:prstGeom>
            </p:spPr>
          </p:pic>
          <p:pic>
            <p:nvPicPr>
              <p:cNvPr id="155" name="Picture 154">
                <a:extLst>
                  <a:ext uri="{FF2B5EF4-FFF2-40B4-BE49-F238E27FC236}">
                    <a16:creationId xmlns:a16="http://schemas.microsoft.com/office/drawing/2014/main" id="{7E745974-9811-4742-9B82-CC5F0BA6D36E}"/>
                  </a:ext>
                </a:extLst>
              </p:cNvPr>
              <p:cNvPicPr>
                <a:picLocks noChangeAspect="1"/>
              </p:cNvPicPr>
              <p:nvPr/>
            </p:nvPicPr>
            <p:blipFill>
              <a:blip r:embed="rId32"/>
              <a:stretch>
                <a:fillRect/>
              </a:stretch>
            </p:blipFill>
            <p:spPr>
              <a:xfrm>
                <a:off x="8589482" y="1196908"/>
                <a:ext cx="234354" cy="195295"/>
              </a:xfrm>
              <a:prstGeom prst="rect">
                <a:avLst/>
              </a:prstGeom>
            </p:spPr>
          </p:pic>
          <p:pic>
            <p:nvPicPr>
              <p:cNvPr id="156" name="Picture 155">
                <a:extLst>
                  <a:ext uri="{FF2B5EF4-FFF2-40B4-BE49-F238E27FC236}">
                    <a16:creationId xmlns:a16="http://schemas.microsoft.com/office/drawing/2014/main" id="{EB7A3567-F486-49BE-B9C9-38705177030D}"/>
                  </a:ext>
                </a:extLst>
              </p:cNvPr>
              <p:cNvPicPr>
                <a:picLocks noChangeAspect="1"/>
              </p:cNvPicPr>
              <p:nvPr/>
            </p:nvPicPr>
            <p:blipFill rotWithShape="1">
              <a:blip r:embed="rId33"/>
              <a:srcRect t="35391" b="27079"/>
              <a:stretch/>
            </p:blipFill>
            <p:spPr>
              <a:xfrm>
                <a:off x="7835721" y="1238305"/>
                <a:ext cx="530566" cy="112501"/>
              </a:xfrm>
              <a:prstGeom prst="rect">
                <a:avLst/>
              </a:prstGeom>
            </p:spPr>
          </p:pic>
          <p:pic>
            <p:nvPicPr>
              <p:cNvPr id="157" name="Picture 156">
                <a:extLst>
                  <a:ext uri="{FF2B5EF4-FFF2-40B4-BE49-F238E27FC236}">
                    <a16:creationId xmlns:a16="http://schemas.microsoft.com/office/drawing/2014/main" id="{976FB78D-D90C-40E8-AF45-8AC27D53855F}"/>
                  </a:ext>
                </a:extLst>
              </p:cNvPr>
              <p:cNvPicPr>
                <a:picLocks noChangeAspect="1"/>
              </p:cNvPicPr>
              <p:nvPr/>
            </p:nvPicPr>
            <p:blipFill>
              <a:blip r:embed="rId34"/>
              <a:stretch>
                <a:fillRect/>
              </a:stretch>
            </p:blipFill>
            <p:spPr>
              <a:xfrm>
                <a:off x="7226054" y="1195826"/>
                <a:ext cx="464607" cy="197458"/>
              </a:xfrm>
              <a:prstGeom prst="rect">
                <a:avLst/>
              </a:prstGeom>
            </p:spPr>
          </p:pic>
          <p:pic>
            <p:nvPicPr>
              <p:cNvPr id="158" name="Picture 157">
                <a:extLst>
                  <a:ext uri="{FF2B5EF4-FFF2-40B4-BE49-F238E27FC236}">
                    <a16:creationId xmlns:a16="http://schemas.microsoft.com/office/drawing/2014/main" id="{888D84FE-3E0F-48CF-AC81-2D48A0B5B605}"/>
                  </a:ext>
                </a:extLst>
              </p:cNvPr>
              <p:cNvPicPr>
                <a:picLocks noChangeAspect="1"/>
              </p:cNvPicPr>
              <p:nvPr/>
            </p:nvPicPr>
            <p:blipFill>
              <a:blip r:embed="rId35"/>
              <a:stretch>
                <a:fillRect/>
              </a:stretch>
            </p:blipFill>
            <p:spPr>
              <a:xfrm>
                <a:off x="3985737" y="1550406"/>
                <a:ext cx="450915" cy="160075"/>
              </a:xfrm>
              <a:prstGeom prst="rect">
                <a:avLst/>
              </a:prstGeom>
            </p:spPr>
          </p:pic>
          <p:pic>
            <p:nvPicPr>
              <p:cNvPr id="159" name="Picture 158">
                <a:extLst>
                  <a:ext uri="{FF2B5EF4-FFF2-40B4-BE49-F238E27FC236}">
                    <a16:creationId xmlns:a16="http://schemas.microsoft.com/office/drawing/2014/main" id="{2B4B1C39-3096-42EE-B05F-E0DC44C6B463}"/>
                  </a:ext>
                </a:extLst>
              </p:cNvPr>
              <p:cNvPicPr>
                <a:picLocks noChangeAspect="1"/>
              </p:cNvPicPr>
              <p:nvPr/>
            </p:nvPicPr>
            <p:blipFill>
              <a:blip r:embed="rId36"/>
              <a:stretch>
                <a:fillRect/>
              </a:stretch>
            </p:blipFill>
            <p:spPr>
              <a:xfrm>
                <a:off x="4702283" y="1506876"/>
                <a:ext cx="363432" cy="247134"/>
              </a:xfrm>
              <a:prstGeom prst="rect">
                <a:avLst/>
              </a:prstGeom>
            </p:spPr>
          </p:pic>
          <p:pic>
            <p:nvPicPr>
              <p:cNvPr id="160" name="Picture 159">
                <a:extLst>
                  <a:ext uri="{FF2B5EF4-FFF2-40B4-BE49-F238E27FC236}">
                    <a16:creationId xmlns:a16="http://schemas.microsoft.com/office/drawing/2014/main" id="{EADB2E7E-1D03-41D9-91F2-06F0FA7379E5}"/>
                  </a:ext>
                </a:extLst>
              </p:cNvPr>
              <p:cNvPicPr>
                <a:picLocks noChangeAspect="1"/>
              </p:cNvPicPr>
              <p:nvPr/>
            </p:nvPicPr>
            <p:blipFill>
              <a:blip r:embed="rId37"/>
              <a:stretch>
                <a:fillRect/>
              </a:stretch>
            </p:blipFill>
            <p:spPr>
              <a:xfrm>
                <a:off x="5365184" y="1563661"/>
                <a:ext cx="381615" cy="133565"/>
              </a:xfrm>
              <a:prstGeom prst="rect">
                <a:avLst/>
              </a:prstGeom>
            </p:spPr>
          </p:pic>
          <p:pic>
            <p:nvPicPr>
              <p:cNvPr id="161" name="Picture 160">
                <a:extLst>
                  <a:ext uri="{FF2B5EF4-FFF2-40B4-BE49-F238E27FC236}">
                    <a16:creationId xmlns:a16="http://schemas.microsoft.com/office/drawing/2014/main" id="{8A666016-7566-4E9E-AED3-E8E15690C822}"/>
                  </a:ext>
                </a:extLst>
              </p:cNvPr>
              <p:cNvPicPr>
                <a:picLocks noChangeAspect="1"/>
              </p:cNvPicPr>
              <p:nvPr/>
            </p:nvPicPr>
            <p:blipFill>
              <a:blip r:embed="rId38"/>
              <a:stretch>
                <a:fillRect/>
              </a:stretch>
            </p:blipFill>
            <p:spPr>
              <a:xfrm>
                <a:off x="6075814" y="1516143"/>
                <a:ext cx="228600" cy="228600"/>
              </a:xfrm>
              <a:prstGeom prst="rect">
                <a:avLst/>
              </a:prstGeom>
            </p:spPr>
          </p:pic>
          <p:pic>
            <p:nvPicPr>
              <p:cNvPr id="162" name="Picture 161">
                <a:extLst>
                  <a:ext uri="{FF2B5EF4-FFF2-40B4-BE49-F238E27FC236}">
                    <a16:creationId xmlns:a16="http://schemas.microsoft.com/office/drawing/2014/main" id="{7B93766B-8658-4954-AB8A-3818A26E3456}"/>
                  </a:ext>
                </a:extLst>
              </p:cNvPr>
              <p:cNvPicPr>
                <a:picLocks noChangeAspect="1"/>
              </p:cNvPicPr>
              <p:nvPr/>
            </p:nvPicPr>
            <p:blipFill>
              <a:blip r:embed="rId39"/>
              <a:stretch>
                <a:fillRect/>
              </a:stretch>
            </p:blipFill>
            <p:spPr>
              <a:xfrm>
                <a:off x="6626896" y="1514200"/>
                <a:ext cx="411480" cy="232486"/>
              </a:xfrm>
              <a:prstGeom prst="rect">
                <a:avLst/>
              </a:prstGeom>
            </p:spPr>
          </p:pic>
          <p:pic>
            <p:nvPicPr>
              <p:cNvPr id="163" name="Picture 162">
                <a:extLst>
                  <a:ext uri="{FF2B5EF4-FFF2-40B4-BE49-F238E27FC236}">
                    <a16:creationId xmlns:a16="http://schemas.microsoft.com/office/drawing/2014/main" id="{92F721A9-1C70-4D25-8F22-7E73D0B4277F}"/>
                  </a:ext>
                </a:extLst>
              </p:cNvPr>
              <p:cNvPicPr>
                <a:picLocks noChangeAspect="1"/>
              </p:cNvPicPr>
              <p:nvPr/>
            </p:nvPicPr>
            <p:blipFill>
              <a:blip r:embed="rId40"/>
              <a:stretch>
                <a:fillRect/>
              </a:stretch>
            </p:blipFill>
            <p:spPr>
              <a:xfrm>
                <a:off x="7198054" y="1526247"/>
                <a:ext cx="484632" cy="208392"/>
              </a:xfrm>
              <a:prstGeom prst="rect">
                <a:avLst/>
              </a:prstGeom>
            </p:spPr>
          </p:pic>
          <p:pic>
            <p:nvPicPr>
              <p:cNvPr id="164" name="Picture 163">
                <a:extLst>
                  <a:ext uri="{FF2B5EF4-FFF2-40B4-BE49-F238E27FC236}">
                    <a16:creationId xmlns:a16="http://schemas.microsoft.com/office/drawing/2014/main" id="{572B41AC-853D-48B7-B212-928B889C5C36}"/>
                  </a:ext>
                </a:extLst>
              </p:cNvPr>
              <p:cNvPicPr>
                <a:picLocks noChangeAspect="1"/>
              </p:cNvPicPr>
              <p:nvPr/>
            </p:nvPicPr>
            <p:blipFill>
              <a:blip r:embed="rId41"/>
              <a:stretch>
                <a:fillRect/>
              </a:stretch>
            </p:blipFill>
            <p:spPr>
              <a:xfrm>
                <a:off x="5445243" y="3676895"/>
                <a:ext cx="221497" cy="64603"/>
              </a:xfrm>
              <a:prstGeom prst="rect">
                <a:avLst/>
              </a:prstGeom>
            </p:spPr>
          </p:pic>
          <p:pic>
            <p:nvPicPr>
              <p:cNvPr id="165" name="Picture 164">
                <a:extLst>
                  <a:ext uri="{FF2B5EF4-FFF2-40B4-BE49-F238E27FC236}">
                    <a16:creationId xmlns:a16="http://schemas.microsoft.com/office/drawing/2014/main" id="{736D82A7-9DF6-4E6D-BD1F-6B5FBC707EA9}"/>
                  </a:ext>
                </a:extLst>
              </p:cNvPr>
              <p:cNvPicPr>
                <a:picLocks noChangeAspect="1"/>
              </p:cNvPicPr>
              <p:nvPr/>
            </p:nvPicPr>
            <p:blipFill>
              <a:blip r:embed="rId42"/>
              <a:stretch>
                <a:fillRect/>
              </a:stretch>
            </p:blipFill>
            <p:spPr>
              <a:xfrm>
                <a:off x="7989073" y="1518512"/>
                <a:ext cx="223862" cy="223862"/>
              </a:xfrm>
              <a:prstGeom prst="rect">
                <a:avLst/>
              </a:prstGeom>
            </p:spPr>
          </p:pic>
          <p:pic>
            <p:nvPicPr>
              <p:cNvPr id="166" name="Picture 165">
                <a:extLst>
                  <a:ext uri="{FF2B5EF4-FFF2-40B4-BE49-F238E27FC236}">
                    <a16:creationId xmlns:a16="http://schemas.microsoft.com/office/drawing/2014/main" id="{5AE4FFCA-4028-407A-8AC4-61D6B1A12AA1}"/>
                  </a:ext>
                </a:extLst>
              </p:cNvPr>
              <p:cNvPicPr>
                <a:picLocks noChangeAspect="1"/>
              </p:cNvPicPr>
              <p:nvPr/>
            </p:nvPicPr>
            <p:blipFill>
              <a:blip r:embed="rId41"/>
              <a:stretch>
                <a:fillRect/>
              </a:stretch>
            </p:blipFill>
            <p:spPr>
              <a:xfrm>
                <a:off x="8489331" y="1567056"/>
                <a:ext cx="434656" cy="126775"/>
              </a:xfrm>
              <a:prstGeom prst="rect">
                <a:avLst/>
              </a:prstGeom>
            </p:spPr>
          </p:pic>
          <p:pic>
            <p:nvPicPr>
              <p:cNvPr id="167" name="Picture 166">
                <a:extLst>
                  <a:ext uri="{FF2B5EF4-FFF2-40B4-BE49-F238E27FC236}">
                    <a16:creationId xmlns:a16="http://schemas.microsoft.com/office/drawing/2014/main" id="{42E2E9CC-EAB6-4336-B4D9-5DA836A7356D}"/>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4629002" y="1808667"/>
                <a:ext cx="509994" cy="316621"/>
              </a:xfrm>
              <a:prstGeom prst="rect">
                <a:avLst/>
              </a:prstGeom>
            </p:spPr>
          </p:pic>
          <p:pic>
            <p:nvPicPr>
              <p:cNvPr id="168" name="Picture 167">
                <a:extLst>
                  <a:ext uri="{FF2B5EF4-FFF2-40B4-BE49-F238E27FC236}">
                    <a16:creationId xmlns:a16="http://schemas.microsoft.com/office/drawing/2014/main" id="{C809479E-4834-45C3-BDB8-1FB2C95BD2EF}"/>
                  </a:ext>
                </a:extLst>
              </p:cNvPr>
              <p:cNvPicPr>
                <a:picLocks noChangeAspect="1"/>
              </p:cNvPicPr>
              <p:nvPr/>
            </p:nvPicPr>
            <p:blipFill rotWithShape="1">
              <a:blip r:embed="rId44"/>
              <a:srcRect t="14191" b="25763"/>
              <a:stretch/>
            </p:blipFill>
            <p:spPr>
              <a:xfrm>
                <a:off x="5298047" y="1844620"/>
                <a:ext cx="515888" cy="244714"/>
              </a:xfrm>
              <a:prstGeom prst="rect">
                <a:avLst/>
              </a:prstGeom>
            </p:spPr>
          </p:pic>
          <p:pic>
            <p:nvPicPr>
              <p:cNvPr id="169" name="Picture 168">
                <a:extLst>
                  <a:ext uri="{FF2B5EF4-FFF2-40B4-BE49-F238E27FC236}">
                    <a16:creationId xmlns:a16="http://schemas.microsoft.com/office/drawing/2014/main" id="{FA2E4A50-F9E8-4EA8-8AAC-A856FF743215}"/>
                  </a:ext>
                </a:extLst>
              </p:cNvPr>
              <p:cNvPicPr>
                <a:picLocks noChangeAspect="1"/>
              </p:cNvPicPr>
              <p:nvPr/>
            </p:nvPicPr>
            <p:blipFill>
              <a:blip r:embed="rId45"/>
              <a:stretch>
                <a:fillRect/>
              </a:stretch>
            </p:blipFill>
            <p:spPr>
              <a:xfrm>
                <a:off x="5961514" y="1837819"/>
                <a:ext cx="457200" cy="258317"/>
              </a:xfrm>
              <a:prstGeom prst="rect">
                <a:avLst/>
              </a:prstGeom>
            </p:spPr>
          </p:pic>
          <p:pic>
            <p:nvPicPr>
              <p:cNvPr id="170" name="Picture 169">
                <a:extLst>
                  <a:ext uri="{FF2B5EF4-FFF2-40B4-BE49-F238E27FC236}">
                    <a16:creationId xmlns:a16="http://schemas.microsoft.com/office/drawing/2014/main" id="{88597453-4CAE-41A0-BB3A-7DBF5C25BA21}"/>
                  </a:ext>
                </a:extLst>
              </p:cNvPr>
              <p:cNvPicPr>
                <a:picLocks noChangeAspect="1"/>
              </p:cNvPicPr>
              <p:nvPr/>
            </p:nvPicPr>
            <p:blipFill>
              <a:blip r:embed="rId46"/>
              <a:stretch>
                <a:fillRect/>
              </a:stretch>
            </p:blipFill>
            <p:spPr>
              <a:xfrm>
                <a:off x="4096894" y="1891539"/>
                <a:ext cx="228600" cy="150876"/>
              </a:xfrm>
              <a:prstGeom prst="rect">
                <a:avLst/>
              </a:prstGeom>
            </p:spPr>
          </p:pic>
          <p:pic>
            <p:nvPicPr>
              <p:cNvPr id="171" name="Picture 170">
                <a:extLst>
                  <a:ext uri="{FF2B5EF4-FFF2-40B4-BE49-F238E27FC236}">
                    <a16:creationId xmlns:a16="http://schemas.microsoft.com/office/drawing/2014/main" id="{DC9B3CC2-A931-454C-91D1-6CFAF90CA92A}"/>
                  </a:ext>
                </a:extLst>
              </p:cNvPr>
              <p:cNvPicPr>
                <a:picLocks noChangeAspect="1"/>
              </p:cNvPicPr>
              <p:nvPr/>
            </p:nvPicPr>
            <p:blipFill>
              <a:blip r:embed="rId47"/>
              <a:stretch>
                <a:fillRect/>
              </a:stretch>
            </p:blipFill>
            <p:spPr>
              <a:xfrm>
                <a:off x="6557973" y="1881145"/>
                <a:ext cx="549326" cy="171664"/>
              </a:xfrm>
              <a:prstGeom prst="rect">
                <a:avLst/>
              </a:prstGeom>
            </p:spPr>
          </p:pic>
          <p:pic>
            <p:nvPicPr>
              <p:cNvPr id="172" name="Picture 171">
                <a:extLst>
                  <a:ext uri="{FF2B5EF4-FFF2-40B4-BE49-F238E27FC236}">
                    <a16:creationId xmlns:a16="http://schemas.microsoft.com/office/drawing/2014/main" id="{5DA725D4-610F-4B5D-BF40-18FB1E90F452}"/>
                  </a:ext>
                </a:extLst>
              </p:cNvPr>
              <p:cNvPicPr>
                <a:picLocks noChangeAspect="1"/>
              </p:cNvPicPr>
              <p:nvPr/>
            </p:nvPicPr>
            <p:blipFill>
              <a:blip r:embed="rId48"/>
              <a:stretch>
                <a:fillRect/>
              </a:stretch>
            </p:blipFill>
            <p:spPr>
              <a:xfrm>
                <a:off x="7294559" y="1858051"/>
                <a:ext cx="327597" cy="217852"/>
              </a:xfrm>
              <a:prstGeom prst="rect">
                <a:avLst/>
              </a:prstGeom>
            </p:spPr>
          </p:pic>
          <p:pic>
            <p:nvPicPr>
              <p:cNvPr id="173" name="Picture 172">
                <a:extLst>
                  <a:ext uri="{FF2B5EF4-FFF2-40B4-BE49-F238E27FC236}">
                    <a16:creationId xmlns:a16="http://schemas.microsoft.com/office/drawing/2014/main" id="{4E0BFB3C-B0EA-4A13-9FE4-9C1DA8D090AB}"/>
                  </a:ext>
                </a:extLst>
              </p:cNvPr>
              <p:cNvPicPr>
                <a:picLocks noChangeAspect="1"/>
              </p:cNvPicPr>
              <p:nvPr/>
            </p:nvPicPr>
            <p:blipFill rotWithShape="1">
              <a:blip r:embed="rId49"/>
              <a:srcRect t="30807" b="29608"/>
              <a:stretch/>
            </p:blipFill>
            <p:spPr>
              <a:xfrm>
                <a:off x="7872404" y="1915851"/>
                <a:ext cx="457200" cy="102253"/>
              </a:xfrm>
              <a:prstGeom prst="rect">
                <a:avLst/>
              </a:prstGeom>
            </p:spPr>
          </p:pic>
          <p:pic>
            <p:nvPicPr>
              <p:cNvPr id="174" name="Picture 173">
                <a:extLst>
                  <a:ext uri="{FF2B5EF4-FFF2-40B4-BE49-F238E27FC236}">
                    <a16:creationId xmlns:a16="http://schemas.microsoft.com/office/drawing/2014/main" id="{1FA651B6-2319-4C3E-B1B5-AEB7FEF3D2F9}"/>
                  </a:ext>
                </a:extLst>
              </p:cNvPr>
              <p:cNvPicPr>
                <a:picLocks noChangeAspect="1"/>
              </p:cNvPicPr>
              <p:nvPr/>
            </p:nvPicPr>
            <p:blipFill rotWithShape="1">
              <a:blip r:embed="rId50"/>
              <a:srcRect t="27981" b="32527"/>
              <a:stretch/>
            </p:blipFill>
            <p:spPr>
              <a:xfrm>
                <a:off x="3999820" y="2229128"/>
                <a:ext cx="422749" cy="166953"/>
              </a:xfrm>
              <a:prstGeom prst="rect">
                <a:avLst/>
              </a:prstGeom>
            </p:spPr>
          </p:pic>
          <p:pic>
            <p:nvPicPr>
              <p:cNvPr id="175" name="Picture 174">
                <a:extLst>
                  <a:ext uri="{FF2B5EF4-FFF2-40B4-BE49-F238E27FC236}">
                    <a16:creationId xmlns:a16="http://schemas.microsoft.com/office/drawing/2014/main" id="{421CDEFF-3F0A-4ED3-AB83-046EB41FF94D}"/>
                  </a:ext>
                </a:extLst>
              </p:cNvPr>
              <p:cNvPicPr>
                <a:picLocks noChangeAspect="1"/>
              </p:cNvPicPr>
              <p:nvPr/>
            </p:nvPicPr>
            <p:blipFill>
              <a:blip r:embed="rId51">
                <a:clrChange>
                  <a:clrFrom>
                    <a:srgbClr val="FFFFFF"/>
                  </a:clrFrom>
                  <a:clrTo>
                    <a:srgbClr val="FFFFFF">
                      <a:alpha val="0"/>
                    </a:srgbClr>
                  </a:clrTo>
                </a:clrChange>
              </a:blip>
              <a:stretch>
                <a:fillRect/>
              </a:stretch>
            </p:blipFill>
            <p:spPr>
              <a:xfrm>
                <a:off x="8454336" y="1843408"/>
                <a:ext cx="504647" cy="247139"/>
              </a:xfrm>
              <a:prstGeom prst="rect">
                <a:avLst/>
              </a:prstGeom>
            </p:spPr>
          </p:pic>
          <p:pic>
            <p:nvPicPr>
              <p:cNvPr id="176" name="Picture 175">
                <a:extLst>
                  <a:ext uri="{FF2B5EF4-FFF2-40B4-BE49-F238E27FC236}">
                    <a16:creationId xmlns:a16="http://schemas.microsoft.com/office/drawing/2014/main" id="{48A86FFE-F406-4E2F-9823-8B0222387096}"/>
                  </a:ext>
                </a:extLst>
              </p:cNvPr>
              <p:cNvPicPr>
                <a:picLocks noChangeAspect="1"/>
              </p:cNvPicPr>
              <p:nvPr/>
            </p:nvPicPr>
            <p:blipFill>
              <a:blip r:embed="rId52"/>
              <a:stretch>
                <a:fillRect/>
              </a:stretch>
            </p:blipFill>
            <p:spPr>
              <a:xfrm>
                <a:off x="3936874" y="2608962"/>
                <a:ext cx="548640" cy="66865"/>
              </a:xfrm>
              <a:prstGeom prst="rect">
                <a:avLst/>
              </a:prstGeom>
            </p:spPr>
          </p:pic>
          <p:pic>
            <p:nvPicPr>
              <p:cNvPr id="177" name="Picture 176">
                <a:extLst>
                  <a:ext uri="{FF2B5EF4-FFF2-40B4-BE49-F238E27FC236}">
                    <a16:creationId xmlns:a16="http://schemas.microsoft.com/office/drawing/2014/main" id="{B4E15C03-CCE4-41A2-9CC9-DF3DCBD05AE1}"/>
                  </a:ext>
                </a:extLst>
              </p:cNvPr>
              <p:cNvPicPr>
                <a:picLocks noChangeAspect="1"/>
              </p:cNvPicPr>
              <p:nvPr/>
            </p:nvPicPr>
            <p:blipFill>
              <a:blip r:embed="rId53"/>
              <a:stretch>
                <a:fillRect/>
              </a:stretch>
            </p:blipFill>
            <p:spPr>
              <a:xfrm>
                <a:off x="5240912" y="2252739"/>
                <a:ext cx="630159" cy="119730"/>
              </a:xfrm>
              <a:prstGeom prst="rect">
                <a:avLst/>
              </a:prstGeom>
            </p:spPr>
          </p:pic>
          <p:pic>
            <p:nvPicPr>
              <p:cNvPr id="178" name="Picture 177">
                <a:extLst>
                  <a:ext uri="{FF2B5EF4-FFF2-40B4-BE49-F238E27FC236}">
                    <a16:creationId xmlns:a16="http://schemas.microsoft.com/office/drawing/2014/main" id="{E19DBC4D-18FC-4846-B75E-447C750FC5AE}"/>
                  </a:ext>
                </a:extLst>
              </p:cNvPr>
              <p:cNvPicPr>
                <a:picLocks noChangeAspect="1"/>
              </p:cNvPicPr>
              <p:nvPr/>
            </p:nvPicPr>
            <p:blipFill rotWithShape="1">
              <a:blip r:embed="rId54"/>
              <a:srcRect l="16833" t="34462" r="17777" b="34659"/>
              <a:stretch/>
            </p:blipFill>
            <p:spPr>
              <a:xfrm>
                <a:off x="6002162" y="2246038"/>
                <a:ext cx="375904" cy="133133"/>
              </a:xfrm>
              <a:prstGeom prst="rect">
                <a:avLst/>
              </a:prstGeom>
            </p:spPr>
          </p:pic>
          <p:pic>
            <p:nvPicPr>
              <p:cNvPr id="179" name="Picture 178">
                <a:extLst>
                  <a:ext uri="{FF2B5EF4-FFF2-40B4-BE49-F238E27FC236}">
                    <a16:creationId xmlns:a16="http://schemas.microsoft.com/office/drawing/2014/main" id="{15C45BA7-DD00-418B-9903-65A394A08349}"/>
                  </a:ext>
                </a:extLst>
              </p:cNvPr>
              <p:cNvPicPr>
                <a:picLocks noChangeAspect="1"/>
              </p:cNvPicPr>
              <p:nvPr/>
            </p:nvPicPr>
            <p:blipFill>
              <a:blip r:embed="rId55"/>
              <a:stretch>
                <a:fillRect/>
              </a:stretch>
            </p:blipFill>
            <p:spPr>
              <a:xfrm>
                <a:off x="6626896" y="2272828"/>
                <a:ext cx="411480" cy="79553"/>
              </a:xfrm>
              <a:prstGeom prst="rect">
                <a:avLst/>
              </a:prstGeom>
            </p:spPr>
          </p:pic>
          <p:pic>
            <p:nvPicPr>
              <p:cNvPr id="180" name="Picture 179">
                <a:extLst>
                  <a:ext uri="{FF2B5EF4-FFF2-40B4-BE49-F238E27FC236}">
                    <a16:creationId xmlns:a16="http://schemas.microsoft.com/office/drawing/2014/main" id="{85B8F243-7C1B-4459-8391-189E03DA6910}"/>
                  </a:ext>
                </a:extLst>
              </p:cNvPr>
              <p:cNvPicPr>
                <a:picLocks noChangeAspect="1"/>
              </p:cNvPicPr>
              <p:nvPr/>
            </p:nvPicPr>
            <p:blipFill>
              <a:blip r:embed="rId56"/>
              <a:stretch>
                <a:fillRect/>
              </a:stretch>
            </p:blipFill>
            <p:spPr>
              <a:xfrm>
                <a:off x="7275477" y="2239452"/>
                <a:ext cx="365760" cy="146304"/>
              </a:xfrm>
              <a:prstGeom prst="rect">
                <a:avLst/>
              </a:prstGeom>
            </p:spPr>
          </p:pic>
          <p:pic>
            <p:nvPicPr>
              <p:cNvPr id="181" name="Picture 180">
                <a:extLst>
                  <a:ext uri="{FF2B5EF4-FFF2-40B4-BE49-F238E27FC236}">
                    <a16:creationId xmlns:a16="http://schemas.microsoft.com/office/drawing/2014/main" id="{FF3B6E3C-9C7B-44ED-8B21-370F23A7BE6A}"/>
                  </a:ext>
                </a:extLst>
              </p:cNvPr>
              <p:cNvPicPr>
                <a:picLocks noChangeAspect="1"/>
              </p:cNvPicPr>
              <p:nvPr/>
            </p:nvPicPr>
            <p:blipFill>
              <a:blip r:embed="rId57"/>
              <a:stretch>
                <a:fillRect/>
              </a:stretch>
            </p:blipFill>
            <p:spPr>
              <a:xfrm>
                <a:off x="7963844" y="2199447"/>
                <a:ext cx="274320" cy="226314"/>
              </a:xfrm>
              <a:prstGeom prst="rect">
                <a:avLst/>
              </a:prstGeom>
            </p:spPr>
          </p:pic>
          <p:pic>
            <p:nvPicPr>
              <p:cNvPr id="182" name="Picture 181">
                <a:extLst>
                  <a:ext uri="{FF2B5EF4-FFF2-40B4-BE49-F238E27FC236}">
                    <a16:creationId xmlns:a16="http://schemas.microsoft.com/office/drawing/2014/main" id="{40FB4C1B-4CD1-44E9-BC74-25E6E9D1BA72}"/>
                  </a:ext>
                </a:extLst>
              </p:cNvPr>
              <p:cNvPicPr>
                <a:picLocks noChangeAspect="1"/>
              </p:cNvPicPr>
              <p:nvPr/>
            </p:nvPicPr>
            <p:blipFill rotWithShape="1">
              <a:blip r:embed="rId58"/>
              <a:srcRect t="30614" b="29077"/>
              <a:stretch/>
            </p:blipFill>
            <p:spPr>
              <a:xfrm>
                <a:off x="8478059" y="2220456"/>
                <a:ext cx="457200" cy="184297"/>
              </a:xfrm>
              <a:prstGeom prst="rect">
                <a:avLst/>
              </a:prstGeom>
            </p:spPr>
          </p:pic>
          <p:pic>
            <p:nvPicPr>
              <p:cNvPr id="183" name="Picture 182">
                <a:extLst>
                  <a:ext uri="{FF2B5EF4-FFF2-40B4-BE49-F238E27FC236}">
                    <a16:creationId xmlns:a16="http://schemas.microsoft.com/office/drawing/2014/main" id="{BDC4BFC0-B8A8-488F-8B05-167053676EEE}"/>
                  </a:ext>
                </a:extLst>
              </p:cNvPr>
              <p:cNvPicPr>
                <a:picLocks noChangeAspect="1"/>
              </p:cNvPicPr>
              <p:nvPr/>
            </p:nvPicPr>
            <p:blipFill>
              <a:blip r:embed="rId59"/>
              <a:stretch>
                <a:fillRect/>
              </a:stretch>
            </p:blipFill>
            <p:spPr>
              <a:xfrm>
                <a:off x="4678259" y="2240595"/>
                <a:ext cx="411480" cy="144018"/>
              </a:xfrm>
              <a:prstGeom prst="rect">
                <a:avLst/>
              </a:prstGeom>
            </p:spPr>
          </p:pic>
          <p:pic>
            <p:nvPicPr>
              <p:cNvPr id="184" name="Picture 183">
                <a:extLst>
                  <a:ext uri="{FF2B5EF4-FFF2-40B4-BE49-F238E27FC236}">
                    <a16:creationId xmlns:a16="http://schemas.microsoft.com/office/drawing/2014/main" id="{BA83B2E7-E0C0-420D-B45A-510FD747CD0F}"/>
                  </a:ext>
                </a:extLst>
              </p:cNvPr>
              <p:cNvPicPr>
                <a:picLocks noChangeAspect="1"/>
              </p:cNvPicPr>
              <p:nvPr/>
            </p:nvPicPr>
            <p:blipFill>
              <a:blip r:embed="rId60"/>
              <a:stretch>
                <a:fillRect/>
              </a:stretch>
            </p:blipFill>
            <p:spPr>
              <a:xfrm>
                <a:off x="4723979" y="2571986"/>
                <a:ext cx="320040" cy="140817"/>
              </a:xfrm>
              <a:prstGeom prst="rect">
                <a:avLst/>
              </a:prstGeom>
            </p:spPr>
          </p:pic>
          <p:pic>
            <p:nvPicPr>
              <p:cNvPr id="185" name="Picture 184">
                <a:extLst>
                  <a:ext uri="{FF2B5EF4-FFF2-40B4-BE49-F238E27FC236}">
                    <a16:creationId xmlns:a16="http://schemas.microsoft.com/office/drawing/2014/main" id="{14923600-F2FB-4B25-9DA1-B4F695493BC2}"/>
                  </a:ext>
                </a:extLst>
              </p:cNvPr>
              <p:cNvPicPr>
                <a:picLocks noChangeAspect="1"/>
              </p:cNvPicPr>
              <p:nvPr/>
            </p:nvPicPr>
            <p:blipFill>
              <a:blip r:embed="rId61"/>
              <a:stretch>
                <a:fillRect/>
              </a:stretch>
            </p:blipFill>
            <p:spPr>
              <a:xfrm>
                <a:off x="5327391" y="2585244"/>
                <a:ext cx="457200" cy="114300"/>
              </a:xfrm>
              <a:prstGeom prst="rect">
                <a:avLst/>
              </a:prstGeom>
            </p:spPr>
          </p:pic>
          <p:pic>
            <p:nvPicPr>
              <p:cNvPr id="186" name="Picture 185">
                <a:extLst>
                  <a:ext uri="{FF2B5EF4-FFF2-40B4-BE49-F238E27FC236}">
                    <a16:creationId xmlns:a16="http://schemas.microsoft.com/office/drawing/2014/main" id="{9B5DF7A6-18EF-4822-8B86-1054B3EC43F1}"/>
                  </a:ext>
                </a:extLst>
              </p:cNvPr>
              <p:cNvPicPr>
                <a:picLocks noChangeAspect="1"/>
              </p:cNvPicPr>
              <p:nvPr/>
            </p:nvPicPr>
            <p:blipFill rotWithShape="1">
              <a:blip r:embed="rId62"/>
              <a:srcRect t="36307" b="36240"/>
              <a:stretch/>
            </p:blipFill>
            <p:spPr>
              <a:xfrm>
                <a:off x="5984374" y="2585915"/>
                <a:ext cx="411480" cy="112959"/>
              </a:xfrm>
              <a:prstGeom prst="rect">
                <a:avLst/>
              </a:prstGeom>
            </p:spPr>
          </p:pic>
          <p:pic>
            <p:nvPicPr>
              <p:cNvPr id="187" name="Picture 186">
                <a:extLst>
                  <a:ext uri="{FF2B5EF4-FFF2-40B4-BE49-F238E27FC236}">
                    <a16:creationId xmlns:a16="http://schemas.microsoft.com/office/drawing/2014/main" id="{55A7D49E-34A8-40AE-9229-2CABEC1468D4}"/>
                  </a:ext>
                </a:extLst>
              </p:cNvPr>
              <p:cNvPicPr>
                <a:picLocks noChangeAspect="1"/>
              </p:cNvPicPr>
              <p:nvPr/>
            </p:nvPicPr>
            <p:blipFill rotWithShape="1">
              <a:blip r:embed="rId63"/>
              <a:srcRect t="20924" b="19734"/>
              <a:stretch/>
            </p:blipFill>
            <p:spPr>
              <a:xfrm>
                <a:off x="6672616" y="2547435"/>
                <a:ext cx="320040" cy="189919"/>
              </a:xfrm>
              <a:prstGeom prst="rect">
                <a:avLst/>
              </a:prstGeom>
            </p:spPr>
          </p:pic>
          <p:pic>
            <p:nvPicPr>
              <p:cNvPr id="188" name="Picture 187">
                <a:extLst>
                  <a:ext uri="{FF2B5EF4-FFF2-40B4-BE49-F238E27FC236}">
                    <a16:creationId xmlns:a16="http://schemas.microsoft.com/office/drawing/2014/main" id="{07425110-B94A-4DC9-A6CE-F320FE291CC1}"/>
                  </a:ext>
                </a:extLst>
              </p:cNvPr>
              <p:cNvPicPr>
                <a:picLocks noChangeAspect="1"/>
              </p:cNvPicPr>
              <p:nvPr/>
            </p:nvPicPr>
            <p:blipFill>
              <a:blip r:embed="rId64"/>
              <a:stretch>
                <a:fillRect/>
              </a:stretch>
            </p:blipFill>
            <p:spPr>
              <a:xfrm>
                <a:off x="7963844" y="2560098"/>
                <a:ext cx="274320" cy="164592"/>
              </a:xfrm>
              <a:prstGeom prst="rect">
                <a:avLst/>
              </a:prstGeom>
            </p:spPr>
          </p:pic>
          <p:pic>
            <p:nvPicPr>
              <p:cNvPr id="189" name="Picture 188">
                <a:extLst>
                  <a:ext uri="{FF2B5EF4-FFF2-40B4-BE49-F238E27FC236}">
                    <a16:creationId xmlns:a16="http://schemas.microsoft.com/office/drawing/2014/main" id="{4B082846-0132-4A0D-AA78-2C1EDBCD86E6}"/>
                  </a:ext>
                </a:extLst>
              </p:cNvPr>
              <p:cNvPicPr>
                <a:picLocks noChangeAspect="1"/>
              </p:cNvPicPr>
              <p:nvPr/>
            </p:nvPicPr>
            <p:blipFill>
              <a:blip r:embed="rId65"/>
              <a:stretch>
                <a:fillRect/>
              </a:stretch>
            </p:blipFill>
            <p:spPr>
              <a:xfrm>
                <a:off x="8478059" y="2576862"/>
                <a:ext cx="457200" cy="131064"/>
              </a:xfrm>
              <a:prstGeom prst="rect">
                <a:avLst/>
              </a:prstGeom>
            </p:spPr>
          </p:pic>
          <p:pic>
            <p:nvPicPr>
              <p:cNvPr id="190" name="Picture 189">
                <a:extLst>
                  <a:ext uri="{FF2B5EF4-FFF2-40B4-BE49-F238E27FC236}">
                    <a16:creationId xmlns:a16="http://schemas.microsoft.com/office/drawing/2014/main" id="{C3361920-6EF0-4685-89A3-6B160D53AC53}"/>
                  </a:ext>
                </a:extLst>
              </p:cNvPr>
              <p:cNvPicPr>
                <a:picLocks noChangeAspect="1"/>
              </p:cNvPicPr>
              <p:nvPr/>
            </p:nvPicPr>
            <p:blipFill rotWithShape="1">
              <a:blip r:embed="rId66"/>
              <a:srcRect l="18742" r="16075" b="31839"/>
              <a:stretch/>
            </p:blipFill>
            <p:spPr>
              <a:xfrm>
                <a:off x="3959734" y="2939248"/>
                <a:ext cx="502920" cy="120518"/>
              </a:xfrm>
              <a:prstGeom prst="rect">
                <a:avLst/>
              </a:prstGeom>
            </p:spPr>
          </p:pic>
          <p:pic>
            <p:nvPicPr>
              <p:cNvPr id="191" name="Picture 190">
                <a:extLst>
                  <a:ext uri="{FF2B5EF4-FFF2-40B4-BE49-F238E27FC236}">
                    <a16:creationId xmlns:a16="http://schemas.microsoft.com/office/drawing/2014/main" id="{28E4C2EB-8C14-485F-AE6E-C473CE0444F1}"/>
                  </a:ext>
                </a:extLst>
              </p:cNvPr>
              <p:cNvPicPr>
                <a:picLocks noChangeAspect="1"/>
              </p:cNvPicPr>
              <p:nvPr/>
            </p:nvPicPr>
            <p:blipFill>
              <a:blip r:embed="rId67"/>
              <a:stretch>
                <a:fillRect/>
              </a:stretch>
            </p:blipFill>
            <p:spPr>
              <a:xfrm>
                <a:off x="5441691" y="2910353"/>
                <a:ext cx="228600" cy="178308"/>
              </a:xfrm>
              <a:prstGeom prst="rect">
                <a:avLst/>
              </a:prstGeom>
            </p:spPr>
          </p:pic>
          <p:pic>
            <p:nvPicPr>
              <p:cNvPr id="192" name="Picture 191">
                <a:extLst>
                  <a:ext uri="{FF2B5EF4-FFF2-40B4-BE49-F238E27FC236}">
                    <a16:creationId xmlns:a16="http://schemas.microsoft.com/office/drawing/2014/main" id="{206EA6AF-FB5D-472D-BD5C-C4D39A675094}"/>
                  </a:ext>
                </a:extLst>
              </p:cNvPr>
              <p:cNvPicPr>
                <a:picLocks noChangeAspect="1"/>
              </p:cNvPicPr>
              <p:nvPr/>
            </p:nvPicPr>
            <p:blipFill>
              <a:blip r:embed="rId68"/>
              <a:stretch>
                <a:fillRect/>
              </a:stretch>
            </p:blipFill>
            <p:spPr>
              <a:xfrm>
                <a:off x="5938654" y="2919040"/>
                <a:ext cx="502920" cy="160935"/>
              </a:xfrm>
              <a:prstGeom prst="rect">
                <a:avLst/>
              </a:prstGeom>
            </p:spPr>
          </p:pic>
          <p:pic>
            <p:nvPicPr>
              <p:cNvPr id="193" name="Picture 192">
                <a:extLst>
                  <a:ext uri="{FF2B5EF4-FFF2-40B4-BE49-F238E27FC236}">
                    <a16:creationId xmlns:a16="http://schemas.microsoft.com/office/drawing/2014/main" id="{05AA9B84-3137-41D0-8DE7-E7D2FE479BE2}"/>
                  </a:ext>
                </a:extLst>
              </p:cNvPr>
              <p:cNvPicPr>
                <a:picLocks noChangeAspect="1"/>
              </p:cNvPicPr>
              <p:nvPr/>
            </p:nvPicPr>
            <p:blipFill>
              <a:blip r:embed="rId69"/>
              <a:stretch>
                <a:fillRect/>
              </a:stretch>
            </p:blipFill>
            <p:spPr>
              <a:xfrm>
                <a:off x="6604036" y="2951882"/>
                <a:ext cx="457200" cy="95250"/>
              </a:xfrm>
              <a:prstGeom prst="rect">
                <a:avLst/>
              </a:prstGeom>
            </p:spPr>
          </p:pic>
          <p:pic>
            <p:nvPicPr>
              <p:cNvPr id="194" name="Picture 193">
                <a:extLst>
                  <a:ext uri="{FF2B5EF4-FFF2-40B4-BE49-F238E27FC236}">
                    <a16:creationId xmlns:a16="http://schemas.microsoft.com/office/drawing/2014/main" id="{31A27961-E9B5-4703-88DA-0E937A389E78}"/>
                  </a:ext>
                </a:extLst>
              </p:cNvPr>
              <p:cNvPicPr>
                <a:picLocks noChangeAspect="1"/>
              </p:cNvPicPr>
              <p:nvPr/>
            </p:nvPicPr>
            <p:blipFill>
              <a:blip r:embed="rId70"/>
              <a:stretch>
                <a:fillRect/>
              </a:stretch>
            </p:blipFill>
            <p:spPr>
              <a:xfrm>
                <a:off x="7321197" y="2810226"/>
                <a:ext cx="274320" cy="378562"/>
              </a:xfrm>
              <a:prstGeom prst="rect">
                <a:avLst/>
              </a:prstGeom>
            </p:spPr>
          </p:pic>
          <p:pic>
            <p:nvPicPr>
              <p:cNvPr id="195" name="Picture 194">
                <a:extLst>
                  <a:ext uri="{FF2B5EF4-FFF2-40B4-BE49-F238E27FC236}">
                    <a16:creationId xmlns:a16="http://schemas.microsoft.com/office/drawing/2014/main" id="{1C80ECC4-4652-4F4E-807B-F9E1A1891DED}"/>
                  </a:ext>
                </a:extLst>
              </p:cNvPr>
              <p:cNvPicPr>
                <a:picLocks noChangeAspect="1"/>
              </p:cNvPicPr>
              <p:nvPr/>
            </p:nvPicPr>
            <p:blipFill>
              <a:blip r:embed="rId71"/>
              <a:stretch>
                <a:fillRect/>
              </a:stretch>
            </p:blipFill>
            <p:spPr>
              <a:xfrm>
                <a:off x="7872404" y="2934193"/>
                <a:ext cx="457200" cy="130628"/>
              </a:xfrm>
              <a:prstGeom prst="rect">
                <a:avLst/>
              </a:prstGeom>
            </p:spPr>
          </p:pic>
          <p:pic>
            <p:nvPicPr>
              <p:cNvPr id="196" name="Picture 195">
                <a:extLst>
                  <a:ext uri="{FF2B5EF4-FFF2-40B4-BE49-F238E27FC236}">
                    <a16:creationId xmlns:a16="http://schemas.microsoft.com/office/drawing/2014/main" id="{33127D18-CCBF-450A-AE6E-2861345A6FD1}"/>
                  </a:ext>
                </a:extLst>
              </p:cNvPr>
              <p:cNvPicPr>
                <a:picLocks noChangeAspect="1"/>
              </p:cNvPicPr>
              <p:nvPr/>
            </p:nvPicPr>
            <p:blipFill>
              <a:blip r:embed="rId72"/>
              <a:stretch>
                <a:fillRect/>
              </a:stretch>
            </p:blipFill>
            <p:spPr>
              <a:xfrm>
                <a:off x="8592359" y="2888636"/>
                <a:ext cx="228600" cy="221742"/>
              </a:xfrm>
              <a:prstGeom prst="rect">
                <a:avLst/>
              </a:prstGeom>
            </p:spPr>
          </p:pic>
          <p:pic>
            <p:nvPicPr>
              <p:cNvPr id="197" name="Picture 196">
                <a:extLst>
                  <a:ext uri="{FF2B5EF4-FFF2-40B4-BE49-F238E27FC236}">
                    <a16:creationId xmlns:a16="http://schemas.microsoft.com/office/drawing/2014/main" id="{ED4C0B2E-B6D6-45CE-8F8E-1F3340D54E79}"/>
                  </a:ext>
                </a:extLst>
              </p:cNvPr>
              <p:cNvPicPr>
                <a:picLocks noChangeAspect="1"/>
              </p:cNvPicPr>
              <p:nvPr/>
            </p:nvPicPr>
            <p:blipFill rotWithShape="1">
              <a:blip r:embed="rId73"/>
              <a:srcRect t="39559" b="40276"/>
              <a:stretch/>
            </p:blipFill>
            <p:spPr>
              <a:xfrm>
                <a:off x="4563959" y="2956509"/>
                <a:ext cx="640080" cy="85997"/>
              </a:xfrm>
              <a:prstGeom prst="rect">
                <a:avLst/>
              </a:prstGeom>
            </p:spPr>
          </p:pic>
          <p:pic>
            <p:nvPicPr>
              <p:cNvPr id="198" name="Picture 197">
                <a:extLst>
                  <a:ext uri="{FF2B5EF4-FFF2-40B4-BE49-F238E27FC236}">
                    <a16:creationId xmlns:a16="http://schemas.microsoft.com/office/drawing/2014/main" id="{22510D5A-4B16-4002-9C07-7CC0414EF374}"/>
                  </a:ext>
                </a:extLst>
              </p:cNvPr>
              <p:cNvPicPr>
                <a:picLocks noChangeAspect="1"/>
              </p:cNvPicPr>
              <p:nvPr/>
            </p:nvPicPr>
            <p:blipFill>
              <a:blip r:embed="rId74">
                <a:clrChange>
                  <a:clrFrom>
                    <a:srgbClr val="FFFFFF"/>
                  </a:clrFrom>
                  <a:clrTo>
                    <a:srgbClr val="FFFFFF">
                      <a:alpha val="0"/>
                    </a:srgbClr>
                  </a:clrTo>
                </a:clrChange>
              </a:blip>
              <a:stretch>
                <a:fillRect/>
              </a:stretch>
            </p:blipFill>
            <p:spPr>
              <a:xfrm>
                <a:off x="7161177" y="2553240"/>
                <a:ext cx="594360" cy="178308"/>
              </a:xfrm>
              <a:prstGeom prst="rect">
                <a:avLst/>
              </a:prstGeom>
            </p:spPr>
          </p:pic>
          <p:pic>
            <p:nvPicPr>
              <p:cNvPr id="199" name="Picture 198">
                <a:extLst>
                  <a:ext uri="{FF2B5EF4-FFF2-40B4-BE49-F238E27FC236}">
                    <a16:creationId xmlns:a16="http://schemas.microsoft.com/office/drawing/2014/main" id="{364DE6FF-DB92-446F-9F2F-E8C8198A10C5}"/>
                  </a:ext>
                </a:extLst>
              </p:cNvPr>
              <p:cNvPicPr>
                <a:picLocks noChangeAspect="1"/>
              </p:cNvPicPr>
              <p:nvPr/>
            </p:nvPicPr>
            <p:blipFill>
              <a:blip r:embed="rId75"/>
              <a:stretch>
                <a:fillRect/>
              </a:stretch>
            </p:blipFill>
            <p:spPr>
              <a:xfrm>
                <a:off x="3982594" y="3277062"/>
                <a:ext cx="457200" cy="162306"/>
              </a:xfrm>
              <a:prstGeom prst="rect">
                <a:avLst/>
              </a:prstGeom>
            </p:spPr>
          </p:pic>
          <p:pic>
            <p:nvPicPr>
              <p:cNvPr id="200" name="Picture 199">
                <a:extLst>
                  <a:ext uri="{FF2B5EF4-FFF2-40B4-BE49-F238E27FC236}">
                    <a16:creationId xmlns:a16="http://schemas.microsoft.com/office/drawing/2014/main" id="{47268307-61E5-4C39-91BF-BF77FF43BC9C}"/>
                  </a:ext>
                </a:extLst>
              </p:cNvPr>
              <p:cNvPicPr>
                <a:picLocks noChangeAspect="1"/>
              </p:cNvPicPr>
              <p:nvPr/>
            </p:nvPicPr>
            <p:blipFill>
              <a:blip r:embed="rId76"/>
              <a:stretch>
                <a:fillRect/>
              </a:stretch>
            </p:blipFill>
            <p:spPr>
              <a:xfrm>
                <a:off x="4769699" y="3243915"/>
                <a:ext cx="228600" cy="228600"/>
              </a:xfrm>
              <a:prstGeom prst="rect">
                <a:avLst/>
              </a:prstGeom>
            </p:spPr>
          </p:pic>
          <p:pic>
            <p:nvPicPr>
              <p:cNvPr id="201" name="Picture 200">
                <a:extLst>
                  <a:ext uri="{FF2B5EF4-FFF2-40B4-BE49-F238E27FC236}">
                    <a16:creationId xmlns:a16="http://schemas.microsoft.com/office/drawing/2014/main" id="{D363E66C-DDC3-413B-936B-A90826C7BB80}"/>
                  </a:ext>
                </a:extLst>
              </p:cNvPr>
              <p:cNvPicPr>
                <a:picLocks noChangeAspect="1"/>
              </p:cNvPicPr>
              <p:nvPr/>
            </p:nvPicPr>
            <p:blipFill>
              <a:blip r:embed="rId77"/>
              <a:stretch>
                <a:fillRect/>
              </a:stretch>
            </p:blipFill>
            <p:spPr>
              <a:xfrm>
                <a:off x="7963844" y="3262203"/>
                <a:ext cx="274320" cy="192024"/>
              </a:xfrm>
              <a:prstGeom prst="rect">
                <a:avLst/>
              </a:prstGeom>
            </p:spPr>
          </p:pic>
          <p:pic>
            <p:nvPicPr>
              <p:cNvPr id="202" name="Picture 201">
                <a:extLst>
                  <a:ext uri="{FF2B5EF4-FFF2-40B4-BE49-F238E27FC236}">
                    <a16:creationId xmlns:a16="http://schemas.microsoft.com/office/drawing/2014/main" id="{5F2BA2BE-73FA-48C6-B504-1653DFF1C4A5}"/>
                  </a:ext>
                </a:extLst>
              </p:cNvPr>
              <p:cNvPicPr>
                <a:picLocks noChangeAspect="1"/>
              </p:cNvPicPr>
              <p:nvPr/>
            </p:nvPicPr>
            <p:blipFill>
              <a:blip r:embed="rId78"/>
              <a:stretch>
                <a:fillRect/>
              </a:stretch>
            </p:blipFill>
            <p:spPr>
              <a:xfrm>
                <a:off x="7252617" y="3287235"/>
                <a:ext cx="411480" cy="141961"/>
              </a:xfrm>
              <a:prstGeom prst="rect">
                <a:avLst/>
              </a:prstGeom>
            </p:spPr>
          </p:pic>
          <p:pic>
            <p:nvPicPr>
              <p:cNvPr id="203" name="Picture 202">
                <a:extLst>
                  <a:ext uri="{FF2B5EF4-FFF2-40B4-BE49-F238E27FC236}">
                    <a16:creationId xmlns:a16="http://schemas.microsoft.com/office/drawing/2014/main" id="{E2E48033-2C3B-43C6-A609-77643FEDF9A9}"/>
                  </a:ext>
                </a:extLst>
              </p:cNvPr>
              <p:cNvPicPr>
                <a:picLocks noChangeAspect="1"/>
              </p:cNvPicPr>
              <p:nvPr/>
            </p:nvPicPr>
            <p:blipFill>
              <a:blip r:embed="rId79"/>
              <a:stretch>
                <a:fillRect/>
              </a:stretch>
            </p:blipFill>
            <p:spPr>
              <a:xfrm>
                <a:off x="8432339" y="3325297"/>
                <a:ext cx="548640" cy="65837"/>
              </a:xfrm>
              <a:prstGeom prst="rect">
                <a:avLst/>
              </a:prstGeom>
            </p:spPr>
          </p:pic>
          <p:pic>
            <p:nvPicPr>
              <p:cNvPr id="204" name="Picture 203">
                <a:extLst>
                  <a:ext uri="{FF2B5EF4-FFF2-40B4-BE49-F238E27FC236}">
                    <a16:creationId xmlns:a16="http://schemas.microsoft.com/office/drawing/2014/main" id="{1254DB85-9739-44FD-B5BE-63E131772EAC}"/>
                  </a:ext>
                </a:extLst>
              </p:cNvPr>
              <p:cNvPicPr>
                <a:picLocks noChangeAspect="1"/>
              </p:cNvPicPr>
              <p:nvPr/>
            </p:nvPicPr>
            <p:blipFill>
              <a:blip r:embed="rId80"/>
              <a:stretch>
                <a:fillRect/>
              </a:stretch>
            </p:blipFill>
            <p:spPr>
              <a:xfrm>
                <a:off x="5961514" y="3285381"/>
                <a:ext cx="457200" cy="145669"/>
              </a:xfrm>
              <a:prstGeom prst="rect">
                <a:avLst/>
              </a:prstGeom>
            </p:spPr>
          </p:pic>
          <p:pic>
            <p:nvPicPr>
              <p:cNvPr id="205" name="Picture 204">
                <a:extLst>
                  <a:ext uri="{FF2B5EF4-FFF2-40B4-BE49-F238E27FC236}">
                    <a16:creationId xmlns:a16="http://schemas.microsoft.com/office/drawing/2014/main" id="{878ADF37-8B48-486F-8044-2E04CA28A94A}"/>
                  </a:ext>
                </a:extLst>
              </p:cNvPr>
              <p:cNvPicPr>
                <a:picLocks noChangeAspect="1"/>
              </p:cNvPicPr>
              <p:nvPr/>
            </p:nvPicPr>
            <p:blipFill>
              <a:blip r:embed="rId81">
                <a:clrChange>
                  <a:clrFrom>
                    <a:srgbClr val="FFFFFF"/>
                  </a:clrFrom>
                  <a:clrTo>
                    <a:srgbClr val="FFFFFF">
                      <a:alpha val="0"/>
                    </a:srgbClr>
                  </a:clrTo>
                </a:clrChange>
              </a:blip>
              <a:stretch>
                <a:fillRect/>
              </a:stretch>
            </p:blipFill>
            <p:spPr>
              <a:xfrm>
                <a:off x="6581176" y="3265122"/>
                <a:ext cx="502920" cy="186187"/>
              </a:xfrm>
              <a:prstGeom prst="rect">
                <a:avLst/>
              </a:prstGeom>
            </p:spPr>
          </p:pic>
          <p:pic>
            <p:nvPicPr>
              <p:cNvPr id="206" name="Picture 205">
                <a:extLst>
                  <a:ext uri="{FF2B5EF4-FFF2-40B4-BE49-F238E27FC236}">
                    <a16:creationId xmlns:a16="http://schemas.microsoft.com/office/drawing/2014/main" id="{F994350E-3163-479C-977A-9227F5105FF6}"/>
                  </a:ext>
                </a:extLst>
              </p:cNvPr>
              <p:cNvPicPr>
                <a:picLocks noChangeAspect="1"/>
              </p:cNvPicPr>
              <p:nvPr/>
            </p:nvPicPr>
            <p:blipFill>
              <a:blip r:embed="rId82">
                <a:clrChange>
                  <a:clrFrom>
                    <a:srgbClr val="FFFFFF"/>
                  </a:clrFrom>
                  <a:clrTo>
                    <a:srgbClr val="FFFFFF">
                      <a:alpha val="0"/>
                    </a:srgbClr>
                  </a:clrTo>
                </a:clrChange>
              </a:blip>
              <a:stretch>
                <a:fillRect/>
              </a:stretch>
            </p:blipFill>
            <p:spPr>
              <a:xfrm>
                <a:off x="5350251" y="3258156"/>
                <a:ext cx="411480" cy="200119"/>
              </a:xfrm>
              <a:prstGeom prst="rect">
                <a:avLst/>
              </a:prstGeom>
            </p:spPr>
          </p:pic>
          <p:pic>
            <p:nvPicPr>
              <p:cNvPr id="207" name="Picture 206">
                <a:extLst>
                  <a:ext uri="{FF2B5EF4-FFF2-40B4-BE49-F238E27FC236}">
                    <a16:creationId xmlns:a16="http://schemas.microsoft.com/office/drawing/2014/main" id="{5B4D4A76-2A05-4AA4-9D4B-E1D85CC663C2}"/>
                  </a:ext>
                </a:extLst>
              </p:cNvPr>
              <p:cNvPicPr>
                <a:picLocks noChangeAspect="1"/>
              </p:cNvPicPr>
              <p:nvPr/>
            </p:nvPicPr>
            <p:blipFill>
              <a:blip r:embed="rId83"/>
              <a:stretch>
                <a:fillRect/>
              </a:stretch>
            </p:blipFill>
            <p:spPr>
              <a:xfrm>
                <a:off x="4655399" y="3661571"/>
                <a:ext cx="457200" cy="95250"/>
              </a:xfrm>
              <a:prstGeom prst="rect">
                <a:avLst/>
              </a:prstGeom>
            </p:spPr>
          </p:pic>
          <p:pic>
            <p:nvPicPr>
              <p:cNvPr id="208" name="Picture 207">
                <a:extLst>
                  <a:ext uri="{FF2B5EF4-FFF2-40B4-BE49-F238E27FC236}">
                    <a16:creationId xmlns:a16="http://schemas.microsoft.com/office/drawing/2014/main" id="{81AF881C-80D0-461E-8040-06001D76E114}"/>
                  </a:ext>
                </a:extLst>
              </p:cNvPr>
              <p:cNvPicPr>
                <a:picLocks noChangeAspect="1"/>
              </p:cNvPicPr>
              <p:nvPr/>
            </p:nvPicPr>
            <p:blipFill rotWithShape="1">
              <a:blip r:embed="rId84"/>
              <a:srcRect l="21382" r="21852"/>
              <a:stretch/>
            </p:blipFill>
            <p:spPr>
              <a:xfrm>
                <a:off x="5464551" y="3548115"/>
                <a:ext cx="182880" cy="322163"/>
              </a:xfrm>
              <a:prstGeom prst="rect">
                <a:avLst/>
              </a:prstGeom>
            </p:spPr>
          </p:pic>
          <p:pic>
            <p:nvPicPr>
              <p:cNvPr id="209" name="Picture 208">
                <a:extLst>
                  <a:ext uri="{FF2B5EF4-FFF2-40B4-BE49-F238E27FC236}">
                    <a16:creationId xmlns:a16="http://schemas.microsoft.com/office/drawing/2014/main" id="{305857DC-5653-432E-9889-393E81FAD50F}"/>
                  </a:ext>
                </a:extLst>
              </p:cNvPr>
              <p:cNvPicPr>
                <a:picLocks noChangeAspect="1"/>
              </p:cNvPicPr>
              <p:nvPr/>
            </p:nvPicPr>
            <p:blipFill rotWithShape="1">
              <a:blip r:embed="rId85"/>
              <a:srcRect t="31541" b="33698"/>
              <a:stretch/>
            </p:blipFill>
            <p:spPr>
              <a:xfrm>
                <a:off x="5961514" y="3629735"/>
                <a:ext cx="457200" cy="158923"/>
              </a:xfrm>
              <a:prstGeom prst="rect">
                <a:avLst/>
              </a:prstGeom>
            </p:spPr>
          </p:pic>
          <p:pic>
            <p:nvPicPr>
              <p:cNvPr id="210" name="Picture 209">
                <a:extLst>
                  <a:ext uri="{FF2B5EF4-FFF2-40B4-BE49-F238E27FC236}">
                    <a16:creationId xmlns:a16="http://schemas.microsoft.com/office/drawing/2014/main" id="{9DE19E67-BFE3-4C5E-AF8B-79B27CF7120A}"/>
                  </a:ext>
                </a:extLst>
              </p:cNvPr>
              <p:cNvPicPr>
                <a:picLocks noChangeAspect="1"/>
              </p:cNvPicPr>
              <p:nvPr/>
            </p:nvPicPr>
            <p:blipFill>
              <a:blip r:embed="rId86"/>
              <a:stretch>
                <a:fillRect/>
              </a:stretch>
            </p:blipFill>
            <p:spPr>
              <a:xfrm>
                <a:off x="6626896" y="3641302"/>
                <a:ext cx="411480" cy="135788"/>
              </a:xfrm>
              <a:prstGeom prst="rect">
                <a:avLst/>
              </a:prstGeom>
            </p:spPr>
          </p:pic>
          <p:pic>
            <p:nvPicPr>
              <p:cNvPr id="211" name="Picture 210">
                <a:extLst>
                  <a:ext uri="{FF2B5EF4-FFF2-40B4-BE49-F238E27FC236}">
                    <a16:creationId xmlns:a16="http://schemas.microsoft.com/office/drawing/2014/main" id="{1BA9EC69-0B00-4C14-ABF5-B4DD01094D07}"/>
                  </a:ext>
                </a:extLst>
              </p:cNvPr>
              <p:cNvPicPr>
                <a:picLocks noChangeAspect="1"/>
              </p:cNvPicPr>
              <p:nvPr/>
            </p:nvPicPr>
            <p:blipFill>
              <a:blip r:embed="rId87"/>
              <a:stretch>
                <a:fillRect/>
              </a:stretch>
            </p:blipFill>
            <p:spPr>
              <a:xfrm>
                <a:off x="7229757" y="3628424"/>
                <a:ext cx="457200" cy="161544"/>
              </a:xfrm>
              <a:prstGeom prst="rect">
                <a:avLst/>
              </a:prstGeom>
            </p:spPr>
          </p:pic>
          <p:pic>
            <p:nvPicPr>
              <p:cNvPr id="212" name="Picture 211">
                <a:extLst>
                  <a:ext uri="{FF2B5EF4-FFF2-40B4-BE49-F238E27FC236}">
                    <a16:creationId xmlns:a16="http://schemas.microsoft.com/office/drawing/2014/main" id="{F43AC6F1-4415-4839-B0E1-42BC09A204B1}"/>
                  </a:ext>
                </a:extLst>
              </p:cNvPr>
              <p:cNvPicPr>
                <a:picLocks noChangeAspect="1"/>
              </p:cNvPicPr>
              <p:nvPr/>
            </p:nvPicPr>
            <p:blipFill>
              <a:blip r:embed="rId88"/>
              <a:stretch>
                <a:fillRect/>
              </a:stretch>
            </p:blipFill>
            <p:spPr>
              <a:xfrm>
                <a:off x="7872404" y="3580037"/>
                <a:ext cx="457200" cy="258318"/>
              </a:xfrm>
              <a:prstGeom prst="rect">
                <a:avLst/>
              </a:prstGeom>
            </p:spPr>
          </p:pic>
          <p:pic>
            <p:nvPicPr>
              <p:cNvPr id="213" name="Picture 212">
                <a:extLst>
                  <a:ext uri="{FF2B5EF4-FFF2-40B4-BE49-F238E27FC236}">
                    <a16:creationId xmlns:a16="http://schemas.microsoft.com/office/drawing/2014/main" id="{DC819487-1FDB-4E62-8044-0CF753A0F993}"/>
                  </a:ext>
                </a:extLst>
              </p:cNvPr>
              <p:cNvPicPr>
                <a:picLocks noChangeAspect="1"/>
              </p:cNvPicPr>
              <p:nvPr/>
            </p:nvPicPr>
            <p:blipFill>
              <a:blip r:embed="rId89"/>
              <a:stretch>
                <a:fillRect/>
              </a:stretch>
            </p:blipFill>
            <p:spPr>
              <a:xfrm>
                <a:off x="8500919" y="3626900"/>
                <a:ext cx="411480" cy="164592"/>
              </a:xfrm>
              <a:prstGeom prst="rect">
                <a:avLst/>
              </a:prstGeom>
            </p:spPr>
          </p:pic>
          <p:pic>
            <p:nvPicPr>
              <p:cNvPr id="214" name="Picture 213">
                <a:extLst>
                  <a:ext uri="{FF2B5EF4-FFF2-40B4-BE49-F238E27FC236}">
                    <a16:creationId xmlns:a16="http://schemas.microsoft.com/office/drawing/2014/main" id="{F249DC61-5EEE-4F79-B0B4-B165656750CB}"/>
                  </a:ext>
                </a:extLst>
              </p:cNvPr>
              <p:cNvPicPr>
                <a:picLocks noChangeAspect="1"/>
              </p:cNvPicPr>
              <p:nvPr/>
            </p:nvPicPr>
            <p:blipFill>
              <a:blip r:embed="rId90">
                <a:clrChange>
                  <a:clrFrom>
                    <a:srgbClr val="FFFFFF"/>
                  </a:clrFrom>
                  <a:clrTo>
                    <a:srgbClr val="FFFFFF">
                      <a:alpha val="0"/>
                    </a:srgbClr>
                  </a:clrTo>
                </a:clrChange>
              </a:blip>
              <a:stretch>
                <a:fillRect/>
              </a:stretch>
            </p:blipFill>
            <p:spPr>
              <a:xfrm>
                <a:off x="3936874" y="3639702"/>
                <a:ext cx="548640" cy="138989"/>
              </a:xfrm>
              <a:prstGeom prst="rect">
                <a:avLst/>
              </a:prstGeom>
            </p:spPr>
          </p:pic>
          <p:pic>
            <p:nvPicPr>
              <p:cNvPr id="215" name="Picture 214">
                <a:extLst>
                  <a:ext uri="{FF2B5EF4-FFF2-40B4-BE49-F238E27FC236}">
                    <a16:creationId xmlns:a16="http://schemas.microsoft.com/office/drawing/2014/main" id="{7A1B4C97-F984-456F-8BEC-7E48A7F0F3E8}"/>
                  </a:ext>
                </a:extLst>
              </p:cNvPr>
              <p:cNvPicPr>
                <a:picLocks noChangeAspect="1"/>
              </p:cNvPicPr>
              <p:nvPr/>
            </p:nvPicPr>
            <p:blipFill>
              <a:blip r:embed="rId91"/>
              <a:stretch>
                <a:fillRect/>
              </a:stretch>
            </p:blipFill>
            <p:spPr>
              <a:xfrm>
                <a:off x="4096894" y="3972997"/>
                <a:ext cx="228600" cy="212598"/>
              </a:xfrm>
              <a:prstGeom prst="rect">
                <a:avLst/>
              </a:prstGeom>
            </p:spPr>
          </p:pic>
          <p:pic>
            <p:nvPicPr>
              <p:cNvPr id="216" name="Picture 215">
                <a:extLst>
                  <a:ext uri="{FF2B5EF4-FFF2-40B4-BE49-F238E27FC236}">
                    <a16:creationId xmlns:a16="http://schemas.microsoft.com/office/drawing/2014/main" id="{7B19D7C7-D0DC-442A-AA16-FFE1DEBC1E8D}"/>
                  </a:ext>
                </a:extLst>
              </p:cNvPr>
              <p:cNvPicPr>
                <a:picLocks noChangeAspect="1"/>
              </p:cNvPicPr>
              <p:nvPr/>
            </p:nvPicPr>
            <p:blipFill>
              <a:blip r:embed="rId92"/>
              <a:stretch>
                <a:fillRect/>
              </a:stretch>
            </p:blipFill>
            <p:spPr>
              <a:xfrm>
                <a:off x="4632539" y="4027270"/>
                <a:ext cx="502920" cy="104053"/>
              </a:xfrm>
              <a:prstGeom prst="rect">
                <a:avLst/>
              </a:prstGeom>
            </p:spPr>
          </p:pic>
          <p:pic>
            <p:nvPicPr>
              <p:cNvPr id="217" name="Picture 216">
                <a:extLst>
                  <a:ext uri="{FF2B5EF4-FFF2-40B4-BE49-F238E27FC236}">
                    <a16:creationId xmlns:a16="http://schemas.microsoft.com/office/drawing/2014/main" id="{F26B689C-A87E-4D67-A774-197206959B18}"/>
                  </a:ext>
                </a:extLst>
              </p:cNvPr>
              <p:cNvPicPr>
                <a:picLocks noChangeAspect="1"/>
              </p:cNvPicPr>
              <p:nvPr/>
            </p:nvPicPr>
            <p:blipFill rotWithShape="1">
              <a:blip r:embed="rId93"/>
              <a:srcRect t="32640" b="33205"/>
              <a:stretch/>
            </p:blipFill>
            <p:spPr>
              <a:xfrm>
                <a:off x="5350251" y="4029403"/>
                <a:ext cx="411480" cy="99786"/>
              </a:xfrm>
              <a:prstGeom prst="rect">
                <a:avLst/>
              </a:prstGeom>
            </p:spPr>
          </p:pic>
          <p:pic>
            <p:nvPicPr>
              <p:cNvPr id="218" name="Picture 217">
                <a:extLst>
                  <a:ext uri="{FF2B5EF4-FFF2-40B4-BE49-F238E27FC236}">
                    <a16:creationId xmlns:a16="http://schemas.microsoft.com/office/drawing/2014/main" id="{3C17624B-1A78-4D9D-9006-3248F5D59EEB}"/>
                  </a:ext>
                </a:extLst>
              </p:cNvPr>
              <p:cNvPicPr>
                <a:picLocks noChangeAspect="1"/>
              </p:cNvPicPr>
              <p:nvPr/>
            </p:nvPicPr>
            <p:blipFill>
              <a:blip r:embed="rId94"/>
              <a:stretch>
                <a:fillRect/>
              </a:stretch>
            </p:blipFill>
            <p:spPr>
              <a:xfrm>
                <a:off x="5984374" y="4011402"/>
                <a:ext cx="411480" cy="135788"/>
              </a:xfrm>
              <a:prstGeom prst="rect">
                <a:avLst/>
              </a:prstGeom>
            </p:spPr>
          </p:pic>
          <p:pic>
            <p:nvPicPr>
              <p:cNvPr id="219" name="Picture 218">
                <a:extLst>
                  <a:ext uri="{FF2B5EF4-FFF2-40B4-BE49-F238E27FC236}">
                    <a16:creationId xmlns:a16="http://schemas.microsoft.com/office/drawing/2014/main" id="{698C6C8F-350C-478F-873B-4A32884DD934}"/>
                  </a:ext>
                </a:extLst>
              </p:cNvPr>
              <p:cNvPicPr>
                <a:picLocks noChangeAspect="1"/>
              </p:cNvPicPr>
              <p:nvPr/>
            </p:nvPicPr>
            <p:blipFill rotWithShape="1">
              <a:blip r:embed="rId95"/>
              <a:srcRect l="7473" t="29996" r="8829" b="33938"/>
              <a:stretch/>
            </p:blipFill>
            <p:spPr>
              <a:xfrm>
                <a:off x="6581176" y="4018076"/>
                <a:ext cx="502920" cy="122441"/>
              </a:xfrm>
              <a:prstGeom prst="rect">
                <a:avLst/>
              </a:prstGeom>
            </p:spPr>
          </p:pic>
          <p:pic>
            <p:nvPicPr>
              <p:cNvPr id="220" name="Picture 219">
                <a:extLst>
                  <a:ext uri="{FF2B5EF4-FFF2-40B4-BE49-F238E27FC236}">
                    <a16:creationId xmlns:a16="http://schemas.microsoft.com/office/drawing/2014/main" id="{CA2B1355-F148-4A1C-BAED-DE690E1E0CD5}"/>
                  </a:ext>
                </a:extLst>
              </p:cNvPr>
              <p:cNvPicPr>
                <a:picLocks noChangeAspect="1"/>
              </p:cNvPicPr>
              <p:nvPr/>
            </p:nvPicPr>
            <p:blipFill>
              <a:blip r:embed="rId96">
                <a:clrChange>
                  <a:clrFrom>
                    <a:srgbClr val="FFFFFF"/>
                  </a:clrFrom>
                  <a:clrTo>
                    <a:srgbClr val="FFFFFF">
                      <a:alpha val="0"/>
                    </a:srgbClr>
                  </a:clrTo>
                </a:clrChange>
              </a:blip>
              <a:stretch>
                <a:fillRect/>
              </a:stretch>
            </p:blipFill>
            <p:spPr>
              <a:xfrm>
                <a:off x="7252617" y="3890701"/>
                <a:ext cx="411480" cy="377190"/>
              </a:xfrm>
              <a:prstGeom prst="rect">
                <a:avLst/>
              </a:prstGeom>
            </p:spPr>
          </p:pic>
          <p:pic>
            <p:nvPicPr>
              <p:cNvPr id="221" name="Picture 220">
                <a:extLst>
                  <a:ext uri="{FF2B5EF4-FFF2-40B4-BE49-F238E27FC236}">
                    <a16:creationId xmlns:a16="http://schemas.microsoft.com/office/drawing/2014/main" id="{1BEB88F6-B33E-47BB-A8D1-74ABF87AD90C}"/>
                  </a:ext>
                </a:extLst>
              </p:cNvPr>
              <p:cNvPicPr>
                <a:picLocks noChangeAspect="1"/>
              </p:cNvPicPr>
              <p:nvPr/>
            </p:nvPicPr>
            <p:blipFill>
              <a:blip r:embed="rId97"/>
              <a:stretch>
                <a:fillRect/>
              </a:stretch>
            </p:blipFill>
            <p:spPr>
              <a:xfrm>
                <a:off x="7986704" y="3964996"/>
                <a:ext cx="228600" cy="228600"/>
              </a:xfrm>
              <a:prstGeom prst="rect">
                <a:avLst/>
              </a:prstGeom>
            </p:spPr>
          </p:pic>
          <p:pic>
            <p:nvPicPr>
              <p:cNvPr id="222" name="Picture 221">
                <a:extLst>
                  <a:ext uri="{FF2B5EF4-FFF2-40B4-BE49-F238E27FC236}">
                    <a16:creationId xmlns:a16="http://schemas.microsoft.com/office/drawing/2014/main" id="{628B8CE4-5C84-4B01-8C73-302BCC277FEB}"/>
                  </a:ext>
                </a:extLst>
              </p:cNvPr>
              <p:cNvPicPr>
                <a:picLocks noChangeAspect="1"/>
              </p:cNvPicPr>
              <p:nvPr/>
            </p:nvPicPr>
            <p:blipFill>
              <a:blip r:embed="rId98"/>
              <a:stretch>
                <a:fillRect/>
              </a:stretch>
            </p:blipFill>
            <p:spPr>
              <a:xfrm>
                <a:off x="8432339" y="4045006"/>
                <a:ext cx="548640" cy="68580"/>
              </a:xfrm>
              <a:prstGeom prst="rect">
                <a:avLst/>
              </a:prstGeom>
            </p:spPr>
          </p:pic>
          <p:pic>
            <p:nvPicPr>
              <p:cNvPr id="223" name="Picture 222">
                <a:extLst>
                  <a:ext uri="{FF2B5EF4-FFF2-40B4-BE49-F238E27FC236}">
                    <a16:creationId xmlns:a16="http://schemas.microsoft.com/office/drawing/2014/main" id="{61114CB5-1B21-4180-9D5F-89F8479FC470}"/>
                  </a:ext>
                </a:extLst>
              </p:cNvPr>
              <p:cNvPicPr>
                <a:picLocks noChangeAspect="1"/>
              </p:cNvPicPr>
              <p:nvPr/>
            </p:nvPicPr>
            <p:blipFill rotWithShape="1">
              <a:blip r:embed="rId99"/>
              <a:srcRect l="10781" t="29704" r="11405" b="30970"/>
              <a:stretch/>
            </p:blipFill>
            <p:spPr>
              <a:xfrm>
                <a:off x="3914014" y="4351755"/>
                <a:ext cx="594360" cy="169717"/>
              </a:xfrm>
              <a:prstGeom prst="rect">
                <a:avLst/>
              </a:prstGeom>
            </p:spPr>
          </p:pic>
          <p:pic>
            <p:nvPicPr>
              <p:cNvPr id="224" name="Picture 223">
                <a:extLst>
                  <a:ext uri="{FF2B5EF4-FFF2-40B4-BE49-F238E27FC236}">
                    <a16:creationId xmlns:a16="http://schemas.microsoft.com/office/drawing/2014/main" id="{83218AC7-7B00-41ED-ADFD-180EAFB5D850}"/>
                  </a:ext>
                </a:extLst>
              </p:cNvPr>
              <p:cNvPicPr>
                <a:picLocks noChangeAspect="1"/>
              </p:cNvPicPr>
              <p:nvPr/>
            </p:nvPicPr>
            <p:blipFill>
              <a:blip r:embed="rId100"/>
              <a:stretch>
                <a:fillRect/>
              </a:stretch>
            </p:blipFill>
            <p:spPr>
              <a:xfrm>
                <a:off x="4655399" y="4373748"/>
                <a:ext cx="457200" cy="125730"/>
              </a:xfrm>
              <a:prstGeom prst="rect">
                <a:avLst/>
              </a:prstGeom>
            </p:spPr>
          </p:pic>
          <p:pic>
            <p:nvPicPr>
              <p:cNvPr id="225" name="Picture 224">
                <a:extLst>
                  <a:ext uri="{FF2B5EF4-FFF2-40B4-BE49-F238E27FC236}">
                    <a16:creationId xmlns:a16="http://schemas.microsoft.com/office/drawing/2014/main" id="{B6889823-21B0-4B3E-BB40-CDF3CE23E915}"/>
                  </a:ext>
                </a:extLst>
              </p:cNvPr>
              <p:cNvPicPr>
                <a:picLocks noChangeAspect="1"/>
              </p:cNvPicPr>
              <p:nvPr/>
            </p:nvPicPr>
            <p:blipFill>
              <a:blip r:embed="rId101"/>
              <a:stretch>
                <a:fillRect/>
              </a:stretch>
            </p:blipFill>
            <p:spPr>
              <a:xfrm>
                <a:off x="5327391" y="4381749"/>
                <a:ext cx="457200" cy="109728"/>
              </a:xfrm>
              <a:prstGeom prst="rect">
                <a:avLst/>
              </a:prstGeom>
            </p:spPr>
          </p:pic>
          <p:pic>
            <p:nvPicPr>
              <p:cNvPr id="226" name="Picture 225">
                <a:extLst>
                  <a:ext uri="{FF2B5EF4-FFF2-40B4-BE49-F238E27FC236}">
                    <a16:creationId xmlns:a16="http://schemas.microsoft.com/office/drawing/2014/main" id="{3C99B84D-D494-42DA-B96A-8B5433ACC57E}"/>
                  </a:ext>
                </a:extLst>
              </p:cNvPr>
              <p:cNvPicPr>
                <a:picLocks noChangeAspect="1"/>
              </p:cNvPicPr>
              <p:nvPr/>
            </p:nvPicPr>
            <p:blipFill>
              <a:blip r:embed="rId102"/>
              <a:stretch>
                <a:fillRect/>
              </a:stretch>
            </p:blipFill>
            <p:spPr>
              <a:xfrm>
                <a:off x="6007234" y="4294881"/>
                <a:ext cx="365760" cy="283464"/>
              </a:xfrm>
              <a:prstGeom prst="rect">
                <a:avLst/>
              </a:prstGeom>
            </p:spPr>
          </p:pic>
          <p:pic>
            <p:nvPicPr>
              <p:cNvPr id="227" name="Picture 226">
                <a:extLst>
                  <a:ext uri="{FF2B5EF4-FFF2-40B4-BE49-F238E27FC236}">
                    <a16:creationId xmlns:a16="http://schemas.microsoft.com/office/drawing/2014/main" id="{111EBE20-5D41-40C4-BDB2-A678640CA0E7}"/>
                  </a:ext>
                </a:extLst>
              </p:cNvPr>
              <p:cNvPicPr>
                <a:picLocks noChangeAspect="1"/>
              </p:cNvPicPr>
              <p:nvPr/>
            </p:nvPicPr>
            <p:blipFill>
              <a:blip r:embed="rId103"/>
              <a:stretch>
                <a:fillRect/>
              </a:stretch>
            </p:blipFill>
            <p:spPr>
              <a:xfrm>
                <a:off x="6626896" y="4320370"/>
                <a:ext cx="411480" cy="232486"/>
              </a:xfrm>
              <a:prstGeom prst="rect">
                <a:avLst/>
              </a:prstGeom>
            </p:spPr>
          </p:pic>
          <p:pic>
            <p:nvPicPr>
              <p:cNvPr id="228" name="Picture 227">
                <a:extLst>
                  <a:ext uri="{FF2B5EF4-FFF2-40B4-BE49-F238E27FC236}">
                    <a16:creationId xmlns:a16="http://schemas.microsoft.com/office/drawing/2014/main" id="{FABA6166-F0A6-4B11-A1FB-B8791ABDCA26}"/>
                  </a:ext>
                </a:extLst>
              </p:cNvPr>
              <p:cNvPicPr>
                <a:picLocks noChangeAspect="1"/>
              </p:cNvPicPr>
              <p:nvPr/>
            </p:nvPicPr>
            <p:blipFill>
              <a:blip r:embed="rId104"/>
              <a:stretch>
                <a:fillRect/>
              </a:stretch>
            </p:blipFill>
            <p:spPr>
              <a:xfrm>
                <a:off x="7275477" y="4367119"/>
                <a:ext cx="365760" cy="138989"/>
              </a:xfrm>
              <a:prstGeom prst="rect">
                <a:avLst/>
              </a:prstGeom>
            </p:spPr>
          </p:pic>
          <p:pic>
            <p:nvPicPr>
              <p:cNvPr id="229" name="Picture 228">
                <a:extLst>
                  <a:ext uri="{FF2B5EF4-FFF2-40B4-BE49-F238E27FC236}">
                    <a16:creationId xmlns:a16="http://schemas.microsoft.com/office/drawing/2014/main" id="{F00D5144-008A-4845-A279-1297DF5A728C}"/>
                  </a:ext>
                </a:extLst>
              </p:cNvPr>
              <p:cNvPicPr>
                <a:picLocks noChangeAspect="1"/>
              </p:cNvPicPr>
              <p:nvPr/>
            </p:nvPicPr>
            <p:blipFill>
              <a:blip r:embed="rId105"/>
              <a:stretch>
                <a:fillRect/>
              </a:stretch>
            </p:blipFill>
            <p:spPr>
              <a:xfrm>
                <a:off x="7849544" y="4369976"/>
                <a:ext cx="502920" cy="133274"/>
              </a:xfrm>
              <a:prstGeom prst="rect">
                <a:avLst/>
              </a:prstGeom>
            </p:spPr>
          </p:pic>
          <p:pic>
            <p:nvPicPr>
              <p:cNvPr id="230" name="Picture 229">
                <a:extLst>
                  <a:ext uri="{FF2B5EF4-FFF2-40B4-BE49-F238E27FC236}">
                    <a16:creationId xmlns:a16="http://schemas.microsoft.com/office/drawing/2014/main" id="{22EA9039-8B38-490E-B22F-272F449B64F6}"/>
                  </a:ext>
                </a:extLst>
              </p:cNvPr>
              <p:cNvPicPr>
                <a:picLocks noChangeAspect="1"/>
              </p:cNvPicPr>
              <p:nvPr/>
            </p:nvPicPr>
            <p:blipFill>
              <a:blip r:embed="rId106"/>
              <a:stretch>
                <a:fillRect/>
              </a:stretch>
            </p:blipFill>
            <p:spPr>
              <a:xfrm>
                <a:off x="3936874" y="4688528"/>
                <a:ext cx="548640" cy="139903"/>
              </a:xfrm>
              <a:prstGeom prst="rect">
                <a:avLst/>
              </a:prstGeom>
            </p:spPr>
          </p:pic>
          <p:pic>
            <p:nvPicPr>
              <p:cNvPr id="231" name="Picture 230">
                <a:extLst>
                  <a:ext uri="{FF2B5EF4-FFF2-40B4-BE49-F238E27FC236}">
                    <a16:creationId xmlns:a16="http://schemas.microsoft.com/office/drawing/2014/main" id="{0C067F9C-8B2B-4B21-8FC7-F5A70392BCE4}"/>
                  </a:ext>
                </a:extLst>
              </p:cNvPr>
              <p:cNvPicPr>
                <a:picLocks noChangeAspect="1"/>
              </p:cNvPicPr>
              <p:nvPr/>
            </p:nvPicPr>
            <p:blipFill>
              <a:blip r:embed="rId107"/>
              <a:stretch>
                <a:fillRect/>
              </a:stretch>
            </p:blipFill>
            <p:spPr>
              <a:xfrm>
                <a:off x="4769699" y="4620367"/>
                <a:ext cx="228600" cy="276225"/>
              </a:xfrm>
              <a:prstGeom prst="rect">
                <a:avLst/>
              </a:prstGeom>
            </p:spPr>
          </p:pic>
          <p:pic>
            <p:nvPicPr>
              <p:cNvPr id="232" name="Picture 231">
                <a:extLst>
                  <a:ext uri="{FF2B5EF4-FFF2-40B4-BE49-F238E27FC236}">
                    <a16:creationId xmlns:a16="http://schemas.microsoft.com/office/drawing/2014/main" id="{9ACF6F74-6874-44E0-926B-13823EA0E167}"/>
                  </a:ext>
                </a:extLst>
              </p:cNvPr>
              <p:cNvPicPr>
                <a:picLocks noChangeAspect="1"/>
              </p:cNvPicPr>
              <p:nvPr/>
            </p:nvPicPr>
            <p:blipFill rotWithShape="1">
              <a:blip r:embed="rId108"/>
              <a:srcRect t="35123" b="33771"/>
              <a:stretch/>
            </p:blipFill>
            <p:spPr>
              <a:xfrm>
                <a:off x="8478059" y="4365505"/>
                <a:ext cx="457200" cy="142217"/>
              </a:xfrm>
              <a:prstGeom prst="rect">
                <a:avLst/>
              </a:prstGeom>
            </p:spPr>
          </p:pic>
          <p:pic>
            <p:nvPicPr>
              <p:cNvPr id="233" name="Picture 232">
                <a:extLst>
                  <a:ext uri="{FF2B5EF4-FFF2-40B4-BE49-F238E27FC236}">
                    <a16:creationId xmlns:a16="http://schemas.microsoft.com/office/drawing/2014/main" id="{563D58D8-0163-4EC8-B4B7-E6ED027D8B4F}"/>
                  </a:ext>
                </a:extLst>
              </p:cNvPr>
              <p:cNvPicPr>
                <a:picLocks noChangeAspect="1"/>
              </p:cNvPicPr>
              <p:nvPr/>
            </p:nvPicPr>
            <p:blipFill>
              <a:blip r:embed="rId109"/>
              <a:stretch>
                <a:fillRect/>
              </a:stretch>
            </p:blipFill>
            <p:spPr>
              <a:xfrm>
                <a:off x="5350251" y="4692642"/>
                <a:ext cx="411480" cy="131674"/>
              </a:xfrm>
              <a:prstGeom prst="rect">
                <a:avLst/>
              </a:prstGeom>
            </p:spPr>
          </p:pic>
          <p:pic>
            <p:nvPicPr>
              <p:cNvPr id="234" name="Picture 233">
                <a:extLst>
                  <a:ext uri="{FF2B5EF4-FFF2-40B4-BE49-F238E27FC236}">
                    <a16:creationId xmlns:a16="http://schemas.microsoft.com/office/drawing/2014/main" id="{C95D87B2-7809-4532-9D55-10220DF8434E}"/>
                  </a:ext>
                </a:extLst>
              </p:cNvPr>
              <p:cNvPicPr>
                <a:picLocks noChangeAspect="1"/>
              </p:cNvPicPr>
              <p:nvPr/>
            </p:nvPicPr>
            <p:blipFill>
              <a:blip r:embed="rId110"/>
              <a:stretch>
                <a:fillRect/>
              </a:stretch>
            </p:blipFill>
            <p:spPr>
              <a:xfrm>
                <a:off x="6030094" y="4668068"/>
                <a:ext cx="320040" cy="180822"/>
              </a:xfrm>
              <a:prstGeom prst="rect">
                <a:avLst/>
              </a:prstGeom>
            </p:spPr>
          </p:pic>
          <p:pic>
            <p:nvPicPr>
              <p:cNvPr id="235" name="Picture 234">
                <a:extLst>
                  <a:ext uri="{FF2B5EF4-FFF2-40B4-BE49-F238E27FC236}">
                    <a16:creationId xmlns:a16="http://schemas.microsoft.com/office/drawing/2014/main" id="{C1C7E764-C76E-491A-A374-F661ECD9F5DA}"/>
                  </a:ext>
                </a:extLst>
              </p:cNvPr>
              <p:cNvPicPr>
                <a:picLocks noChangeAspect="1"/>
              </p:cNvPicPr>
              <p:nvPr/>
            </p:nvPicPr>
            <p:blipFill>
              <a:blip r:embed="rId111"/>
              <a:stretch>
                <a:fillRect/>
              </a:stretch>
            </p:blipFill>
            <p:spPr>
              <a:xfrm>
                <a:off x="7206897" y="4689328"/>
                <a:ext cx="502920" cy="138303"/>
              </a:xfrm>
              <a:prstGeom prst="rect">
                <a:avLst/>
              </a:prstGeom>
            </p:spPr>
          </p:pic>
          <p:pic>
            <p:nvPicPr>
              <p:cNvPr id="236" name="Picture 235">
                <a:extLst>
                  <a:ext uri="{FF2B5EF4-FFF2-40B4-BE49-F238E27FC236}">
                    <a16:creationId xmlns:a16="http://schemas.microsoft.com/office/drawing/2014/main" id="{3A80B2C8-C047-41B8-9EAA-8A0296915BFB}"/>
                  </a:ext>
                </a:extLst>
              </p:cNvPr>
              <p:cNvPicPr>
                <a:picLocks noChangeAspect="1"/>
              </p:cNvPicPr>
              <p:nvPr/>
            </p:nvPicPr>
            <p:blipFill>
              <a:blip r:embed="rId112"/>
              <a:stretch>
                <a:fillRect/>
              </a:stretch>
            </p:blipFill>
            <p:spPr>
              <a:xfrm>
                <a:off x="8478059" y="4686470"/>
                <a:ext cx="457200" cy="144018"/>
              </a:xfrm>
              <a:prstGeom prst="rect">
                <a:avLst/>
              </a:prstGeom>
            </p:spPr>
          </p:pic>
          <p:pic>
            <p:nvPicPr>
              <p:cNvPr id="237" name="Picture 236">
                <a:extLst>
                  <a:ext uri="{FF2B5EF4-FFF2-40B4-BE49-F238E27FC236}">
                    <a16:creationId xmlns:a16="http://schemas.microsoft.com/office/drawing/2014/main" id="{91810B69-5965-4BD9-9848-41744C529ACA}"/>
                  </a:ext>
                </a:extLst>
              </p:cNvPr>
              <p:cNvPicPr>
                <a:picLocks noChangeAspect="1"/>
              </p:cNvPicPr>
              <p:nvPr/>
            </p:nvPicPr>
            <p:blipFill>
              <a:blip r:embed="rId113"/>
              <a:stretch>
                <a:fillRect/>
              </a:stretch>
            </p:blipFill>
            <p:spPr>
              <a:xfrm>
                <a:off x="6558316" y="4690083"/>
                <a:ext cx="548640" cy="136793"/>
              </a:xfrm>
              <a:prstGeom prst="rect">
                <a:avLst/>
              </a:prstGeom>
            </p:spPr>
          </p:pic>
          <p:pic>
            <p:nvPicPr>
              <p:cNvPr id="238" name="Picture 237">
                <a:extLst>
                  <a:ext uri="{FF2B5EF4-FFF2-40B4-BE49-F238E27FC236}">
                    <a16:creationId xmlns:a16="http://schemas.microsoft.com/office/drawing/2014/main" id="{54CD6FEC-7854-4B42-AD02-99398E142CCD}"/>
                  </a:ext>
                </a:extLst>
              </p:cNvPr>
              <p:cNvPicPr>
                <a:picLocks noChangeAspect="1"/>
              </p:cNvPicPr>
              <p:nvPr/>
            </p:nvPicPr>
            <p:blipFill>
              <a:blip r:embed="rId114"/>
              <a:stretch>
                <a:fillRect/>
              </a:stretch>
            </p:blipFill>
            <p:spPr>
              <a:xfrm>
                <a:off x="6626896" y="531349"/>
                <a:ext cx="411480" cy="162256"/>
              </a:xfrm>
              <a:prstGeom prst="rect">
                <a:avLst/>
              </a:prstGeom>
            </p:spPr>
          </p:pic>
        </p:grpSp>
      </p:grpSp>
      <p:sp>
        <p:nvSpPr>
          <p:cNvPr id="240" name="Rectangle 239">
            <a:extLst>
              <a:ext uri="{FF2B5EF4-FFF2-40B4-BE49-F238E27FC236}">
                <a16:creationId xmlns:a16="http://schemas.microsoft.com/office/drawing/2014/main" id="{19ACDE5A-E141-4B11-AC4F-3EFEF3F06E34}"/>
              </a:ext>
              <a:ext uri="{C183D7F6-B498-43B3-948B-1728B52AA6E4}">
                <adec:decorative xmlns:adec="http://schemas.microsoft.com/office/drawing/2017/decorative" val="1"/>
              </a:ext>
            </a:extLst>
          </p:cNvPr>
          <p:cNvSpPr/>
          <p:nvPr/>
        </p:nvSpPr>
        <p:spPr>
          <a:xfrm>
            <a:off x="0" y="0"/>
            <a:ext cx="12192000" cy="6858000"/>
          </a:xfrm>
          <a:prstGeom prst="rect">
            <a:avLst/>
          </a:prstGeom>
          <a:solidFill>
            <a:schemeClr val="tx1">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867"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 name="Title 3">
            <a:extLst>
              <a:ext uri="{FF2B5EF4-FFF2-40B4-BE49-F238E27FC236}">
                <a16:creationId xmlns:a16="http://schemas.microsoft.com/office/drawing/2014/main" id="{34757324-BCC6-596B-5054-332637F489E7}"/>
              </a:ext>
            </a:extLst>
          </p:cNvPr>
          <p:cNvSpPr>
            <a:spLocks noGrp="1"/>
          </p:cNvSpPr>
          <p:nvPr>
            <p:ph type="title"/>
          </p:nvPr>
        </p:nvSpPr>
        <p:spPr>
          <a:xfrm>
            <a:off x="455996" y="3031455"/>
            <a:ext cx="3678674" cy="795089"/>
          </a:xfrm>
        </p:spPr>
        <p:txBody>
          <a:bodyPr anchor="ctr" anchorCtr="0"/>
          <a:lstStyle/>
          <a:p>
            <a:r>
              <a:rPr lang="en-US" noProof="0">
                <a:sym typeface="Arial"/>
              </a:rPr>
              <a:t>The world’s leading brands run on </a:t>
            </a:r>
            <a:r>
              <a:rPr lang="en-US" noProof="0">
                <a:solidFill>
                  <a:schemeClr val="accent5"/>
                </a:solidFill>
                <a:sym typeface="Arial"/>
              </a:rPr>
              <a:t>Azure</a:t>
            </a:r>
            <a:endParaRPr lang="en-US">
              <a:solidFill>
                <a:schemeClr val="accent5"/>
              </a:solidFill>
            </a:endParaRPr>
          </a:p>
        </p:txBody>
      </p:sp>
      <p:pic>
        <p:nvPicPr>
          <p:cNvPr id="3" name="Graphic 2" descr="Azure logo">
            <a:extLst>
              <a:ext uri="{FF2B5EF4-FFF2-40B4-BE49-F238E27FC236}">
                <a16:creationId xmlns:a16="http://schemas.microsoft.com/office/drawing/2014/main" id="{4CAF7FEE-A4F6-9245-9A19-205991B2E386}"/>
              </a:ext>
              <a:ext uri="{C183D7F6-B498-43B3-948B-1728B52AA6E4}">
                <adec:decorative xmlns:adec="http://schemas.microsoft.com/office/drawing/2017/decorative" val="0"/>
              </a:ext>
            </a:extLst>
          </p:cNvPr>
          <p:cNvPicPr>
            <a:picLocks noChangeAspect="1"/>
          </p:cNvPicPr>
          <p:nvPr/>
        </p:nvPicPr>
        <p:blipFill>
          <a:blip r:embed="rId115">
            <a:extLst>
              <a:ext uri="{28A0092B-C50C-407E-A947-70E740481C1C}">
                <a14:useLocalDpi xmlns:a14="http://schemas.microsoft.com/office/drawing/2010/main" val="0"/>
              </a:ext>
              <a:ext uri="{96DAC541-7B7A-43D3-8B79-37D633B846F1}">
                <asvg:svgBlip xmlns:asvg="http://schemas.microsoft.com/office/drawing/2016/SVG/main" r:embed="rId116"/>
              </a:ext>
            </a:extLst>
          </a:blip>
          <a:stretch>
            <a:fillRect/>
          </a:stretch>
        </p:blipFill>
        <p:spPr>
          <a:xfrm>
            <a:off x="5400109" y="2209800"/>
            <a:ext cx="2438400" cy="2438400"/>
          </a:xfrm>
          <a:prstGeom prst="rect">
            <a:avLst/>
          </a:prstGeom>
        </p:spPr>
      </p:pic>
      <p:sp>
        <p:nvSpPr>
          <p:cNvPr id="242" name="Google Shape;470;p44" descr="Spring Boot logo">
            <a:extLst>
              <a:ext uri="{FF2B5EF4-FFF2-40B4-BE49-F238E27FC236}">
                <a16:creationId xmlns:a16="http://schemas.microsoft.com/office/drawing/2014/main" id="{47B2FF8F-FC4B-40F3-BDA6-2295CA2CAD80}"/>
              </a:ext>
              <a:ext uri="{C183D7F6-B498-43B3-948B-1728B52AA6E4}">
                <adec:decorative xmlns:adec="http://schemas.microsoft.com/office/drawing/2017/decorative" val="0"/>
              </a:ext>
            </a:extLst>
          </p:cNvPr>
          <p:cNvSpPr/>
          <p:nvPr/>
        </p:nvSpPr>
        <p:spPr>
          <a:xfrm>
            <a:off x="8846538" y="2373444"/>
            <a:ext cx="2370207" cy="2123087"/>
          </a:xfrm>
          <a:custGeom>
            <a:avLst/>
            <a:gdLst/>
            <a:ahLst/>
            <a:cxnLst/>
            <a:rect l="l" t="t" r="r" b="b"/>
            <a:pathLst>
              <a:path w="23258" h="22486" extrusionOk="0">
                <a:moveTo>
                  <a:pt x="20375" y="2482"/>
                </a:moveTo>
                <a:cubicBezTo>
                  <a:pt x="21683" y="6361"/>
                  <a:pt x="23258" y="12439"/>
                  <a:pt x="20434" y="16184"/>
                </a:cubicBezTo>
                <a:cubicBezTo>
                  <a:pt x="18700" y="18506"/>
                  <a:pt x="15724" y="18880"/>
                  <a:pt x="12808" y="18880"/>
                </a:cubicBezTo>
                <a:cubicBezTo>
                  <a:pt x="11427" y="18880"/>
                  <a:pt x="10058" y="18796"/>
                  <a:pt x="8842" y="18796"/>
                </a:cubicBezTo>
                <a:cubicBezTo>
                  <a:pt x="8534" y="18796"/>
                  <a:pt x="8237" y="18801"/>
                  <a:pt x="7951" y="18815"/>
                </a:cubicBezTo>
                <a:cubicBezTo>
                  <a:pt x="7951" y="18815"/>
                  <a:pt x="7282" y="18859"/>
                  <a:pt x="6599" y="18963"/>
                </a:cubicBezTo>
                <a:cubicBezTo>
                  <a:pt x="6599" y="18963"/>
                  <a:pt x="6866" y="18859"/>
                  <a:pt x="7178" y="18740"/>
                </a:cubicBezTo>
                <a:cubicBezTo>
                  <a:pt x="9853" y="17819"/>
                  <a:pt x="11116" y="17641"/>
                  <a:pt x="12736" y="16808"/>
                </a:cubicBezTo>
                <a:cubicBezTo>
                  <a:pt x="15783" y="15248"/>
                  <a:pt x="18800" y="11845"/>
                  <a:pt x="19424" y="8323"/>
                </a:cubicBezTo>
                <a:lnTo>
                  <a:pt x="19424" y="8323"/>
                </a:lnTo>
                <a:cubicBezTo>
                  <a:pt x="18265" y="11711"/>
                  <a:pt x="14742" y="14639"/>
                  <a:pt x="11532" y="15813"/>
                </a:cubicBezTo>
                <a:cubicBezTo>
                  <a:pt x="9333" y="16630"/>
                  <a:pt x="5365" y="17418"/>
                  <a:pt x="5365" y="17418"/>
                </a:cubicBezTo>
                <a:lnTo>
                  <a:pt x="5202" y="17328"/>
                </a:lnTo>
                <a:cubicBezTo>
                  <a:pt x="2497" y="16021"/>
                  <a:pt x="2423" y="10165"/>
                  <a:pt x="7327" y="8278"/>
                </a:cubicBezTo>
                <a:cubicBezTo>
                  <a:pt x="9482" y="7461"/>
                  <a:pt x="11532" y="7907"/>
                  <a:pt x="13866" y="7357"/>
                </a:cubicBezTo>
                <a:cubicBezTo>
                  <a:pt x="16347" y="6762"/>
                  <a:pt x="19216" y="4905"/>
                  <a:pt x="20375" y="2482"/>
                </a:cubicBezTo>
                <a:close/>
                <a:moveTo>
                  <a:pt x="4451" y="17988"/>
                </a:moveTo>
                <a:cubicBezTo>
                  <a:pt x="4662" y="17988"/>
                  <a:pt x="4874" y="18058"/>
                  <a:pt x="5053" y="18205"/>
                </a:cubicBezTo>
                <a:cubicBezTo>
                  <a:pt x="5469" y="18532"/>
                  <a:pt x="5529" y="19141"/>
                  <a:pt x="5202" y="19558"/>
                </a:cubicBezTo>
                <a:cubicBezTo>
                  <a:pt x="5007" y="19786"/>
                  <a:pt x="4726" y="19909"/>
                  <a:pt x="4445" y="19909"/>
                </a:cubicBezTo>
                <a:cubicBezTo>
                  <a:pt x="4233" y="19909"/>
                  <a:pt x="4022" y="19839"/>
                  <a:pt x="3849" y="19691"/>
                </a:cubicBezTo>
                <a:cubicBezTo>
                  <a:pt x="3433" y="19364"/>
                  <a:pt x="3374" y="18755"/>
                  <a:pt x="3701" y="18339"/>
                </a:cubicBezTo>
                <a:cubicBezTo>
                  <a:pt x="3895" y="18111"/>
                  <a:pt x="4172" y="17988"/>
                  <a:pt x="4451" y="17988"/>
                </a:cubicBezTo>
                <a:close/>
                <a:moveTo>
                  <a:pt x="11250" y="0"/>
                </a:moveTo>
                <a:cubicBezTo>
                  <a:pt x="5038" y="0"/>
                  <a:pt x="0" y="5038"/>
                  <a:pt x="0" y="11235"/>
                </a:cubicBezTo>
                <a:cubicBezTo>
                  <a:pt x="0" y="14490"/>
                  <a:pt x="1382" y="17418"/>
                  <a:pt x="3597" y="19468"/>
                </a:cubicBezTo>
                <a:lnTo>
                  <a:pt x="4013" y="19840"/>
                </a:lnTo>
                <a:cubicBezTo>
                  <a:pt x="5974" y="21490"/>
                  <a:pt x="8486" y="22485"/>
                  <a:pt x="11250" y="22485"/>
                </a:cubicBezTo>
                <a:cubicBezTo>
                  <a:pt x="17165" y="22485"/>
                  <a:pt x="22039" y="17878"/>
                  <a:pt x="22455" y="12053"/>
                </a:cubicBezTo>
                <a:cubicBezTo>
                  <a:pt x="22767" y="9199"/>
                  <a:pt x="21920" y="5573"/>
                  <a:pt x="20494" y="1278"/>
                </a:cubicBezTo>
                <a:cubicBezTo>
                  <a:pt x="20152" y="2066"/>
                  <a:pt x="19751" y="2765"/>
                  <a:pt x="19290" y="3404"/>
                </a:cubicBezTo>
                <a:cubicBezTo>
                  <a:pt x="17254" y="1293"/>
                  <a:pt x="14401" y="0"/>
                  <a:pt x="11250" y="0"/>
                </a:cubicBezTo>
                <a:close/>
              </a:path>
            </a:pathLst>
          </a:custGeom>
          <a:solidFill>
            <a:srgbClr val="69BB30"/>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03287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04167E-6 0.04607 L -1.04167E-6 -4.07407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1.04167E-6 0.04607 L -1.04167E-6 -4.07407E-6 " pathEditMode="relative" rAng="0" ptsTypes="AA">
                                      <p:cBhvr>
                                        <p:cTn id="14" dur="600" fill="hold"/>
                                        <p:tgtEl>
                                          <p:spTgt spid="10"/>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240"/>
                                        </p:tgtEl>
                                        <p:attrNameLst>
                                          <p:attrName>style.visibility</p:attrName>
                                        </p:attrNameLst>
                                      </p:cBhvr>
                                      <p:to>
                                        <p:strVal val="visible"/>
                                      </p:to>
                                    </p:set>
                                    <p:animEffect transition="in" filter="fade">
                                      <p:cBhvr>
                                        <p:cTn id="17" dur="1000"/>
                                        <p:tgtEl>
                                          <p:spTgt spid="240"/>
                                        </p:tgtEl>
                                      </p:cBhvr>
                                    </p:animEffect>
                                  </p:childTnLst>
                                </p:cTn>
                              </p:par>
                              <p:par>
                                <p:cTn id="18" presetID="1" presetClass="entr" presetSubtype="0"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childTnLst>
                                </p:cTn>
                              </p:par>
                              <p:par>
                                <p:cTn id="20" presetID="6" presetClass="emph" presetSubtype="0" accel="100000" autoRev="1" fill="hold" nodeType="withEffect">
                                  <p:stCondLst>
                                    <p:cond delay="0"/>
                                  </p:stCondLst>
                                  <p:childTnLst>
                                    <p:animScale>
                                      <p:cBhvr>
                                        <p:cTn id="21" dur="500" fill="hold"/>
                                        <p:tgtEl>
                                          <p:spTgt spid="3"/>
                                        </p:tgtEl>
                                      </p:cBhvr>
                                      <p:by x="0" y="0"/>
                                    </p:animScale>
                                  </p:childTnLst>
                                </p:cTn>
                              </p:par>
                              <p:par>
                                <p:cTn id="22" presetID="6" presetClass="emph" presetSubtype="0" decel="100000" fill="hold" nodeType="withEffect">
                                  <p:stCondLst>
                                    <p:cond delay="0"/>
                                  </p:stCondLst>
                                  <p:childTnLst>
                                    <p:animScale>
                                      <p:cBhvr>
                                        <p:cTn id="23" dur="500" fill="hold"/>
                                        <p:tgtEl>
                                          <p:spTgt spid="3"/>
                                        </p:tgtEl>
                                      </p:cBhvr>
                                      <p:by x="90000" y="90000"/>
                                    </p:animScale>
                                  </p:childTnLst>
                                </p:cTn>
                              </p:par>
                              <p:par>
                                <p:cTn id="24" presetID="1" presetClass="entr" presetSubtype="0" fill="hold" grpId="0" nodeType="withEffect">
                                  <p:stCondLst>
                                    <p:cond delay="500"/>
                                  </p:stCondLst>
                                  <p:childTnLst>
                                    <p:set>
                                      <p:cBhvr>
                                        <p:cTn id="25" dur="1" fill="hold">
                                          <p:stCondLst>
                                            <p:cond delay="0"/>
                                          </p:stCondLst>
                                        </p:cTn>
                                        <p:tgtEl>
                                          <p:spTgt spid="242"/>
                                        </p:tgtEl>
                                        <p:attrNameLst>
                                          <p:attrName>style.visibility</p:attrName>
                                        </p:attrNameLst>
                                      </p:cBhvr>
                                      <p:to>
                                        <p:strVal val="visible"/>
                                      </p:to>
                                    </p:set>
                                  </p:childTnLst>
                                </p:cTn>
                              </p:par>
                              <p:par>
                                <p:cTn id="26" presetID="6" presetClass="emph" presetSubtype="0" accel="100000" autoRev="1" fill="hold" grpId="1" nodeType="withEffect">
                                  <p:stCondLst>
                                    <p:cond delay="0"/>
                                  </p:stCondLst>
                                  <p:childTnLst>
                                    <p:animScale>
                                      <p:cBhvr>
                                        <p:cTn id="27" dur="500" fill="hold"/>
                                        <p:tgtEl>
                                          <p:spTgt spid="242"/>
                                        </p:tgtEl>
                                      </p:cBhvr>
                                      <p:by x="0" y="0"/>
                                    </p:animScale>
                                  </p:childTnLst>
                                </p:cTn>
                              </p:par>
                              <p:par>
                                <p:cTn id="28" presetID="6" presetClass="emph" presetSubtype="0" decel="100000" fill="hold" grpId="2" nodeType="withEffect">
                                  <p:stCondLst>
                                    <p:cond delay="0"/>
                                  </p:stCondLst>
                                  <p:childTnLst>
                                    <p:animScale>
                                      <p:cBhvr>
                                        <p:cTn id="29" dur="500" fill="hold"/>
                                        <p:tgtEl>
                                          <p:spTgt spid="242"/>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4" grpId="0"/>
      <p:bldP spid="4" grpId="1"/>
      <p:bldP spid="242" grpId="0" animBg="1"/>
      <p:bldP spid="242" grpId="1" animBg="1"/>
      <p:bldP spid="242"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5B35-38C6-FA29-95CF-EBFD8338EDD8}"/>
              </a:ext>
            </a:extLst>
          </p:cNvPr>
          <p:cNvSpPr>
            <a:spLocks noGrp="1"/>
          </p:cNvSpPr>
          <p:nvPr>
            <p:ph type="title"/>
          </p:nvPr>
        </p:nvSpPr>
        <p:spPr>
          <a:xfrm>
            <a:off x="455996" y="2832684"/>
            <a:ext cx="2583209" cy="1192634"/>
          </a:xfrm>
        </p:spPr>
        <p:txBody>
          <a:bodyPr wrap="square" anchor="ctr" anchorCtr="0">
            <a:spAutoFit/>
          </a:bodyPr>
          <a:lstStyle/>
          <a:p>
            <a:r>
              <a:rPr lang="en-US"/>
              <a:t>Effortlessly route client requests to apps</a:t>
            </a:r>
          </a:p>
        </p:txBody>
      </p:sp>
      <p:sp>
        <p:nvSpPr>
          <p:cNvPr id="4" name="Rectangle: Rounded Corners 3">
            <a:extLst>
              <a:ext uri="{FF2B5EF4-FFF2-40B4-BE49-F238E27FC236}">
                <a16:creationId xmlns:a16="http://schemas.microsoft.com/office/drawing/2014/main" id="{C5676523-B6AE-E2AF-1503-E73C364C84BD}"/>
              </a:ext>
              <a:ext uri="{C183D7F6-B498-43B3-948B-1728B52AA6E4}">
                <adec:decorative xmlns:adec="http://schemas.microsoft.com/office/drawing/2017/decorative" val="1"/>
              </a:ext>
            </a:extLst>
          </p:cNvPr>
          <p:cNvSpPr/>
          <p:nvPr/>
        </p:nvSpPr>
        <p:spPr bwMode="auto">
          <a:xfrm>
            <a:off x="5937002" y="899408"/>
            <a:ext cx="5392179" cy="4069429"/>
          </a:xfrm>
          <a:prstGeom prst="roundRect">
            <a:avLst>
              <a:gd name="adj" fmla="val 3005"/>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6900" kern="0" spc="-100" err="1">
              <a:gradFill>
                <a:gsLst>
                  <a:gs pos="0">
                    <a:srgbClr val="0078D4"/>
                  </a:gs>
                  <a:gs pos="100000">
                    <a:srgbClr val="FFA38B"/>
                  </a:gs>
                </a:gsLst>
                <a:lin ang="2700000" scaled="0"/>
              </a:gradFill>
              <a:latin typeface="Segoe UI Semibold"/>
              <a:cs typeface="Segoe UI" pitchFamily="34" charset="0"/>
            </a:endParaRPr>
          </a:p>
        </p:txBody>
      </p:sp>
      <p:grpSp>
        <p:nvGrpSpPr>
          <p:cNvPr id="5" name="Group 4">
            <a:extLst>
              <a:ext uri="{FF2B5EF4-FFF2-40B4-BE49-F238E27FC236}">
                <a16:creationId xmlns:a16="http://schemas.microsoft.com/office/drawing/2014/main" id="{7E46DF93-1F61-5222-B788-9F30964418AA}"/>
              </a:ext>
              <a:ext uri="{C183D7F6-B498-43B3-948B-1728B52AA6E4}">
                <adec:decorative xmlns:adec="http://schemas.microsoft.com/office/drawing/2017/decorative" val="1"/>
              </a:ext>
            </a:extLst>
          </p:cNvPr>
          <p:cNvGrpSpPr/>
          <p:nvPr/>
        </p:nvGrpSpPr>
        <p:grpSpPr>
          <a:xfrm>
            <a:off x="8787775" y="1352310"/>
            <a:ext cx="461948" cy="4315953"/>
            <a:chOff x="9388749" y="2490138"/>
            <a:chExt cx="260002" cy="3439606"/>
          </a:xfrm>
        </p:grpSpPr>
        <p:sp>
          <p:nvSpPr>
            <p:cNvPr id="6" name="Freeform: Shape 5">
              <a:extLst>
                <a:ext uri="{FF2B5EF4-FFF2-40B4-BE49-F238E27FC236}">
                  <a16:creationId xmlns:a16="http://schemas.microsoft.com/office/drawing/2014/main" id="{4406B6E0-F55C-1D0C-0447-0C48EFA0DEA0}"/>
                </a:ext>
              </a:extLst>
            </p:cNvPr>
            <p:cNvSpPr/>
            <p:nvPr/>
          </p:nvSpPr>
          <p:spPr>
            <a:xfrm flipH="1">
              <a:off x="9388749" y="3020235"/>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 name="Freeform: Shape 6">
              <a:extLst>
                <a:ext uri="{FF2B5EF4-FFF2-40B4-BE49-F238E27FC236}">
                  <a16:creationId xmlns:a16="http://schemas.microsoft.com/office/drawing/2014/main" id="{0B6C8F73-858D-2B1F-784A-EC7E5E3889D1}"/>
                </a:ext>
              </a:extLst>
            </p:cNvPr>
            <p:cNvSpPr/>
            <p:nvPr/>
          </p:nvSpPr>
          <p:spPr>
            <a:xfrm flipH="1">
              <a:off x="9388749" y="3539216"/>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 name="Freeform: Shape 7">
              <a:extLst>
                <a:ext uri="{FF2B5EF4-FFF2-40B4-BE49-F238E27FC236}">
                  <a16:creationId xmlns:a16="http://schemas.microsoft.com/office/drawing/2014/main" id="{F82ECEEA-5D38-C0FE-915A-0F36612E467F}"/>
                </a:ext>
              </a:extLst>
            </p:cNvPr>
            <p:cNvSpPr/>
            <p:nvPr/>
          </p:nvSpPr>
          <p:spPr>
            <a:xfrm flipH="1">
              <a:off x="9388749" y="4033662"/>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 name="Freeform: Shape 8">
              <a:extLst>
                <a:ext uri="{FF2B5EF4-FFF2-40B4-BE49-F238E27FC236}">
                  <a16:creationId xmlns:a16="http://schemas.microsoft.com/office/drawing/2014/main" id="{0FCD0A51-5CB3-06D7-EFAF-AB693067FAB5}"/>
                </a:ext>
              </a:extLst>
            </p:cNvPr>
            <p:cNvSpPr/>
            <p:nvPr/>
          </p:nvSpPr>
          <p:spPr>
            <a:xfrm flipH="1">
              <a:off x="9388749" y="4547060"/>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 name="Freeform: Shape 9">
              <a:extLst>
                <a:ext uri="{FF2B5EF4-FFF2-40B4-BE49-F238E27FC236}">
                  <a16:creationId xmlns:a16="http://schemas.microsoft.com/office/drawing/2014/main" id="{28D29A6D-2E95-EFE9-CDC4-87C682CD3CEC}"/>
                </a:ext>
              </a:extLst>
            </p:cNvPr>
            <p:cNvSpPr/>
            <p:nvPr/>
          </p:nvSpPr>
          <p:spPr>
            <a:xfrm flipH="1">
              <a:off x="9388749" y="5044451"/>
              <a:ext cx="260002" cy="5122"/>
            </a:xfrm>
            <a:custGeom>
              <a:avLst/>
              <a:gdLst>
                <a:gd name="connsiteX0" fmla="*/ 476213 w 476213"/>
                <a:gd name="connsiteY0" fmla="*/ 0 h 9381"/>
                <a:gd name="connsiteX1" fmla="*/ 0 w 476213"/>
                <a:gd name="connsiteY1" fmla="*/ 0 h 9381"/>
              </a:gdLst>
              <a:ahLst/>
              <a:cxnLst>
                <a:cxn ang="0">
                  <a:pos x="connsiteX0" y="connsiteY0"/>
                </a:cxn>
                <a:cxn ang="0">
                  <a:pos x="connsiteX1" y="connsiteY1"/>
                </a:cxn>
              </a:cxnLst>
              <a:rect l="l" t="t" r="r" b="b"/>
              <a:pathLst>
                <a:path w="476213" h="9381">
                  <a:moveTo>
                    <a:pt x="476213" y="0"/>
                  </a:moveTo>
                  <a:lnTo>
                    <a:pt x="0" y="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 name="Freeform: Shape 10">
              <a:extLst>
                <a:ext uri="{FF2B5EF4-FFF2-40B4-BE49-F238E27FC236}">
                  <a16:creationId xmlns:a16="http://schemas.microsoft.com/office/drawing/2014/main" id="{66A79802-3FFB-0F01-AF77-E9ED37BD1FEB}"/>
                </a:ext>
              </a:extLst>
            </p:cNvPr>
            <p:cNvSpPr/>
            <p:nvPr/>
          </p:nvSpPr>
          <p:spPr>
            <a:xfrm flipH="1">
              <a:off x="9388749" y="2490138"/>
              <a:ext cx="260002" cy="3439606"/>
            </a:xfrm>
            <a:custGeom>
              <a:avLst/>
              <a:gdLst>
                <a:gd name="connsiteX0" fmla="*/ 0 w 476213"/>
                <a:gd name="connsiteY0" fmla="*/ 0 h 4702280"/>
                <a:gd name="connsiteX1" fmla="*/ 476213 w 476213"/>
                <a:gd name="connsiteY1" fmla="*/ 0 h 4702280"/>
                <a:gd name="connsiteX2" fmla="*/ 476213 w 476213"/>
                <a:gd name="connsiteY2" fmla="*/ 4702280 h 4702280"/>
                <a:gd name="connsiteX3" fmla="*/ 0 w 476213"/>
                <a:gd name="connsiteY3" fmla="*/ 4702280 h 4702280"/>
              </a:gdLst>
              <a:ahLst/>
              <a:cxnLst>
                <a:cxn ang="0">
                  <a:pos x="connsiteX0" y="connsiteY0"/>
                </a:cxn>
                <a:cxn ang="0">
                  <a:pos x="connsiteX1" y="connsiteY1"/>
                </a:cxn>
                <a:cxn ang="0">
                  <a:pos x="connsiteX2" y="connsiteY2"/>
                </a:cxn>
                <a:cxn ang="0">
                  <a:pos x="connsiteX3" y="connsiteY3"/>
                </a:cxn>
              </a:cxnLst>
              <a:rect l="l" t="t" r="r" b="b"/>
              <a:pathLst>
                <a:path w="476213" h="4702280">
                  <a:moveTo>
                    <a:pt x="0" y="0"/>
                  </a:moveTo>
                  <a:lnTo>
                    <a:pt x="476213" y="0"/>
                  </a:lnTo>
                  <a:lnTo>
                    <a:pt x="476213" y="4702280"/>
                  </a:lnTo>
                  <a:lnTo>
                    <a:pt x="0" y="4702280"/>
                  </a:lnTo>
                </a:path>
              </a:pathLst>
            </a:cu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12" name="Picture 11">
            <a:extLst>
              <a:ext uri="{FF2B5EF4-FFF2-40B4-BE49-F238E27FC236}">
                <a16:creationId xmlns:a16="http://schemas.microsoft.com/office/drawing/2014/main" id="{A4247B5C-0551-5987-04F5-BF5B121E658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42240" y="1114766"/>
            <a:ext cx="2437804" cy="369012"/>
          </a:xfrm>
          <a:prstGeom prst="rect">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pic>
      <p:grpSp>
        <p:nvGrpSpPr>
          <p:cNvPr id="13" name="Group 12">
            <a:extLst>
              <a:ext uri="{FF2B5EF4-FFF2-40B4-BE49-F238E27FC236}">
                <a16:creationId xmlns:a16="http://schemas.microsoft.com/office/drawing/2014/main" id="{2B30352E-4520-981F-226B-D617A8596562}"/>
              </a:ext>
              <a:ext uri="{C183D7F6-B498-43B3-948B-1728B52AA6E4}">
                <adec:decorative xmlns:adec="http://schemas.microsoft.com/office/drawing/2017/decorative" val="1"/>
              </a:ext>
            </a:extLst>
          </p:cNvPr>
          <p:cNvGrpSpPr/>
          <p:nvPr/>
        </p:nvGrpSpPr>
        <p:grpSpPr>
          <a:xfrm>
            <a:off x="6078609" y="5327538"/>
            <a:ext cx="5236316" cy="529924"/>
            <a:chOff x="7399128" y="5727612"/>
            <a:chExt cx="3845569" cy="389178"/>
          </a:xfrm>
        </p:grpSpPr>
        <p:sp>
          <p:nvSpPr>
            <p:cNvPr id="14" name="Freeform: Shape 13">
              <a:extLst>
                <a:ext uri="{FF2B5EF4-FFF2-40B4-BE49-F238E27FC236}">
                  <a16:creationId xmlns:a16="http://schemas.microsoft.com/office/drawing/2014/main" id="{3D6D3120-29C6-C385-109D-49622153B14B}"/>
                </a:ext>
              </a:extLst>
            </p:cNvPr>
            <p:cNvSpPr/>
            <p:nvPr/>
          </p:nvSpPr>
          <p:spPr>
            <a:xfrm>
              <a:off x="7399128" y="5728584"/>
              <a:ext cx="1774803" cy="387630"/>
            </a:xfrm>
            <a:custGeom>
              <a:avLst/>
              <a:gdLst>
                <a:gd name="connsiteX0" fmla="*/ 1689060 w 1774803"/>
                <a:gd name="connsiteY0" fmla="*/ 0 h 486723"/>
                <a:gd name="connsiteX1" fmla="*/ 1774804 w 1774803"/>
                <a:gd name="connsiteY1" fmla="*/ 85744 h 486723"/>
                <a:gd name="connsiteX2" fmla="*/ 1774804 w 1774803"/>
                <a:gd name="connsiteY2" fmla="*/ 400980 h 486723"/>
                <a:gd name="connsiteX3" fmla="*/ 1689060 w 1774803"/>
                <a:gd name="connsiteY3" fmla="*/ 486724 h 486723"/>
                <a:gd name="connsiteX4" fmla="*/ 85744 w 1774803"/>
                <a:gd name="connsiteY4" fmla="*/ 486724 h 486723"/>
                <a:gd name="connsiteX5" fmla="*/ 0 w 1774803"/>
                <a:gd name="connsiteY5" fmla="*/ 400980 h 486723"/>
                <a:gd name="connsiteX6" fmla="*/ 0 w 1774803"/>
                <a:gd name="connsiteY6" fmla="*/ 85744 h 486723"/>
                <a:gd name="connsiteX7" fmla="*/ 85744 w 1774803"/>
                <a:gd name="connsiteY7" fmla="*/ 0 h 48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4803" h="486723">
                  <a:moveTo>
                    <a:pt x="1689060" y="0"/>
                  </a:moveTo>
                  <a:cubicBezTo>
                    <a:pt x="1736415" y="0"/>
                    <a:pt x="1774804" y="38389"/>
                    <a:pt x="1774804" y="85744"/>
                  </a:cubicBezTo>
                  <a:lnTo>
                    <a:pt x="1774804" y="400980"/>
                  </a:lnTo>
                  <a:cubicBezTo>
                    <a:pt x="1774804" y="448335"/>
                    <a:pt x="1736415" y="486724"/>
                    <a:pt x="1689060" y="486724"/>
                  </a:cubicBezTo>
                  <a:lnTo>
                    <a:pt x="85744" y="486724"/>
                  </a:lnTo>
                  <a:cubicBezTo>
                    <a:pt x="38389" y="486724"/>
                    <a:pt x="0" y="448335"/>
                    <a:pt x="0" y="400980"/>
                  </a:cubicBezTo>
                  <a:lnTo>
                    <a:pt x="0" y="85744"/>
                  </a:lnTo>
                  <a:cubicBezTo>
                    <a:pt x="0" y="38389"/>
                    <a:pt x="38389" y="0"/>
                    <a:pt x="85744"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5" name="Graphic 61">
              <a:extLst>
                <a:ext uri="{FF2B5EF4-FFF2-40B4-BE49-F238E27FC236}">
                  <a16:creationId xmlns:a16="http://schemas.microsoft.com/office/drawing/2014/main" id="{4FDD5ACE-409C-0D2D-FF59-30E4A4801397}"/>
                </a:ext>
              </a:extLst>
            </p:cNvPr>
            <p:cNvGrpSpPr/>
            <p:nvPr/>
          </p:nvGrpSpPr>
          <p:grpSpPr>
            <a:xfrm>
              <a:off x="7533027" y="5803872"/>
              <a:ext cx="1502988" cy="267136"/>
              <a:chOff x="7533027" y="5794333"/>
              <a:chExt cx="1502988" cy="267136"/>
            </a:xfrm>
            <a:solidFill>
              <a:srgbClr val="FFFFFF"/>
            </a:solidFill>
          </p:grpSpPr>
          <p:sp>
            <p:nvSpPr>
              <p:cNvPr id="50" name="Freeform: Shape 49">
                <a:extLst>
                  <a:ext uri="{FF2B5EF4-FFF2-40B4-BE49-F238E27FC236}">
                    <a16:creationId xmlns:a16="http://schemas.microsoft.com/office/drawing/2014/main" id="{9FC1AECB-6C80-CF96-F48F-C8E926293F7F}"/>
                  </a:ext>
                </a:extLst>
              </p:cNvPr>
              <p:cNvSpPr/>
              <p:nvPr/>
            </p:nvSpPr>
            <p:spPr>
              <a:xfrm>
                <a:off x="7533027" y="5799176"/>
                <a:ext cx="58611" cy="87394"/>
              </a:xfrm>
              <a:custGeom>
                <a:avLst/>
                <a:gdLst>
                  <a:gd name="connsiteX0" fmla="*/ 52613 w 58611"/>
                  <a:gd name="connsiteY0" fmla="*/ 49531 h 87394"/>
                  <a:gd name="connsiteX1" fmla="*/ 18051 w 58611"/>
                  <a:gd name="connsiteY1" fmla="*/ 49531 h 87394"/>
                  <a:gd name="connsiteX2" fmla="*/ 18051 w 58611"/>
                  <a:gd name="connsiteY2" fmla="*/ 72921 h 87394"/>
                  <a:gd name="connsiteX3" fmla="*/ 58612 w 58611"/>
                  <a:gd name="connsiteY3" fmla="*/ 72921 h 87394"/>
                  <a:gd name="connsiteX4" fmla="*/ 58612 w 58611"/>
                  <a:gd name="connsiteY4" fmla="*/ 87395 h 87394"/>
                  <a:gd name="connsiteX5" fmla="*/ 0 w 58611"/>
                  <a:gd name="connsiteY5" fmla="*/ 87395 h 87394"/>
                  <a:gd name="connsiteX6" fmla="*/ 0 w 58611"/>
                  <a:gd name="connsiteY6" fmla="*/ 0 h 87394"/>
                  <a:gd name="connsiteX7" fmla="*/ 58447 w 58611"/>
                  <a:gd name="connsiteY7" fmla="*/ 0 h 87394"/>
                  <a:gd name="connsiteX8" fmla="*/ 58447 w 58611"/>
                  <a:gd name="connsiteY8" fmla="*/ 14584 h 87394"/>
                  <a:gd name="connsiteX9" fmla="*/ 17996 w 58611"/>
                  <a:gd name="connsiteY9" fmla="*/ 14584 h 87394"/>
                  <a:gd name="connsiteX10" fmla="*/ 17996 w 58611"/>
                  <a:gd name="connsiteY10" fmla="*/ 35442 h 87394"/>
                  <a:gd name="connsiteX11" fmla="*/ 52558 w 58611"/>
                  <a:gd name="connsiteY11" fmla="*/ 35442 h 87394"/>
                  <a:gd name="connsiteX12" fmla="*/ 52558 w 58611"/>
                  <a:gd name="connsiteY12" fmla="*/ 49531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611" h="87394">
                    <a:moveTo>
                      <a:pt x="52613" y="49531"/>
                    </a:moveTo>
                    <a:lnTo>
                      <a:pt x="18051" y="49531"/>
                    </a:lnTo>
                    <a:lnTo>
                      <a:pt x="18051" y="72921"/>
                    </a:lnTo>
                    <a:lnTo>
                      <a:pt x="58612" y="72921"/>
                    </a:lnTo>
                    <a:lnTo>
                      <a:pt x="58612" y="87395"/>
                    </a:lnTo>
                    <a:lnTo>
                      <a:pt x="0" y="87395"/>
                    </a:lnTo>
                    <a:lnTo>
                      <a:pt x="0" y="0"/>
                    </a:lnTo>
                    <a:lnTo>
                      <a:pt x="58447" y="0"/>
                    </a:lnTo>
                    <a:lnTo>
                      <a:pt x="58447" y="14584"/>
                    </a:lnTo>
                    <a:lnTo>
                      <a:pt x="17996" y="14584"/>
                    </a:lnTo>
                    <a:lnTo>
                      <a:pt x="17996" y="35442"/>
                    </a:lnTo>
                    <a:lnTo>
                      <a:pt x="52558" y="35442"/>
                    </a:lnTo>
                    <a:lnTo>
                      <a:pt x="52558" y="4953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1" name="Freeform: Shape 50">
                <a:extLst>
                  <a:ext uri="{FF2B5EF4-FFF2-40B4-BE49-F238E27FC236}">
                    <a16:creationId xmlns:a16="http://schemas.microsoft.com/office/drawing/2014/main" id="{F7BCCB66-44DA-99F4-ED1A-811D3533632A}"/>
                  </a:ext>
                </a:extLst>
              </p:cNvPr>
              <p:cNvSpPr/>
              <p:nvPr/>
            </p:nvSpPr>
            <p:spPr>
              <a:xfrm>
                <a:off x="7600719" y="5820419"/>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2" name="Freeform: Shape 51">
                <a:extLst>
                  <a:ext uri="{FF2B5EF4-FFF2-40B4-BE49-F238E27FC236}">
                    <a16:creationId xmlns:a16="http://schemas.microsoft.com/office/drawing/2014/main" id="{7910F315-00AB-A83C-C413-3F3BE051FD30}"/>
                  </a:ext>
                </a:extLst>
              </p:cNvPr>
              <p:cNvSpPr/>
              <p:nvPr/>
            </p:nvSpPr>
            <p:spPr>
              <a:xfrm>
                <a:off x="7663898"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3" name="Freeform: Shape 52">
                <a:extLst>
                  <a:ext uri="{FF2B5EF4-FFF2-40B4-BE49-F238E27FC236}">
                    <a16:creationId xmlns:a16="http://schemas.microsoft.com/office/drawing/2014/main" id="{33D81011-1994-1770-9112-1E30438F986A}"/>
                  </a:ext>
                </a:extLst>
              </p:cNvPr>
              <p:cNvSpPr/>
              <p:nvPr/>
            </p:nvSpPr>
            <p:spPr>
              <a:xfrm>
                <a:off x="7709137"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4" name="Freeform: Shape 53">
                <a:extLst>
                  <a:ext uri="{FF2B5EF4-FFF2-40B4-BE49-F238E27FC236}">
                    <a16:creationId xmlns:a16="http://schemas.microsoft.com/office/drawing/2014/main" id="{331CBA6E-5891-DC7E-ED70-A872D62CF3E3}"/>
                  </a:ext>
                </a:extLst>
              </p:cNvPr>
              <p:cNvSpPr/>
              <p:nvPr/>
            </p:nvSpPr>
            <p:spPr>
              <a:xfrm>
                <a:off x="7777930"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5" name="Freeform: Shape 54">
                <a:extLst>
                  <a:ext uri="{FF2B5EF4-FFF2-40B4-BE49-F238E27FC236}">
                    <a16:creationId xmlns:a16="http://schemas.microsoft.com/office/drawing/2014/main" id="{B4361B4E-DA7B-D4C4-2C3B-0DD316F301E7}"/>
                  </a:ext>
                </a:extLst>
              </p:cNvPr>
              <p:cNvSpPr/>
              <p:nvPr/>
            </p:nvSpPr>
            <p:spPr>
              <a:xfrm>
                <a:off x="7822783" y="5820419"/>
                <a:ext cx="58446" cy="91136"/>
              </a:xfrm>
              <a:custGeom>
                <a:avLst/>
                <a:gdLst>
                  <a:gd name="connsiteX0" fmla="*/ 58446 w 58446"/>
                  <a:gd name="connsiteY0" fmla="*/ 34286 h 91136"/>
                  <a:gd name="connsiteX1" fmla="*/ 51622 w 58446"/>
                  <a:gd name="connsiteY1" fmla="*/ 58336 h 91136"/>
                  <a:gd name="connsiteX2" fmla="*/ 33241 w 58446"/>
                  <a:gd name="connsiteY2" fmla="*/ 67362 h 91136"/>
                  <a:gd name="connsiteX3" fmla="*/ 17336 w 58446"/>
                  <a:gd name="connsiteY3" fmla="*/ 60538 h 91136"/>
                  <a:gd name="connsiteX4" fmla="*/ 17336 w 58446"/>
                  <a:gd name="connsiteY4" fmla="*/ 91137 h 91136"/>
                  <a:gd name="connsiteX5" fmla="*/ 0 w 58446"/>
                  <a:gd name="connsiteY5" fmla="*/ 91137 h 91136"/>
                  <a:gd name="connsiteX6" fmla="*/ 0 w 58446"/>
                  <a:gd name="connsiteY6" fmla="*/ 1211 h 91136"/>
                  <a:gd name="connsiteX7" fmla="*/ 16070 w 58446"/>
                  <a:gd name="connsiteY7" fmla="*/ 1211 h 91136"/>
                  <a:gd name="connsiteX8" fmla="*/ 16675 w 58446"/>
                  <a:gd name="connsiteY8" fmla="*/ 7595 h 91136"/>
                  <a:gd name="connsiteX9" fmla="*/ 33131 w 58446"/>
                  <a:gd name="connsiteY9" fmla="*/ 0 h 91136"/>
                  <a:gd name="connsiteX10" fmla="*/ 51787 w 58446"/>
                  <a:gd name="connsiteY10" fmla="*/ 8916 h 91136"/>
                  <a:gd name="connsiteX11" fmla="*/ 58446 w 58446"/>
                  <a:gd name="connsiteY11" fmla="*/ 33406 h 91136"/>
                  <a:gd name="connsiteX12" fmla="*/ 58446 w 58446"/>
                  <a:gd name="connsiteY12" fmla="*/ 34286 h 91136"/>
                  <a:gd name="connsiteX13" fmla="*/ 41111 w 58446"/>
                  <a:gd name="connsiteY13" fmla="*/ 33021 h 91136"/>
                  <a:gd name="connsiteX14" fmla="*/ 37919 w 58446"/>
                  <a:gd name="connsiteY14" fmla="*/ 19042 h 91136"/>
                  <a:gd name="connsiteX15" fmla="*/ 28563 w 58446"/>
                  <a:gd name="connsiteY15" fmla="*/ 14144 h 91136"/>
                  <a:gd name="connsiteX16" fmla="*/ 17336 w 58446"/>
                  <a:gd name="connsiteY16" fmla="*/ 20363 h 91136"/>
                  <a:gd name="connsiteX17" fmla="*/ 17336 w 58446"/>
                  <a:gd name="connsiteY17" fmla="*/ 46944 h 91136"/>
                  <a:gd name="connsiteX18" fmla="*/ 28673 w 58446"/>
                  <a:gd name="connsiteY18" fmla="*/ 53383 h 91136"/>
                  <a:gd name="connsiteX19" fmla="*/ 41111 w 58446"/>
                  <a:gd name="connsiteY19" fmla="*/ 33021 h 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46" h="91136">
                    <a:moveTo>
                      <a:pt x="58446" y="34286"/>
                    </a:moveTo>
                    <a:cubicBezTo>
                      <a:pt x="58446" y="44303"/>
                      <a:pt x="56190" y="52283"/>
                      <a:pt x="51622" y="58336"/>
                    </a:cubicBezTo>
                    <a:cubicBezTo>
                      <a:pt x="47054" y="64335"/>
                      <a:pt x="40946" y="67362"/>
                      <a:pt x="33241" y="67362"/>
                    </a:cubicBezTo>
                    <a:cubicBezTo>
                      <a:pt x="26692" y="67362"/>
                      <a:pt x="21353" y="65106"/>
                      <a:pt x="17336" y="60538"/>
                    </a:cubicBezTo>
                    <a:lnTo>
                      <a:pt x="17336" y="91137"/>
                    </a:lnTo>
                    <a:lnTo>
                      <a:pt x="0" y="91137"/>
                    </a:lnTo>
                    <a:lnTo>
                      <a:pt x="0" y="1211"/>
                    </a:lnTo>
                    <a:lnTo>
                      <a:pt x="16070" y="1211"/>
                    </a:lnTo>
                    <a:lnTo>
                      <a:pt x="16675" y="7595"/>
                    </a:lnTo>
                    <a:cubicBezTo>
                      <a:pt x="20858" y="2532"/>
                      <a:pt x="26361" y="0"/>
                      <a:pt x="33131" y="0"/>
                    </a:cubicBezTo>
                    <a:cubicBezTo>
                      <a:pt x="41111" y="0"/>
                      <a:pt x="47330" y="2972"/>
                      <a:pt x="51787" y="8916"/>
                    </a:cubicBezTo>
                    <a:cubicBezTo>
                      <a:pt x="56245" y="14859"/>
                      <a:pt x="58446" y="23004"/>
                      <a:pt x="58446" y="33406"/>
                    </a:cubicBezTo>
                    <a:lnTo>
                      <a:pt x="58446" y="34286"/>
                    </a:lnTo>
                    <a:close/>
                    <a:moveTo>
                      <a:pt x="41111" y="33021"/>
                    </a:moveTo>
                    <a:cubicBezTo>
                      <a:pt x="41111" y="26967"/>
                      <a:pt x="40065" y="22289"/>
                      <a:pt x="37919" y="19042"/>
                    </a:cubicBezTo>
                    <a:cubicBezTo>
                      <a:pt x="35772" y="15740"/>
                      <a:pt x="32635" y="14144"/>
                      <a:pt x="28563" y="14144"/>
                    </a:cubicBezTo>
                    <a:cubicBezTo>
                      <a:pt x="23114" y="14144"/>
                      <a:pt x="19372" y="16235"/>
                      <a:pt x="17336" y="20363"/>
                    </a:cubicBezTo>
                    <a:lnTo>
                      <a:pt x="17336" y="46944"/>
                    </a:lnTo>
                    <a:cubicBezTo>
                      <a:pt x="19482" y="51237"/>
                      <a:pt x="23225" y="53383"/>
                      <a:pt x="28673" y="53383"/>
                    </a:cubicBezTo>
                    <a:cubicBezTo>
                      <a:pt x="36983" y="53383"/>
                      <a:pt x="41111" y="46614"/>
                      <a:pt x="41111" y="33021"/>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6" name="Freeform: Shape 55">
                <a:extLst>
                  <a:ext uri="{FF2B5EF4-FFF2-40B4-BE49-F238E27FC236}">
                    <a16:creationId xmlns:a16="http://schemas.microsoft.com/office/drawing/2014/main" id="{7FB9DD4C-3275-1EBA-E332-FC993F559721}"/>
                  </a:ext>
                </a:extLst>
              </p:cNvPr>
              <p:cNvSpPr/>
              <p:nvPr/>
            </p:nvSpPr>
            <p:spPr>
              <a:xfrm>
                <a:off x="7892016"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 name="Freeform: Shape 56">
                <a:extLst>
                  <a:ext uri="{FF2B5EF4-FFF2-40B4-BE49-F238E27FC236}">
                    <a16:creationId xmlns:a16="http://schemas.microsoft.com/office/drawing/2014/main" id="{DD67B81D-A1BF-0A28-5579-0D90DE0DA2D6}"/>
                  </a:ext>
                </a:extLst>
              </p:cNvPr>
              <p:cNvSpPr/>
              <p:nvPr/>
            </p:nvSpPr>
            <p:spPr>
              <a:xfrm>
                <a:off x="7936649"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6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2 w 19482"/>
                  <a:gd name="connsiteY9" fmla="*/ 90752 h 90751"/>
                  <a:gd name="connsiteX10" fmla="*/ 1101 w 19482"/>
                  <a:gd name="connsiteY10" fmla="*/ 90752 h 90751"/>
                  <a:gd name="connsiteX11" fmla="*/ 1101 w 19482"/>
                  <a:gd name="connsiteY11" fmla="*/ 25811 h 90751"/>
                  <a:gd name="connsiteX12" fmla="*/ 18492 w 19482"/>
                  <a:gd name="connsiteY12" fmla="*/ 25811 h 90751"/>
                  <a:gd name="connsiteX13" fmla="*/ 18492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6" y="4238"/>
                      <a:pt x="2642" y="2532"/>
                    </a:cubicBezTo>
                    <a:cubicBezTo>
                      <a:pt x="4403" y="826"/>
                      <a:pt x="6769" y="0"/>
                      <a:pt x="9741" y="0"/>
                    </a:cubicBezTo>
                    <a:cubicBezTo>
                      <a:pt x="12713" y="0"/>
                      <a:pt x="15079" y="826"/>
                      <a:pt x="16841" y="2532"/>
                    </a:cubicBezTo>
                    <a:cubicBezTo>
                      <a:pt x="18602" y="4238"/>
                      <a:pt x="19482" y="6329"/>
                      <a:pt x="19482" y="8971"/>
                    </a:cubicBezTo>
                    <a:cubicBezTo>
                      <a:pt x="19482" y="11612"/>
                      <a:pt x="18602" y="13759"/>
                      <a:pt x="16786" y="15465"/>
                    </a:cubicBezTo>
                    <a:cubicBezTo>
                      <a:pt x="15024" y="17116"/>
                      <a:pt x="12658" y="17996"/>
                      <a:pt x="9741" y="17996"/>
                    </a:cubicBezTo>
                    <a:cubicBezTo>
                      <a:pt x="6824" y="17996"/>
                      <a:pt x="4458" y="17171"/>
                      <a:pt x="2697" y="15465"/>
                    </a:cubicBezTo>
                    <a:cubicBezTo>
                      <a:pt x="936" y="13759"/>
                      <a:pt x="0" y="11612"/>
                      <a:pt x="0" y="8971"/>
                    </a:cubicBezTo>
                    <a:close/>
                    <a:moveTo>
                      <a:pt x="18492" y="90752"/>
                    </a:moveTo>
                    <a:lnTo>
                      <a:pt x="1101" y="90752"/>
                    </a:lnTo>
                    <a:lnTo>
                      <a:pt x="1101" y="25811"/>
                    </a:lnTo>
                    <a:lnTo>
                      <a:pt x="18492" y="25811"/>
                    </a:lnTo>
                    <a:lnTo>
                      <a:pt x="18492" y="9075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 name="Freeform: Shape 57">
                <a:extLst>
                  <a:ext uri="{FF2B5EF4-FFF2-40B4-BE49-F238E27FC236}">
                    <a16:creationId xmlns:a16="http://schemas.microsoft.com/office/drawing/2014/main" id="{42B09F58-3E2D-3AD3-C1C0-0AAEEAD16E15}"/>
                  </a:ext>
                </a:extLst>
              </p:cNvPr>
              <p:cNvSpPr/>
              <p:nvPr/>
            </p:nvSpPr>
            <p:spPr>
              <a:xfrm>
                <a:off x="7966257" y="5820474"/>
                <a:ext cx="55254" cy="67417"/>
              </a:xfrm>
              <a:custGeom>
                <a:avLst/>
                <a:gdLst>
                  <a:gd name="connsiteX0" fmla="*/ 38359 w 55254"/>
                  <a:gd name="connsiteY0" fmla="*/ 48155 h 67417"/>
                  <a:gd name="connsiteX1" fmla="*/ 35222 w 55254"/>
                  <a:gd name="connsiteY1" fmla="*/ 43147 h 67417"/>
                  <a:gd name="connsiteX2" fmla="*/ 25096 w 55254"/>
                  <a:gd name="connsiteY2" fmla="*/ 39900 h 67417"/>
                  <a:gd name="connsiteX3" fmla="*/ 1926 w 55254"/>
                  <a:gd name="connsiteY3" fmla="*/ 20198 h 67417"/>
                  <a:gd name="connsiteX4" fmla="*/ 9081 w 55254"/>
                  <a:gd name="connsiteY4" fmla="*/ 5779 h 67417"/>
                  <a:gd name="connsiteX5" fmla="*/ 27847 w 55254"/>
                  <a:gd name="connsiteY5" fmla="*/ 0 h 67417"/>
                  <a:gd name="connsiteX6" fmla="*/ 47605 w 55254"/>
                  <a:gd name="connsiteY6" fmla="*/ 5834 h 67417"/>
                  <a:gd name="connsiteX7" fmla="*/ 55034 w 55254"/>
                  <a:gd name="connsiteY7" fmla="*/ 20968 h 67417"/>
                  <a:gd name="connsiteX8" fmla="*/ 37699 w 55254"/>
                  <a:gd name="connsiteY8" fmla="*/ 20968 h 67417"/>
                  <a:gd name="connsiteX9" fmla="*/ 35277 w 55254"/>
                  <a:gd name="connsiteY9" fmla="*/ 14804 h 67417"/>
                  <a:gd name="connsiteX10" fmla="*/ 27792 w 55254"/>
                  <a:gd name="connsiteY10" fmla="*/ 12383 h 67417"/>
                  <a:gd name="connsiteX11" fmla="*/ 21023 w 55254"/>
                  <a:gd name="connsiteY11" fmla="*/ 14364 h 67417"/>
                  <a:gd name="connsiteX12" fmla="*/ 18602 w 55254"/>
                  <a:gd name="connsiteY12" fmla="*/ 19427 h 67417"/>
                  <a:gd name="connsiteX13" fmla="*/ 21353 w 55254"/>
                  <a:gd name="connsiteY13" fmla="*/ 24105 h 67417"/>
                  <a:gd name="connsiteX14" fmla="*/ 30544 w 55254"/>
                  <a:gd name="connsiteY14" fmla="*/ 27187 h 67417"/>
                  <a:gd name="connsiteX15" fmla="*/ 41496 w 55254"/>
                  <a:gd name="connsiteY15" fmla="*/ 30104 h 67417"/>
                  <a:gd name="connsiteX16" fmla="*/ 55255 w 55254"/>
                  <a:gd name="connsiteY16" fmla="*/ 47550 h 67417"/>
                  <a:gd name="connsiteX17" fmla="*/ 47660 w 55254"/>
                  <a:gd name="connsiteY17" fmla="*/ 61914 h 67417"/>
                  <a:gd name="connsiteX18" fmla="*/ 27957 w 55254"/>
                  <a:gd name="connsiteY18" fmla="*/ 67417 h 67417"/>
                  <a:gd name="connsiteX19" fmla="*/ 13483 w 55254"/>
                  <a:gd name="connsiteY19" fmla="*/ 64500 h 67417"/>
                  <a:gd name="connsiteX20" fmla="*/ 3577 w 55254"/>
                  <a:gd name="connsiteY20" fmla="*/ 56520 h 67417"/>
                  <a:gd name="connsiteX21" fmla="*/ 0 w 55254"/>
                  <a:gd name="connsiteY21" fmla="*/ 45568 h 67417"/>
                  <a:gd name="connsiteX22" fmla="*/ 16455 w 55254"/>
                  <a:gd name="connsiteY22" fmla="*/ 45568 h 67417"/>
                  <a:gd name="connsiteX23" fmla="*/ 19867 w 55254"/>
                  <a:gd name="connsiteY23" fmla="*/ 52668 h 67417"/>
                  <a:gd name="connsiteX24" fmla="*/ 28398 w 55254"/>
                  <a:gd name="connsiteY24" fmla="*/ 55144 h 67417"/>
                  <a:gd name="connsiteX25" fmla="*/ 35937 w 55254"/>
                  <a:gd name="connsiteY25" fmla="*/ 53273 h 67417"/>
                  <a:gd name="connsiteX26" fmla="*/ 38469 w 55254"/>
                  <a:gd name="connsiteY26" fmla="*/ 48320 h 6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254" h="67417">
                    <a:moveTo>
                      <a:pt x="38359" y="48155"/>
                    </a:moveTo>
                    <a:cubicBezTo>
                      <a:pt x="38359" y="46009"/>
                      <a:pt x="37313" y="44358"/>
                      <a:pt x="35222" y="43147"/>
                    </a:cubicBezTo>
                    <a:cubicBezTo>
                      <a:pt x="33131" y="41936"/>
                      <a:pt x="29774" y="40836"/>
                      <a:pt x="25096" y="39900"/>
                    </a:cubicBezTo>
                    <a:cubicBezTo>
                      <a:pt x="9631" y="36653"/>
                      <a:pt x="1926" y="30104"/>
                      <a:pt x="1926" y="20198"/>
                    </a:cubicBezTo>
                    <a:cubicBezTo>
                      <a:pt x="1926" y="14419"/>
                      <a:pt x="4293" y="9631"/>
                      <a:pt x="9081" y="5779"/>
                    </a:cubicBezTo>
                    <a:cubicBezTo>
                      <a:pt x="13869" y="1926"/>
                      <a:pt x="20143" y="0"/>
                      <a:pt x="27847" y="0"/>
                    </a:cubicBezTo>
                    <a:cubicBezTo>
                      <a:pt x="36103" y="0"/>
                      <a:pt x="42707" y="1926"/>
                      <a:pt x="47605" y="5834"/>
                    </a:cubicBezTo>
                    <a:cubicBezTo>
                      <a:pt x="52558" y="9741"/>
                      <a:pt x="55034" y="14749"/>
                      <a:pt x="55034" y="20968"/>
                    </a:cubicBezTo>
                    <a:lnTo>
                      <a:pt x="37699" y="20968"/>
                    </a:lnTo>
                    <a:cubicBezTo>
                      <a:pt x="37699" y="18492"/>
                      <a:pt x="36873" y="16455"/>
                      <a:pt x="35277" y="14804"/>
                    </a:cubicBezTo>
                    <a:cubicBezTo>
                      <a:pt x="33681" y="13153"/>
                      <a:pt x="31149" y="12383"/>
                      <a:pt x="27792" y="12383"/>
                    </a:cubicBezTo>
                    <a:cubicBezTo>
                      <a:pt x="24876" y="12383"/>
                      <a:pt x="22619" y="13043"/>
                      <a:pt x="21023" y="14364"/>
                    </a:cubicBezTo>
                    <a:cubicBezTo>
                      <a:pt x="19427" y="15685"/>
                      <a:pt x="18602" y="17391"/>
                      <a:pt x="18602" y="19427"/>
                    </a:cubicBezTo>
                    <a:cubicBezTo>
                      <a:pt x="18602" y="21353"/>
                      <a:pt x="19537" y="22894"/>
                      <a:pt x="21353" y="24105"/>
                    </a:cubicBezTo>
                    <a:cubicBezTo>
                      <a:pt x="23170" y="25261"/>
                      <a:pt x="26251" y="26306"/>
                      <a:pt x="30544" y="27187"/>
                    </a:cubicBezTo>
                    <a:cubicBezTo>
                      <a:pt x="34892" y="28068"/>
                      <a:pt x="38524" y="29003"/>
                      <a:pt x="41496" y="30104"/>
                    </a:cubicBezTo>
                    <a:cubicBezTo>
                      <a:pt x="50687" y="33461"/>
                      <a:pt x="55255" y="39295"/>
                      <a:pt x="55255" y="47550"/>
                    </a:cubicBezTo>
                    <a:cubicBezTo>
                      <a:pt x="55255" y="53493"/>
                      <a:pt x="52723" y="58281"/>
                      <a:pt x="47660" y="61914"/>
                    </a:cubicBezTo>
                    <a:cubicBezTo>
                      <a:pt x="42597" y="65601"/>
                      <a:pt x="35993" y="67417"/>
                      <a:pt x="27957" y="67417"/>
                    </a:cubicBezTo>
                    <a:cubicBezTo>
                      <a:pt x="22509" y="67417"/>
                      <a:pt x="17666" y="66426"/>
                      <a:pt x="13483" y="64500"/>
                    </a:cubicBezTo>
                    <a:cubicBezTo>
                      <a:pt x="9246" y="62574"/>
                      <a:pt x="5944" y="59877"/>
                      <a:pt x="3577" y="56520"/>
                    </a:cubicBezTo>
                    <a:cubicBezTo>
                      <a:pt x="1211" y="53163"/>
                      <a:pt x="0" y="49476"/>
                      <a:pt x="0" y="45568"/>
                    </a:cubicBezTo>
                    <a:lnTo>
                      <a:pt x="16455" y="45568"/>
                    </a:lnTo>
                    <a:cubicBezTo>
                      <a:pt x="16620" y="48650"/>
                      <a:pt x="17776" y="51017"/>
                      <a:pt x="19867" y="52668"/>
                    </a:cubicBezTo>
                    <a:cubicBezTo>
                      <a:pt x="21959" y="54319"/>
                      <a:pt x="24821" y="55144"/>
                      <a:pt x="28398" y="55144"/>
                    </a:cubicBezTo>
                    <a:cubicBezTo>
                      <a:pt x="31700" y="55144"/>
                      <a:pt x="34231" y="54484"/>
                      <a:pt x="35937" y="53273"/>
                    </a:cubicBezTo>
                    <a:cubicBezTo>
                      <a:pt x="37644" y="52007"/>
                      <a:pt x="38469" y="50356"/>
                      <a:pt x="38469" y="48320"/>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 name="Freeform: Shape 58">
                <a:extLst>
                  <a:ext uri="{FF2B5EF4-FFF2-40B4-BE49-F238E27FC236}">
                    <a16:creationId xmlns:a16="http://schemas.microsoft.com/office/drawing/2014/main" id="{97835B8C-80B1-52E1-4FAE-E94FAC4FBD0E}"/>
                  </a:ext>
                </a:extLst>
              </p:cNvPr>
              <p:cNvSpPr/>
              <p:nvPr/>
            </p:nvSpPr>
            <p:spPr>
              <a:xfrm>
                <a:off x="8030317"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2"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 name="Freeform: Shape 59">
                <a:extLst>
                  <a:ext uri="{FF2B5EF4-FFF2-40B4-BE49-F238E27FC236}">
                    <a16:creationId xmlns:a16="http://schemas.microsoft.com/office/drawing/2014/main" id="{FB343814-4271-6E3B-089E-2F49869C8F46}"/>
                  </a:ext>
                </a:extLst>
              </p:cNvPr>
              <p:cNvSpPr/>
              <p:nvPr/>
            </p:nvSpPr>
            <p:spPr>
              <a:xfrm>
                <a:off x="8132021" y="5799176"/>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 name="Freeform: Shape 60">
                <a:extLst>
                  <a:ext uri="{FF2B5EF4-FFF2-40B4-BE49-F238E27FC236}">
                    <a16:creationId xmlns:a16="http://schemas.microsoft.com/office/drawing/2014/main" id="{62F2BB33-BDA7-D839-03E3-01E2C4F04B41}"/>
                  </a:ext>
                </a:extLst>
              </p:cNvPr>
              <p:cNvSpPr/>
              <p:nvPr/>
            </p:nvSpPr>
            <p:spPr>
              <a:xfrm>
                <a:off x="8162840" y="5794333"/>
                <a:ext cx="58556" cy="93393"/>
              </a:xfrm>
              <a:custGeom>
                <a:avLst/>
                <a:gdLst>
                  <a:gd name="connsiteX0" fmla="*/ 0 w 58556"/>
                  <a:gd name="connsiteY0" fmla="*/ 59272 h 93393"/>
                  <a:gd name="connsiteX1" fmla="*/ 6824 w 58556"/>
                  <a:gd name="connsiteY1" fmla="*/ 35057 h 93393"/>
                  <a:gd name="connsiteX2" fmla="*/ 25481 w 58556"/>
                  <a:gd name="connsiteY2" fmla="*/ 26031 h 93393"/>
                  <a:gd name="connsiteX3" fmla="*/ 41166 w 58556"/>
                  <a:gd name="connsiteY3" fmla="*/ 33131 h 93393"/>
                  <a:gd name="connsiteX4" fmla="*/ 41166 w 58556"/>
                  <a:gd name="connsiteY4" fmla="*/ 0 h 93393"/>
                  <a:gd name="connsiteX5" fmla="*/ 58557 w 58556"/>
                  <a:gd name="connsiteY5" fmla="*/ 0 h 93393"/>
                  <a:gd name="connsiteX6" fmla="*/ 58557 w 58556"/>
                  <a:gd name="connsiteY6" fmla="*/ 92183 h 93393"/>
                  <a:gd name="connsiteX7" fmla="*/ 42872 w 58556"/>
                  <a:gd name="connsiteY7" fmla="*/ 92183 h 93393"/>
                  <a:gd name="connsiteX8" fmla="*/ 42046 w 58556"/>
                  <a:gd name="connsiteY8" fmla="*/ 85303 h 93393"/>
                  <a:gd name="connsiteX9" fmla="*/ 25371 w 58556"/>
                  <a:gd name="connsiteY9" fmla="*/ 93393 h 93393"/>
                  <a:gd name="connsiteX10" fmla="*/ 6989 w 58556"/>
                  <a:gd name="connsiteY10" fmla="*/ 84368 h 93393"/>
                  <a:gd name="connsiteX11" fmla="*/ 55 w 58556"/>
                  <a:gd name="connsiteY11" fmla="*/ 59272 h 93393"/>
                  <a:gd name="connsiteX12" fmla="*/ 17336 w 58556"/>
                  <a:gd name="connsiteY12" fmla="*/ 60538 h 93393"/>
                  <a:gd name="connsiteX13" fmla="*/ 20528 w 58556"/>
                  <a:gd name="connsiteY13" fmla="*/ 74572 h 93393"/>
                  <a:gd name="connsiteX14" fmla="*/ 29774 w 58556"/>
                  <a:gd name="connsiteY14" fmla="*/ 79415 h 93393"/>
                  <a:gd name="connsiteX15" fmla="*/ 41111 w 58556"/>
                  <a:gd name="connsiteY15" fmla="*/ 72645 h 93393"/>
                  <a:gd name="connsiteX16" fmla="*/ 41111 w 58556"/>
                  <a:gd name="connsiteY16" fmla="*/ 46944 h 93393"/>
                  <a:gd name="connsiteX17" fmla="*/ 29884 w 58556"/>
                  <a:gd name="connsiteY17" fmla="*/ 40120 h 93393"/>
                  <a:gd name="connsiteX18" fmla="*/ 17336 w 58556"/>
                  <a:gd name="connsiteY18" fmla="*/ 60483 h 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556" h="93393">
                    <a:moveTo>
                      <a:pt x="0" y="59272"/>
                    </a:moveTo>
                    <a:cubicBezTo>
                      <a:pt x="0" y="49146"/>
                      <a:pt x="2256" y="41056"/>
                      <a:pt x="6824" y="35057"/>
                    </a:cubicBezTo>
                    <a:cubicBezTo>
                      <a:pt x="11392" y="29058"/>
                      <a:pt x="17556" y="26031"/>
                      <a:pt x="25481" y="26031"/>
                    </a:cubicBezTo>
                    <a:cubicBezTo>
                      <a:pt x="31810" y="26031"/>
                      <a:pt x="37038" y="28398"/>
                      <a:pt x="41166" y="33131"/>
                    </a:cubicBezTo>
                    <a:lnTo>
                      <a:pt x="41166" y="0"/>
                    </a:lnTo>
                    <a:lnTo>
                      <a:pt x="58557" y="0"/>
                    </a:lnTo>
                    <a:lnTo>
                      <a:pt x="58557" y="92183"/>
                    </a:lnTo>
                    <a:lnTo>
                      <a:pt x="42872" y="92183"/>
                    </a:lnTo>
                    <a:lnTo>
                      <a:pt x="42046" y="85303"/>
                    </a:lnTo>
                    <a:cubicBezTo>
                      <a:pt x="37699" y="90697"/>
                      <a:pt x="32140" y="93393"/>
                      <a:pt x="25371" y="93393"/>
                    </a:cubicBezTo>
                    <a:cubicBezTo>
                      <a:pt x="17721" y="93393"/>
                      <a:pt x="11612" y="90366"/>
                      <a:pt x="6989" y="84368"/>
                    </a:cubicBezTo>
                    <a:cubicBezTo>
                      <a:pt x="2367" y="78369"/>
                      <a:pt x="55" y="69949"/>
                      <a:pt x="55" y="59272"/>
                    </a:cubicBezTo>
                    <a:close/>
                    <a:moveTo>
                      <a:pt x="17336" y="60538"/>
                    </a:moveTo>
                    <a:cubicBezTo>
                      <a:pt x="17336" y="66647"/>
                      <a:pt x="18382" y="71325"/>
                      <a:pt x="20528" y="74572"/>
                    </a:cubicBezTo>
                    <a:cubicBezTo>
                      <a:pt x="22674" y="77819"/>
                      <a:pt x="25756" y="79415"/>
                      <a:pt x="29774" y="79415"/>
                    </a:cubicBezTo>
                    <a:cubicBezTo>
                      <a:pt x="35112" y="79415"/>
                      <a:pt x="38909" y="77158"/>
                      <a:pt x="41111" y="72645"/>
                    </a:cubicBezTo>
                    <a:lnTo>
                      <a:pt x="41111" y="46944"/>
                    </a:lnTo>
                    <a:cubicBezTo>
                      <a:pt x="38964" y="42431"/>
                      <a:pt x="35222" y="40120"/>
                      <a:pt x="29884" y="40120"/>
                    </a:cubicBezTo>
                    <a:cubicBezTo>
                      <a:pt x="21518" y="40120"/>
                      <a:pt x="17336" y="46944"/>
                      <a:pt x="17336" y="60483"/>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2" name="Freeform: Shape 61">
                <a:extLst>
                  <a:ext uri="{FF2B5EF4-FFF2-40B4-BE49-F238E27FC236}">
                    <a16:creationId xmlns:a16="http://schemas.microsoft.com/office/drawing/2014/main" id="{3098648C-9BB7-468B-1D4D-61F38F535CD2}"/>
                  </a:ext>
                </a:extLst>
              </p:cNvPr>
              <p:cNvSpPr/>
              <p:nvPr/>
            </p:nvSpPr>
            <p:spPr>
              <a:xfrm>
                <a:off x="8232514"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3" name="Freeform: Shape 62">
                <a:extLst>
                  <a:ext uri="{FF2B5EF4-FFF2-40B4-BE49-F238E27FC236}">
                    <a16:creationId xmlns:a16="http://schemas.microsoft.com/office/drawing/2014/main" id="{86A7D515-198F-5A8A-AAE9-1496F89A32A9}"/>
                  </a:ext>
                </a:extLst>
              </p:cNvPr>
              <p:cNvSpPr/>
              <p:nvPr/>
            </p:nvSpPr>
            <p:spPr>
              <a:xfrm>
                <a:off x="8300921" y="5820419"/>
                <a:ext cx="56079" cy="66096"/>
              </a:xfrm>
              <a:custGeom>
                <a:avLst/>
                <a:gdLst>
                  <a:gd name="connsiteX0" fmla="*/ 16345 w 56079"/>
                  <a:gd name="connsiteY0" fmla="*/ 1211 h 66096"/>
                  <a:gd name="connsiteX1" fmla="*/ 16896 w 56079"/>
                  <a:gd name="connsiteY1" fmla="*/ 8695 h 66096"/>
                  <a:gd name="connsiteX2" fmla="*/ 35552 w 56079"/>
                  <a:gd name="connsiteY2" fmla="*/ 0 h 66096"/>
                  <a:gd name="connsiteX3" fmla="*/ 50907 w 56079"/>
                  <a:gd name="connsiteY3" fmla="*/ 6054 h 66096"/>
                  <a:gd name="connsiteX4" fmla="*/ 56080 w 56079"/>
                  <a:gd name="connsiteY4" fmla="*/ 24160 h 66096"/>
                  <a:gd name="connsiteX5" fmla="*/ 56080 w 56079"/>
                  <a:gd name="connsiteY5" fmla="*/ 66096 h 66096"/>
                  <a:gd name="connsiteX6" fmla="*/ 38744 w 56079"/>
                  <a:gd name="connsiteY6" fmla="*/ 66096 h 66096"/>
                  <a:gd name="connsiteX7" fmla="*/ 38744 w 56079"/>
                  <a:gd name="connsiteY7" fmla="*/ 24545 h 66096"/>
                  <a:gd name="connsiteX8" fmla="*/ 36323 w 56079"/>
                  <a:gd name="connsiteY8" fmla="*/ 16510 h 66096"/>
                  <a:gd name="connsiteX9" fmla="*/ 28343 w 56079"/>
                  <a:gd name="connsiteY9" fmla="*/ 14034 h 66096"/>
                  <a:gd name="connsiteX10" fmla="*/ 17336 w 56079"/>
                  <a:gd name="connsiteY10" fmla="*/ 20253 h 66096"/>
                  <a:gd name="connsiteX11" fmla="*/ 17336 w 56079"/>
                  <a:gd name="connsiteY11" fmla="*/ 66041 h 66096"/>
                  <a:gd name="connsiteX12" fmla="*/ 0 w 56079"/>
                  <a:gd name="connsiteY12" fmla="*/ 66041 h 66096"/>
                  <a:gd name="connsiteX13" fmla="*/ 0 w 56079"/>
                  <a:gd name="connsiteY13" fmla="*/ 1101 h 66096"/>
                  <a:gd name="connsiteX14" fmla="*/ 16345 w 56079"/>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79" h="66096">
                    <a:moveTo>
                      <a:pt x="16345" y="1211"/>
                    </a:moveTo>
                    <a:lnTo>
                      <a:pt x="16896" y="8695"/>
                    </a:lnTo>
                    <a:cubicBezTo>
                      <a:pt x="21518" y="2917"/>
                      <a:pt x="27737" y="0"/>
                      <a:pt x="35552" y="0"/>
                    </a:cubicBezTo>
                    <a:cubicBezTo>
                      <a:pt x="42431"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4" name="Freeform: Shape 63">
                <a:extLst>
                  <a:ext uri="{FF2B5EF4-FFF2-40B4-BE49-F238E27FC236}">
                    <a16:creationId xmlns:a16="http://schemas.microsoft.com/office/drawing/2014/main" id="{6B2AE324-6560-E8EE-36A7-F427036DE8B1}"/>
                  </a:ext>
                </a:extLst>
              </p:cNvPr>
              <p:cNvSpPr/>
              <p:nvPr/>
            </p:nvSpPr>
            <p:spPr>
              <a:xfrm>
                <a:off x="8364156"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5" name="Freeform: Shape 64">
                <a:extLst>
                  <a:ext uri="{FF2B5EF4-FFF2-40B4-BE49-F238E27FC236}">
                    <a16:creationId xmlns:a16="http://schemas.microsoft.com/office/drawing/2014/main" id="{8F8EE8AC-977B-5764-10F4-929AD1B4D031}"/>
                  </a:ext>
                </a:extLst>
              </p:cNvPr>
              <p:cNvSpPr/>
              <p:nvPr/>
            </p:nvSpPr>
            <p:spPr>
              <a:xfrm>
                <a:off x="8411541"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6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2 w 19482"/>
                  <a:gd name="connsiteY9" fmla="*/ 90752 h 90751"/>
                  <a:gd name="connsiteX10" fmla="*/ 1101 w 19482"/>
                  <a:gd name="connsiteY10" fmla="*/ 90752 h 90751"/>
                  <a:gd name="connsiteX11" fmla="*/ 1101 w 19482"/>
                  <a:gd name="connsiteY11" fmla="*/ 25811 h 90751"/>
                  <a:gd name="connsiteX12" fmla="*/ 18492 w 19482"/>
                  <a:gd name="connsiteY12" fmla="*/ 25811 h 90751"/>
                  <a:gd name="connsiteX13" fmla="*/ 18492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6" y="4238"/>
                      <a:pt x="2642" y="2532"/>
                    </a:cubicBezTo>
                    <a:cubicBezTo>
                      <a:pt x="4403" y="826"/>
                      <a:pt x="6769" y="0"/>
                      <a:pt x="9741" y="0"/>
                    </a:cubicBezTo>
                    <a:cubicBezTo>
                      <a:pt x="12713" y="0"/>
                      <a:pt x="15079" y="826"/>
                      <a:pt x="16841" y="2532"/>
                    </a:cubicBezTo>
                    <a:cubicBezTo>
                      <a:pt x="18602" y="4238"/>
                      <a:pt x="19482" y="6329"/>
                      <a:pt x="19482" y="8971"/>
                    </a:cubicBezTo>
                    <a:cubicBezTo>
                      <a:pt x="19482" y="11612"/>
                      <a:pt x="18602" y="13759"/>
                      <a:pt x="16786" y="15465"/>
                    </a:cubicBezTo>
                    <a:cubicBezTo>
                      <a:pt x="15024" y="17116"/>
                      <a:pt x="12658" y="17996"/>
                      <a:pt x="9741" y="17996"/>
                    </a:cubicBezTo>
                    <a:cubicBezTo>
                      <a:pt x="6824" y="17996"/>
                      <a:pt x="4458" y="17171"/>
                      <a:pt x="2697" y="15465"/>
                    </a:cubicBezTo>
                    <a:cubicBezTo>
                      <a:pt x="936" y="13759"/>
                      <a:pt x="0" y="11612"/>
                      <a:pt x="0" y="8971"/>
                    </a:cubicBezTo>
                    <a:close/>
                    <a:moveTo>
                      <a:pt x="18492" y="90752"/>
                    </a:moveTo>
                    <a:lnTo>
                      <a:pt x="1101" y="90752"/>
                    </a:lnTo>
                    <a:lnTo>
                      <a:pt x="1101" y="25811"/>
                    </a:lnTo>
                    <a:lnTo>
                      <a:pt x="18492" y="25811"/>
                    </a:lnTo>
                    <a:lnTo>
                      <a:pt x="18492" y="9075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6" name="Freeform: Shape 65">
                <a:extLst>
                  <a:ext uri="{FF2B5EF4-FFF2-40B4-BE49-F238E27FC236}">
                    <a16:creationId xmlns:a16="http://schemas.microsoft.com/office/drawing/2014/main" id="{BCCE889D-2173-0CE0-0128-EC072E3ED654}"/>
                  </a:ext>
                </a:extLst>
              </p:cNvPr>
              <p:cNvSpPr/>
              <p:nvPr/>
            </p:nvSpPr>
            <p:spPr>
              <a:xfrm>
                <a:off x="8438287" y="5805560"/>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8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8"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7" name="Freeform: Shape 66">
                <a:extLst>
                  <a:ext uri="{FF2B5EF4-FFF2-40B4-BE49-F238E27FC236}">
                    <a16:creationId xmlns:a16="http://schemas.microsoft.com/office/drawing/2014/main" id="{AEDD7EC9-E273-A0F4-80FD-65428B6FC45B}"/>
                  </a:ext>
                </a:extLst>
              </p:cNvPr>
              <p:cNvSpPr/>
              <p:nvPr/>
            </p:nvSpPr>
            <p:spPr>
              <a:xfrm>
                <a:off x="8479343" y="5821575"/>
                <a:ext cx="61363" cy="91246"/>
              </a:xfrm>
              <a:custGeom>
                <a:avLst/>
                <a:gdLst>
                  <a:gd name="connsiteX0" fmla="*/ 30764 w 61363"/>
                  <a:gd name="connsiteY0" fmla="*/ 40450 h 91246"/>
                  <a:gd name="connsiteX1" fmla="*/ 42762 w 61363"/>
                  <a:gd name="connsiteY1" fmla="*/ 55 h 91246"/>
                  <a:gd name="connsiteX2" fmla="*/ 61363 w 61363"/>
                  <a:gd name="connsiteY2" fmla="*/ 55 h 91246"/>
                  <a:gd name="connsiteX3" fmla="*/ 35222 w 61363"/>
                  <a:gd name="connsiteY3" fmla="*/ 75122 h 91246"/>
                  <a:gd name="connsiteX4" fmla="*/ 33791 w 61363"/>
                  <a:gd name="connsiteY4" fmla="*/ 78534 h 91246"/>
                  <a:gd name="connsiteX5" fmla="*/ 14584 w 61363"/>
                  <a:gd name="connsiteY5" fmla="*/ 91247 h 91246"/>
                  <a:gd name="connsiteX6" fmla="*/ 6879 w 61363"/>
                  <a:gd name="connsiteY6" fmla="*/ 90091 h 91246"/>
                  <a:gd name="connsiteX7" fmla="*/ 6879 w 61363"/>
                  <a:gd name="connsiteY7" fmla="*/ 76938 h 91246"/>
                  <a:gd name="connsiteX8" fmla="*/ 9521 w 61363"/>
                  <a:gd name="connsiteY8" fmla="*/ 76938 h 91246"/>
                  <a:gd name="connsiteX9" fmla="*/ 16896 w 61363"/>
                  <a:gd name="connsiteY9" fmla="*/ 75507 h 91246"/>
                  <a:gd name="connsiteX10" fmla="*/ 20693 w 61363"/>
                  <a:gd name="connsiteY10" fmla="*/ 70499 h 91246"/>
                  <a:gd name="connsiteX11" fmla="*/ 22729 w 61363"/>
                  <a:gd name="connsiteY11" fmla="*/ 65161 h 91246"/>
                  <a:gd name="connsiteX12" fmla="*/ 0 w 61363"/>
                  <a:gd name="connsiteY12" fmla="*/ 0 h 91246"/>
                  <a:gd name="connsiteX13" fmla="*/ 18657 w 61363"/>
                  <a:gd name="connsiteY13" fmla="*/ 0 h 91246"/>
                  <a:gd name="connsiteX14" fmla="*/ 30709 w 61363"/>
                  <a:gd name="connsiteY14" fmla="*/ 40395 h 9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1363" h="91246">
                    <a:moveTo>
                      <a:pt x="30764" y="40450"/>
                    </a:moveTo>
                    <a:lnTo>
                      <a:pt x="42762" y="55"/>
                    </a:lnTo>
                    <a:lnTo>
                      <a:pt x="61363" y="55"/>
                    </a:lnTo>
                    <a:lnTo>
                      <a:pt x="35222" y="75122"/>
                    </a:lnTo>
                    <a:lnTo>
                      <a:pt x="33791" y="78534"/>
                    </a:lnTo>
                    <a:cubicBezTo>
                      <a:pt x="29884" y="87009"/>
                      <a:pt x="23500" y="91247"/>
                      <a:pt x="14584" y="91247"/>
                    </a:cubicBezTo>
                    <a:cubicBezTo>
                      <a:pt x="12053" y="91247"/>
                      <a:pt x="9521" y="90862"/>
                      <a:pt x="6879" y="90091"/>
                    </a:cubicBezTo>
                    <a:lnTo>
                      <a:pt x="6879" y="76938"/>
                    </a:lnTo>
                    <a:lnTo>
                      <a:pt x="9521" y="76938"/>
                    </a:lnTo>
                    <a:cubicBezTo>
                      <a:pt x="12823" y="76993"/>
                      <a:pt x="15244" y="76498"/>
                      <a:pt x="16896" y="75507"/>
                    </a:cubicBezTo>
                    <a:cubicBezTo>
                      <a:pt x="18547" y="74517"/>
                      <a:pt x="19812" y="72866"/>
                      <a:pt x="20693" y="70499"/>
                    </a:cubicBezTo>
                    <a:lnTo>
                      <a:pt x="22729" y="65161"/>
                    </a:lnTo>
                    <a:lnTo>
                      <a:pt x="0" y="0"/>
                    </a:lnTo>
                    <a:lnTo>
                      <a:pt x="18657" y="0"/>
                    </a:lnTo>
                    <a:lnTo>
                      <a:pt x="30709" y="40395"/>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 name="Freeform: Shape 67">
                <a:extLst>
                  <a:ext uri="{FF2B5EF4-FFF2-40B4-BE49-F238E27FC236}">
                    <a16:creationId xmlns:a16="http://schemas.microsoft.com/office/drawing/2014/main" id="{CFD68631-6994-ABC3-7CA7-AECF49810AB9}"/>
                  </a:ext>
                </a:extLst>
              </p:cNvPr>
              <p:cNvSpPr/>
              <p:nvPr/>
            </p:nvSpPr>
            <p:spPr>
              <a:xfrm>
                <a:off x="8579340" y="5799176"/>
                <a:ext cx="66976" cy="87394"/>
              </a:xfrm>
              <a:custGeom>
                <a:avLst/>
                <a:gdLst>
                  <a:gd name="connsiteX0" fmla="*/ 17996 w 66976"/>
                  <a:gd name="connsiteY0" fmla="*/ 56575 h 87394"/>
                  <a:gd name="connsiteX1" fmla="*/ 17996 w 66976"/>
                  <a:gd name="connsiteY1" fmla="*/ 87395 h 87394"/>
                  <a:gd name="connsiteX2" fmla="*/ 0 w 66976"/>
                  <a:gd name="connsiteY2" fmla="*/ 87395 h 87394"/>
                  <a:gd name="connsiteX3" fmla="*/ 0 w 66976"/>
                  <a:gd name="connsiteY3" fmla="*/ 0 h 87394"/>
                  <a:gd name="connsiteX4" fmla="*/ 34121 w 66976"/>
                  <a:gd name="connsiteY4" fmla="*/ 0 h 87394"/>
                  <a:gd name="connsiteX5" fmla="*/ 51457 w 66976"/>
                  <a:gd name="connsiteY5" fmla="*/ 3577 h 87394"/>
                  <a:gd name="connsiteX6" fmla="*/ 62959 w 66976"/>
                  <a:gd name="connsiteY6" fmla="*/ 13814 h 87394"/>
                  <a:gd name="connsiteX7" fmla="*/ 66977 w 66976"/>
                  <a:gd name="connsiteY7" fmla="*/ 28893 h 87394"/>
                  <a:gd name="connsiteX8" fmla="*/ 58171 w 66976"/>
                  <a:gd name="connsiteY8" fmla="*/ 49146 h 87394"/>
                  <a:gd name="connsiteX9" fmla="*/ 33846 w 66976"/>
                  <a:gd name="connsiteY9" fmla="*/ 56575 h 87394"/>
                  <a:gd name="connsiteX10" fmla="*/ 18051 w 66976"/>
                  <a:gd name="connsiteY10" fmla="*/ 56575 h 87394"/>
                  <a:gd name="connsiteX11" fmla="*/ 17996 w 66976"/>
                  <a:gd name="connsiteY11" fmla="*/ 41991 h 87394"/>
                  <a:gd name="connsiteX12" fmla="*/ 34066 w 66976"/>
                  <a:gd name="connsiteY12" fmla="*/ 41991 h 87394"/>
                  <a:gd name="connsiteX13" fmla="*/ 44963 w 66976"/>
                  <a:gd name="connsiteY13" fmla="*/ 38634 h 87394"/>
                  <a:gd name="connsiteX14" fmla="*/ 48705 w 66976"/>
                  <a:gd name="connsiteY14" fmla="*/ 29003 h 87394"/>
                  <a:gd name="connsiteX15" fmla="*/ 44908 w 66976"/>
                  <a:gd name="connsiteY15" fmla="*/ 18602 h 87394"/>
                  <a:gd name="connsiteX16" fmla="*/ 34451 w 66976"/>
                  <a:gd name="connsiteY16" fmla="*/ 14529 h 87394"/>
                  <a:gd name="connsiteX17" fmla="*/ 17941 w 66976"/>
                  <a:gd name="connsiteY17" fmla="*/ 14529 h 87394"/>
                  <a:gd name="connsiteX18" fmla="*/ 17941 w 66976"/>
                  <a:gd name="connsiteY18" fmla="*/ 41936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976" h="87394">
                    <a:moveTo>
                      <a:pt x="17996" y="56575"/>
                    </a:moveTo>
                    <a:lnTo>
                      <a:pt x="17996" y="87395"/>
                    </a:lnTo>
                    <a:lnTo>
                      <a:pt x="0" y="87395"/>
                    </a:lnTo>
                    <a:lnTo>
                      <a:pt x="0" y="0"/>
                    </a:lnTo>
                    <a:lnTo>
                      <a:pt x="34121" y="0"/>
                    </a:lnTo>
                    <a:cubicBezTo>
                      <a:pt x="40670" y="0"/>
                      <a:pt x="46449" y="1211"/>
                      <a:pt x="51457" y="3577"/>
                    </a:cubicBezTo>
                    <a:cubicBezTo>
                      <a:pt x="56465" y="5999"/>
                      <a:pt x="60263" y="9411"/>
                      <a:pt x="62959" y="13814"/>
                    </a:cubicBezTo>
                    <a:cubicBezTo>
                      <a:pt x="65656" y="18216"/>
                      <a:pt x="66977" y="23280"/>
                      <a:pt x="66977" y="28893"/>
                    </a:cubicBezTo>
                    <a:cubicBezTo>
                      <a:pt x="66977" y="37478"/>
                      <a:pt x="64060" y="44193"/>
                      <a:pt x="58171" y="49146"/>
                    </a:cubicBezTo>
                    <a:cubicBezTo>
                      <a:pt x="52283" y="54099"/>
                      <a:pt x="44193" y="56575"/>
                      <a:pt x="33846" y="56575"/>
                    </a:cubicBezTo>
                    <a:lnTo>
                      <a:pt x="18051" y="56575"/>
                    </a:lnTo>
                    <a:close/>
                    <a:moveTo>
                      <a:pt x="17996" y="41991"/>
                    </a:moveTo>
                    <a:lnTo>
                      <a:pt x="34066" y="41991"/>
                    </a:lnTo>
                    <a:cubicBezTo>
                      <a:pt x="38854" y="41991"/>
                      <a:pt x="42487" y="40891"/>
                      <a:pt x="44963" y="38634"/>
                    </a:cubicBezTo>
                    <a:cubicBezTo>
                      <a:pt x="47440" y="36378"/>
                      <a:pt x="48705" y="33186"/>
                      <a:pt x="48705" y="29003"/>
                    </a:cubicBezTo>
                    <a:cubicBezTo>
                      <a:pt x="48705" y="24820"/>
                      <a:pt x="47440" y="21243"/>
                      <a:pt x="44908" y="18602"/>
                    </a:cubicBezTo>
                    <a:cubicBezTo>
                      <a:pt x="42376" y="15960"/>
                      <a:pt x="38909" y="14584"/>
                      <a:pt x="34451" y="14529"/>
                    </a:cubicBezTo>
                    <a:lnTo>
                      <a:pt x="17941" y="14529"/>
                    </a:lnTo>
                    <a:lnTo>
                      <a:pt x="17941" y="41936"/>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 name="Freeform: Shape 68">
                <a:extLst>
                  <a:ext uri="{FF2B5EF4-FFF2-40B4-BE49-F238E27FC236}">
                    <a16:creationId xmlns:a16="http://schemas.microsoft.com/office/drawing/2014/main" id="{5651242F-F84A-3956-16DA-B794A91A399D}"/>
                  </a:ext>
                </a:extLst>
              </p:cNvPr>
              <p:cNvSpPr/>
              <p:nvPr/>
            </p:nvSpPr>
            <p:spPr>
              <a:xfrm>
                <a:off x="8657489"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 name="Freeform: Shape 69">
                <a:extLst>
                  <a:ext uri="{FF2B5EF4-FFF2-40B4-BE49-F238E27FC236}">
                    <a16:creationId xmlns:a16="http://schemas.microsoft.com/office/drawing/2014/main" id="{B058C2B9-C4AA-233E-66D8-F19E9BE0320D}"/>
                  </a:ext>
                </a:extLst>
              </p:cNvPr>
              <p:cNvSpPr/>
              <p:nvPr/>
            </p:nvSpPr>
            <p:spPr>
              <a:xfrm>
                <a:off x="8697389" y="5820419"/>
                <a:ext cx="61583" cy="67362"/>
              </a:xfrm>
              <a:custGeom>
                <a:avLst/>
                <a:gdLst>
                  <a:gd name="connsiteX0" fmla="*/ 55 w 61583"/>
                  <a:gd name="connsiteY0" fmla="*/ 33076 h 67362"/>
                  <a:gd name="connsiteX1" fmla="*/ 3797 w 61583"/>
                  <a:gd name="connsiteY1" fmla="*/ 15850 h 67362"/>
                  <a:gd name="connsiteX2" fmla="*/ 14529 w 61583"/>
                  <a:gd name="connsiteY2" fmla="*/ 4128 h 67362"/>
                  <a:gd name="connsiteX3" fmla="*/ 30764 w 61583"/>
                  <a:gd name="connsiteY3" fmla="*/ 0 h 67362"/>
                  <a:gd name="connsiteX4" fmla="*/ 52228 w 61583"/>
                  <a:gd name="connsiteY4" fmla="*/ 8035 h 67362"/>
                  <a:gd name="connsiteX5" fmla="*/ 61473 w 61583"/>
                  <a:gd name="connsiteY5" fmla="*/ 29884 h 67362"/>
                  <a:gd name="connsiteX6" fmla="*/ 61583 w 61583"/>
                  <a:gd name="connsiteY6" fmla="*/ 34341 h 67362"/>
                  <a:gd name="connsiteX7" fmla="*/ 53218 w 61583"/>
                  <a:gd name="connsiteY7" fmla="*/ 58336 h 67362"/>
                  <a:gd name="connsiteX8" fmla="*/ 30819 w 61583"/>
                  <a:gd name="connsiteY8" fmla="*/ 67362 h 67362"/>
                  <a:gd name="connsiteX9" fmla="*/ 8365 w 61583"/>
                  <a:gd name="connsiteY9" fmla="*/ 58336 h 67362"/>
                  <a:gd name="connsiteX10" fmla="*/ 0 w 61583"/>
                  <a:gd name="connsiteY10" fmla="*/ 33846 h 67362"/>
                  <a:gd name="connsiteX11" fmla="*/ 0 w 61583"/>
                  <a:gd name="connsiteY11" fmla="*/ 33076 h 67362"/>
                  <a:gd name="connsiteX12" fmla="*/ 17391 w 61583"/>
                  <a:gd name="connsiteY12" fmla="*/ 34286 h 67362"/>
                  <a:gd name="connsiteX13" fmla="*/ 20858 w 61583"/>
                  <a:gd name="connsiteY13" fmla="*/ 48430 h 67362"/>
                  <a:gd name="connsiteX14" fmla="*/ 30819 w 61583"/>
                  <a:gd name="connsiteY14" fmla="*/ 53328 h 67362"/>
                  <a:gd name="connsiteX15" fmla="*/ 40670 w 61583"/>
                  <a:gd name="connsiteY15" fmla="*/ 48485 h 67362"/>
                  <a:gd name="connsiteX16" fmla="*/ 44193 w 61583"/>
                  <a:gd name="connsiteY16" fmla="*/ 33021 h 67362"/>
                  <a:gd name="connsiteX17" fmla="*/ 40670 w 61583"/>
                  <a:gd name="connsiteY17" fmla="*/ 18932 h 67362"/>
                  <a:gd name="connsiteX18" fmla="*/ 30709 w 61583"/>
                  <a:gd name="connsiteY18" fmla="*/ 13924 h 67362"/>
                  <a:gd name="connsiteX19" fmla="*/ 20858 w 61583"/>
                  <a:gd name="connsiteY19" fmla="*/ 18877 h 67362"/>
                  <a:gd name="connsiteX20" fmla="*/ 17391 w 61583"/>
                  <a:gd name="connsiteY20" fmla="*/ 34231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83" h="67362">
                    <a:moveTo>
                      <a:pt x="55" y="33076"/>
                    </a:moveTo>
                    <a:cubicBezTo>
                      <a:pt x="55" y="26637"/>
                      <a:pt x="1321" y="20913"/>
                      <a:pt x="3797" y="15850"/>
                    </a:cubicBezTo>
                    <a:cubicBezTo>
                      <a:pt x="6274" y="10787"/>
                      <a:pt x="9851" y="6934"/>
                      <a:pt x="14529" y="4128"/>
                    </a:cubicBezTo>
                    <a:cubicBezTo>
                      <a:pt x="19207" y="1376"/>
                      <a:pt x="24600" y="0"/>
                      <a:pt x="30764" y="0"/>
                    </a:cubicBezTo>
                    <a:cubicBezTo>
                      <a:pt x="39515" y="0"/>
                      <a:pt x="46669" y="2697"/>
                      <a:pt x="52228" y="8035"/>
                    </a:cubicBezTo>
                    <a:cubicBezTo>
                      <a:pt x="57786" y="13373"/>
                      <a:pt x="60868" y="20693"/>
                      <a:pt x="61473" y="29884"/>
                    </a:cubicBezTo>
                    <a:lnTo>
                      <a:pt x="61583" y="34341"/>
                    </a:lnTo>
                    <a:cubicBezTo>
                      <a:pt x="61583" y="44303"/>
                      <a:pt x="58777" y="52283"/>
                      <a:pt x="53218" y="58336"/>
                    </a:cubicBezTo>
                    <a:cubicBezTo>
                      <a:pt x="47660" y="64335"/>
                      <a:pt x="40175" y="67362"/>
                      <a:pt x="30819" y="67362"/>
                    </a:cubicBezTo>
                    <a:cubicBezTo>
                      <a:pt x="21463" y="67362"/>
                      <a:pt x="13979" y="64390"/>
                      <a:pt x="8365" y="58336"/>
                    </a:cubicBezTo>
                    <a:cubicBezTo>
                      <a:pt x="2807" y="52338"/>
                      <a:pt x="0" y="44193"/>
                      <a:pt x="0" y="33846"/>
                    </a:cubicBezTo>
                    <a:lnTo>
                      <a:pt x="0" y="33076"/>
                    </a:lnTo>
                    <a:close/>
                    <a:moveTo>
                      <a:pt x="17391" y="34286"/>
                    </a:moveTo>
                    <a:cubicBezTo>
                      <a:pt x="17391" y="40450"/>
                      <a:pt x="18547" y="45183"/>
                      <a:pt x="20858" y="48430"/>
                    </a:cubicBezTo>
                    <a:cubicBezTo>
                      <a:pt x="23169" y="51677"/>
                      <a:pt x="26527" y="53328"/>
                      <a:pt x="30819" y="53328"/>
                    </a:cubicBezTo>
                    <a:cubicBezTo>
                      <a:pt x="35112" y="53328"/>
                      <a:pt x="38304" y="51732"/>
                      <a:pt x="40670" y="48485"/>
                    </a:cubicBezTo>
                    <a:cubicBezTo>
                      <a:pt x="43037" y="45238"/>
                      <a:pt x="44193" y="40120"/>
                      <a:pt x="44193" y="33021"/>
                    </a:cubicBezTo>
                    <a:cubicBezTo>
                      <a:pt x="44193" y="26967"/>
                      <a:pt x="43037" y="22289"/>
                      <a:pt x="40670" y="18932"/>
                    </a:cubicBezTo>
                    <a:cubicBezTo>
                      <a:pt x="38304" y="15630"/>
                      <a:pt x="35002" y="13924"/>
                      <a:pt x="30709" y="13924"/>
                    </a:cubicBezTo>
                    <a:cubicBezTo>
                      <a:pt x="26416" y="13924"/>
                      <a:pt x="23169" y="15575"/>
                      <a:pt x="20858" y="18877"/>
                    </a:cubicBezTo>
                    <a:cubicBezTo>
                      <a:pt x="18547" y="22179"/>
                      <a:pt x="17391" y="27297"/>
                      <a:pt x="17391" y="34231"/>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 name="Freeform: Shape 70">
                <a:extLst>
                  <a:ext uri="{FF2B5EF4-FFF2-40B4-BE49-F238E27FC236}">
                    <a16:creationId xmlns:a16="http://schemas.microsoft.com/office/drawing/2014/main" id="{6FAA4E8E-6403-38DB-E41C-361503980A84}"/>
                  </a:ext>
                </a:extLst>
              </p:cNvPr>
              <p:cNvSpPr/>
              <p:nvPr/>
            </p:nvSpPr>
            <p:spPr>
              <a:xfrm>
                <a:off x="8762880" y="5821630"/>
                <a:ext cx="60372" cy="64940"/>
              </a:xfrm>
              <a:custGeom>
                <a:avLst/>
                <a:gdLst>
                  <a:gd name="connsiteX0" fmla="*/ 30214 w 60372"/>
                  <a:gd name="connsiteY0" fmla="*/ 43752 h 64940"/>
                  <a:gd name="connsiteX1" fmla="*/ 42266 w 60372"/>
                  <a:gd name="connsiteY1" fmla="*/ 0 h 64940"/>
                  <a:gd name="connsiteX2" fmla="*/ 60373 w 60372"/>
                  <a:gd name="connsiteY2" fmla="*/ 0 h 64940"/>
                  <a:gd name="connsiteX3" fmla="*/ 38469 w 60372"/>
                  <a:gd name="connsiteY3" fmla="*/ 64941 h 64940"/>
                  <a:gd name="connsiteX4" fmla="*/ 21904 w 60372"/>
                  <a:gd name="connsiteY4" fmla="*/ 64941 h 64940"/>
                  <a:gd name="connsiteX5" fmla="*/ 0 w 60372"/>
                  <a:gd name="connsiteY5" fmla="*/ 0 h 64940"/>
                  <a:gd name="connsiteX6" fmla="*/ 18106 w 60372"/>
                  <a:gd name="connsiteY6" fmla="*/ 0 h 64940"/>
                  <a:gd name="connsiteX7" fmla="*/ 30159 w 60372"/>
                  <a:gd name="connsiteY7" fmla="*/ 43752 h 6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372" h="64940">
                    <a:moveTo>
                      <a:pt x="30214" y="43752"/>
                    </a:moveTo>
                    <a:lnTo>
                      <a:pt x="42266" y="0"/>
                    </a:lnTo>
                    <a:lnTo>
                      <a:pt x="60373" y="0"/>
                    </a:lnTo>
                    <a:lnTo>
                      <a:pt x="38469" y="64941"/>
                    </a:lnTo>
                    <a:lnTo>
                      <a:pt x="21904" y="64941"/>
                    </a:lnTo>
                    <a:lnTo>
                      <a:pt x="0" y="0"/>
                    </a:lnTo>
                    <a:lnTo>
                      <a:pt x="18106" y="0"/>
                    </a:lnTo>
                    <a:lnTo>
                      <a:pt x="30159" y="4375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 name="Freeform: Shape 71">
                <a:extLst>
                  <a:ext uri="{FF2B5EF4-FFF2-40B4-BE49-F238E27FC236}">
                    <a16:creationId xmlns:a16="http://schemas.microsoft.com/office/drawing/2014/main" id="{9B453CD7-5E4D-6C62-8EE2-58754B56C0A3}"/>
                  </a:ext>
                </a:extLst>
              </p:cNvPr>
              <p:cNvSpPr/>
              <p:nvPr/>
            </p:nvSpPr>
            <p:spPr>
              <a:xfrm>
                <a:off x="8830738" y="5795819"/>
                <a:ext cx="19482" cy="90751"/>
              </a:xfrm>
              <a:custGeom>
                <a:avLst/>
                <a:gdLst>
                  <a:gd name="connsiteX0" fmla="*/ 55 w 19482"/>
                  <a:gd name="connsiteY0" fmla="*/ 8971 h 90751"/>
                  <a:gd name="connsiteX1" fmla="*/ 2642 w 19482"/>
                  <a:gd name="connsiteY1" fmla="*/ 2532 h 90751"/>
                  <a:gd name="connsiteX2" fmla="*/ 9741 w 19482"/>
                  <a:gd name="connsiteY2" fmla="*/ 0 h 90751"/>
                  <a:gd name="connsiteX3" fmla="*/ 16841 w 19482"/>
                  <a:gd name="connsiteY3" fmla="*/ 2532 h 90751"/>
                  <a:gd name="connsiteX4" fmla="*/ 19482 w 19482"/>
                  <a:gd name="connsiteY4" fmla="*/ 8971 h 90751"/>
                  <a:gd name="connsiteX5" fmla="*/ 16785 w 19482"/>
                  <a:gd name="connsiteY5" fmla="*/ 15465 h 90751"/>
                  <a:gd name="connsiteX6" fmla="*/ 9741 w 19482"/>
                  <a:gd name="connsiteY6" fmla="*/ 17996 h 90751"/>
                  <a:gd name="connsiteX7" fmla="*/ 2697 w 19482"/>
                  <a:gd name="connsiteY7" fmla="*/ 15465 h 90751"/>
                  <a:gd name="connsiteX8" fmla="*/ 0 w 19482"/>
                  <a:gd name="connsiteY8" fmla="*/ 8971 h 90751"/>
                  <a:gd name="connsiteX9" fmla="*/ 18491 w 19482"/>
                  <a:gd name="connsiteY9" fmla="*/ 90752 h 90751"/>
                  <a:gd name="connsiteX10" fmla="*/ 1101 w 19482"/>
                  <a:gd name="connsiteY10" fmla="*/ 90752 h 90751"/>
                  <a:gd name="connsiteX11" fmla="*/ 1101 w 19482"/>
                  <a:gd name="connsiteY11" fmla="*/ 25811 h 90751"/>
                  <a:gd name="connsiteX12" fmla="*/ 18491 w 19482"/>
                  <a:gd name="connsiteY12" fmla="*/ 25811 h 90751"/>
                  <a:gd name="connsiteX13" fmla="*/ 18491 w 19482"/>
                  <a:gd name="connsiteY13" fmla="*/ 90752 h 9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482" h="90751">
                    <a:moveTo>
                      <a:pt x="55" y="8971"/>
                    </a:moveTo>
                    <a:cubicBezTo>
                      <a:pt x="55" y="6384"/>
                      <a:pt x="935" y="4238"/>
                      <a:pt x="2642" y="2532"/>
                    </a:cubicBezTo>
                    <a:cubicBezTo>
                      <a:pt x="4403" y="826"/>
                      <a:pt x="6769" y="0"/>
                      <a:pt x="9741" y="0"/>
                    </a:cubicBezTo>
                    <a:cubicBezTo>
                      <a:pt x="12713" y="0"/>
                      <a:pt x="15079" y="826"/>
                      <a:pt x="16841" y="2532"/>
                    </a:cubicBezTo>
                    <a:cubicBezTo>
                      <a:pt x="18601" y="4238"/>
                      <a:pt x="19482" y="6329"/>
                      <a:pt x="19482" y="8971"/>
                    </a:cubicBezTo>
                    <a:cubicBezTo>
                      <a:pt x="19482" y="11612"/>
                      <a:pt x="18601" y="13759"/>
                      <a:pt x="16785" y="15465"/>
                    </a:cubicBezTo>
                    <a:cubicBezTo>
                      <a:pt x="15024" y="17116"/>
                      <a:pt x="12658" y="17996"/>
                      <a:pt x="9741" y="17996"/>
                    </a:cubicBezTo>
                    <a:cubicBezTo>
                      <a:pt x="6824" y="17996"/>
                      <a:pt x="4458" y="17171"/>
                      <a:pt x="2697" y="15465"/>
                    </a:cubicBezTo>
                    <a:cubicBezTo>
                      <a:pt x="935" y="13759"/>
                      <a:pt x="0" y="11612"/>
                      <a:pt x="0" y="8971"/>
                    </a:cubicBezTo>
                    <a:close/>
                    <a:moveTo>
                      <a:pt x="18491" y="90752"/>
                    </a:moveTo>
                    <a:lnTo>
                      <a:pt x="1101" y="90752"/>
                    </a:lnTo>
                    <a:lnTo>
                      <a:pt x="1101" y="25811"/>
                    </a:lnTo>
                    <a:lnTo>
                      <a:pt x="18491" y="25811"/>
                    </a:lnTo>
                    <a:lnTo>
                      <a:pt x="18491" y="9075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3" name="Freeform: Shape 72">
                <a:extLst>
                  <a:ext uri="{FF2B5EF4-FFF2-40B4-BE49-F238E27FC236}">
                    <a16:creationId xmlns:a16="http://schemas.microsoft.com/office/drawing/2014/main" id="{D828E0EB-305E-B08A-A96D-52D24C767B09}"/>
                  </a:ext>
                </a:extLst>
              </p:cNvPr>
              <p:cNvSpPr/>
              <p:nvPr/>
            </p:nvSpPr>
            <p:spPr>
              <a:xfrm>
                <a:off x="8860841" y="5794333"/>
                <a:ext cx="58556" cy="93393"/>
              </a:xfrm>
              <a:custGeom>
                <a:avLst/>
                <a:gdLst>
                  <a:gd name="connsiteX0" fmla="*/ 0 w 58556"/>
                  <a:gd name="connsiteY0" fmla="*/ 59272 h 93393"/>
                  <a:gd name="connsiteX1" fmla="*/ 6824 w 58556"/>
                  <a:gd name="connsiteY1" fmla="*/ 35057 h 93393"/>
                  <a:gd name="connsiteX2" fmla="*/ 25481 w 58556"/>
                  <a:gd name="connsiteY2" fmla="*/ 26031 h 93393"/>
                  <a:gd name="connsiteX3" fmla="*/ 41166 w 58556"/>
                  <a:gd name="connsiteY3" fmla="*/ 33131 h 93393"/>
                  <a:gd name="connsiteX4" fmla="*/ 41166 w 58556"/>
                  <a:gd name="connsiteY4" fmla="*/ 0 h 93393"/>
                  <a:gd name="connsiteX5" fmla="*/ 58557 w 58556"/>
                  <a:gd name="connsiteY5" fmla="*/ 0 h 93393"/>
                  <a:gd name="connsiteX6" fmla="*/ 58557 w 58556"/>
                  <a:gd name="connsiteY6" fmla="*/ 92183 h 93393"/>
                  <a:gd name="connsiteX7" fmla="*/ 42872 w 58556"/>
                  <a:gd name="connsiteY7" fmla="*/ 92183 h 93393"/>
                  <a:gd name="connsiteX8" fmla="*/ 42046 w 58556"/>
                  <a:gd name="connsiteY8" fmla="*/ 85303 h 93393"/>
                  <a:gd name="connsiteX9" fmla="*/ 25371 w 58556"/>
                  <a:gd name="connsiteY9" fmla="*/ 93393 h 93393"/>
                  <a:gd name="connsiteX10" fmla="*/ 6989 w 58556"/>
                  <a:gd name="connsiteY10" fmla="*/ 84368 h 93393"/>
                  <a:gd name="connsiteX11" fmla="*/ 55 w 58556"/>
                  <a:gd name="connsiteY11" fmla="*/ 59272 h 93393"/>
                  <a:gd name="connsiteX12" fmla="*/ 17336 w 58556"/>
                  <a:gd name="connsiteY12" fmla="*/ 60538 h 93393"/>
                  <a:gd name="connsiteX13" fmla="*/ 20528 w 58556"/>
                  <a:gd name="connsiteY13" fmla="*/ 74572 h 93393"/>
                  <a:gd name="connsiteX14" fmla="*/ 29773 w 58556"/>
                  <a:gd name="connsiteY14" fmla="*/ 79415 h 93393"/>
                  <a:gd name="connsiteX15" fmla="*/ 41111 w 58556"/>
                  <a:gd name="connsiteY15" fmla="*/ 72645 h 93393"/>
                  <a:gd name="connsiteX16" fmla="*/ 41111 w 58556"/>
                  <a:gd name="connsiteY16" fmla="*/ 46944 h 93393"/>
                  <a:gd name="connsiteX17" fmla="*/ 29884 w 58556"/>
                  <a:gd name="connsiteY17" fmla="*/ 40120 h 93393"/>
                  <a:gd name="connsiteX18" fmla="*/ 17336 w 58556"/>
                  <a:gd name="connsiteY18" fmla="*/ 60483 h 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556" h="93393">
                    <a:moveTo>
                      <a:pt x="0" y="59272"/>
                    </a:moveTo>
                    <a:cubicBezTo>
                      <a:pt x="0" y="49146"/>
                      <a:pt x="2256" y="41056"/>
                      <a:pt x="6824" y="35057"/>
                    </a:cubicBezTo>
                    <a:cubicBezTo>
                      <a:pt x="11392" y="29058"/>
                      <a:pt x="17556" y="26031"/>
                      <a:pt x="25481" y="26031"/>
                    </a:cubicBezTo>
                    <a:cubicBezTo>
                      <a:pt x="31810" y="26031"/>
                      <a:pt x="37038" y="28398"/>
                      <a:pt x="41166" y="33131"/>
                    </a:cubicBezTo>
                    <a:lnTo>
                      <a:pt x="41166" y="0"/>
                    </a:lnTo>
                    <a:lnTo>
                      <a:pt x="58557" y="0"/>
                    </a:lnTo>
                    <a:lnTo>
                      <a:pt x="58557" y="92183"/>
                    </a:lnTo>
                    <a:lnTo>
                      <a:pt x="42872" y="92183"/>
                    </a:lnTo>
                    <a:lnTo>
                      <a:pt x="42046" y="85303"/>
                    </a:lnTo>
                    <a:cubicBezTo>
                      <a:pt x="37698" y="90697"/>
                      <a:pt x="32140" y="93393"/>
                      <a:pt x="25371" y="93393"/>
                    </a:cubicBezTo>
                    <a:cubicBezTo>
                      <a:pt x="17721" y="93393"/>
                      <a:pt x="11612" y="90366"/>
                      <a:pt x="6989" y="84368"/>
                    </a:cubicBezTo>
                    <a:cubicBezTo>
                      <a:pt x="2366" y="78369"/>
                      <a:pt x="55" y="69949"/>
                      <a:pt x="55" y="59272"/>
                    </a:cubicBezTo>
                    <a:close/>
                    <a:moveTo>
                      <a:pt x="17336" y="60538"/>
                    </a:moveTo>
                    <a:cubicBezTo>
                      <a:pt x="17336" y="66647"/>
                      <a:pt x="18381" y="71325"/>
                      <a:pt x="20528" y="74572"/>
                    </a:cubicBezTo>
                    <a:cubicBezTo>
                      <a:pt x="22674" y="77819"/>
                      <a:pt x="25756" y="79415"/>
                      <a:pt x="29773" y="79415"/>
                    </a:cubicBezTo>
                    <a:cubicBezTo>
                      <a:pt x="35112" y="79415"/>
                      <a:pt x="38909" y="77158"/>
                      <a:pt x="41111" y="72645"/>
                    </a:cubicBezTo>
                    <a:lnTo>
                      <a:pt x="41111" y="46944"/>
                    </a:lnTo>
                    <a:cubicBezTo>
                      <a:pt x="38964" y="42431"/>
                      <a:pt x="35222" y="40120"/>
                      <a:pt x="29884" y="40120"/>
                    </a:cubicBezTo>
                    <a:cubicBezTo>
                      <a:pt x="21518" y="40120"/>
                      <a:pt x="17336" y="46944"/>
                      <a:pt x="17336" y="60483"/>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4" name="Freeform: Shape 73">
                <a:extLst>
                  <a:ext uri="{FF2B5EF4-FFF2-40B4-BE49-F238E27FC236}">
                    <a16:creationId xmlns:a16="http://schemas.microsoft.com/office/drawing/2014/main" id="{513C2BAA-AF5C-E66B-C354-07582E0E8B26}"/>
                  </a:ext>
                </a:extLst>
              </p:cNvPr>
              <p:cNvSpPr/>
              <p:nvPr/>
            </p:nvSpPr>
            <p:spPr>
              <a:xfrm>
                <a:off x="8930460" y="5820474"/>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1"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1"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5" name="Freeform: Shape 74">
                <a:extLst>
                  <a:ext uri="{FF2B5EF4-FFF2-40B4-BE49-F238E27FC236}">
                    <a16:creationId xmlns:a16="http://schemas.microsoft.com/office/drawing/2014/main" id="{9F9B8DF2-F40E-EB59-E91D-0ADD91F8FE17}"/>
                  </a:ext>
                </a:extLst>
              </p:cNvPr>
              <p:cNvSpPr/>
              <p:nvPr/>
            </p:nvSpPr>
            <p:spPr>
              <a:xfrm>
                <a:off x="8999253" y="5820364"/>
                <a:ext cx="36762" cy="66151"/>
              </a:xfrm>
              <a:custGeom>
                <a:avLst/>
                <a:gdLst>
                  <a:gd name="connsiteX0" fmla="*/ 36488 w 36762"/>
                  <a:gd name="connsiteY0" fmla="*/ 17501 h 66151"/>
                  <a:gd name="connsiteX1" fmla="*/ 30269 w 36762"/>
                  <a:gd name="connsiteY1" fmla="*/ 17006 h 66151"/>
                  <a:gd name="connsiteX2" fmla="*/ 17336 w 36762"/>
                  <a:gd name="connsiteY2" fmla="*/ 23665 h 66151"/>
                  <a:gd name="connsiteX3" fmla="*/ 17336 w 36762"/>
                  <a:gd name="connsiteY3" fmla="*/ 66151 h 66151"/>
                  <a:gd name="connsiteX4" fmla="*/ 0 w 36762"/>
                  <a:gd name="connsiteY4" fmla="*/ 66151 h 66151"/>
                  <a:gd name="connsiteX5" fmla="*/ 0 w 36762"/>
                  <a:gd name="connsiteY5" fmla="*/ 1211 h 66151"/>
                  <a:gd name="connsiteX6" fmla="*/ 16400 w 36762"/>
                  <a:gd name="connsiteY6" fmla="*/ 1211 h 66151"/>
                  <a:gd name="connsiteX7" fmla="*/ 16896 w 36762"/>
                  <a:gd name="connsiteY7" fmla="*/ 8971 h 66151"/>
                  <a:gd name="connsiteX8" fmla="*/ 31370 w 36762"/>
                  <a:gd name="connsiteY8" fmla="*/ 0 h 66151"/>
                  <a:gd name="connsiteX9" fmla="*/ 36763 w 36762"/>
                  <a:gd name="connsiteY9" fmla="*/ 770 h 66151"/>
                  <a:gd name="connsiteX10" fmla="*/ 36543 w 36762"/>
                  <a:gd name="connsiteY10" fmla="*/ 17446 h 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762" h="66151">
                    <a:moveTo>
                      <a:pt x="36488" y="17501"/>
                    </a:moveTo>
                    <a:cubicBezTo>
                      <a:pt x="34121" y="17171"/>
                      <a:pt x="32030" y="17006"/>
                      <a:pt x="30269" y="17006"/>
                    </a:cubicBezTo>
                    <a:cubicBezTo>
                      <a:pt x="23720" y="17006"/>
                      <a:pt x="19427" y="19207"/>
                      <a:pt x="17336" y="23665"/>
                    </a:cubicBezTo>
                    <a:lnTo>
                      <a:pt x="17336" y="66151"/>
                    </a:lnTo>
                    <a:lnTo>
                      <a:pt x="0" y="66151"/>
                    </a:lnTo>
                    <a:lnTo>
                      <a:pt x="0" y="1211"/>
                    </a:lnTo>
                    <a:lnTo>
                      <a:pt x="16400" y="1211"/>
                    </a:lnTo>
                    <a:lnTo>
                      <a:pt x="16896" y="8971"/>
                    </a:lnTo>
                    <a:cubicBezTo>
                      <a:pt x="20363" y="3027"/>
                      <a:pt x="25206" y="0"/>
                      <a:pt x="31370" y="0"/>
                    </a:cubicBezTo>
                    <a:cubicBezTo>
                      <a:pt x="33296" y="0"/>
                      <a:pt x="35112" y="275"/>
                      <a:pt x="36763" y="770"/>
                    </a:cubicBezTo>
                    <a:lnTo>
                      <a:pt x="36543" y="17446"/>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6" name="Freeform: Shape 75">
                <a:extLst>
                  <a:ext uri="{FF2B5EF4-FFF2-40B4-BE49-F238E27FC236}">
                    <a16:creationId xmlns:a16="http://schemas.microsoft.com/office/drawing/2014/main" id="{87E5BF16-1EFA-DE0A-2953-E2DC6DEF14AC}"/>
                  </a:ext>
                </a:extLst>
              </p:cNvPr>
              <p:cNvSpPr/>
              <p:nvPr/>
            </p:nvSpPr>
            <p:spPr>
              <a:xfrm>
                <a:off x="7640454" y="5945512"/>
                <a:ext cx="74461" cy="89816"/>
              </a:xfrm>
              <a:custGeom>
                <a:avLst/>
                <a:gdLst>
                  <a:gd name="connsiteX0" fmla="*/ 74407 w 74461"/>
                  <a:gd name="connsiteY0" fmla="*/ 46889 h 89816"/>
                  <a:gd name="connsiteX1" fmla="*/ 69839 w 74461"/>
                  <a:gd name="connsiteY1" fmla="*/ 69508 h 89816"/>
                  <a:gd name="connsiteX2" fmla="*/ 56795 w 74461"/>
                  <a:gd name="connsiteY2" fmla="*/ 84533 h 89816"/>
                  <a:gd name="connsiteX3" fmla="*/ 37313 w 74461"/>
                  <a:gd name="connsiteY3" fmla="*/ 89816 h 89816"/>
                  <a:gd name="connsiteX4" fmla="*/ 17941 w 74461"/>
                  <a:gd name="connsiteY4" fmla="*/ 84588 h 89816"/>
                  <a:gd name="connsiteX5" fmla="*/ 4733 w 74461"/>
                  <a:gd name="connsiteY5" fmla="*/ 69673 h 89816"/>
                  <a:gd name="connsiteX6" fmla="*/ 0 w 74461"/>
                  <a:gd name="connsiteY6" fmla="*/ 47385 h 89816"/>
                  <a:gd name="connsiteX7" fmla="*/ 0 w 74461"/>
                  <a:gd name="connsiteY7" fmla="*/ 43037 h 89816"/>
                  <a:gd name="connsiteX8" fmla="*/ 4623 w 74461"/>
                  <a:gd name="connsiteY8" fmla="*/ 20308 h 89816"/>
                  <a:gd name="connsiteX9" fmla="*/ 17776 w 74461"/>
                  <a:gd name="connsiteY9" fmla="*/ 5228 h 89816"/>
                  <a:gd name="connsiteX10" fmla="*/ 37203 w 74461"/>
                  <a:gd name="connsiteY10" fmla="*/ 0 h 89816"/>
                  <a:gd name="connsiteX11" fmla="*/ 56630 w 74461"/>
                  <a:gd name="connsiteY11" fmla="*/ 5228 h 89816"/>
                  <a:gd name="connsiteX12" fmla="*/ 69784 w 74461"/>
                  <a:gd name="connsiteY12" fmla="*/ 20308 h 89816"/>
                  <a:gd name="connsiteX13" fmla="*/ 74462 w 74461"/>
                  <a:gd name="connsiteY13" fmla="*/ 42982 h 89816"/>
                  <a:gd name="connsiteX14" fmla="*/ 74462 w 74461"/>
                  <a:gd name="connsiteY14" fmla="*/ 46889 h 89816"/>
                  <a:gd name="connsiteX15" fmla="*/ 56135 w 74461"/>
                  <a:gd name="connsiteY15" fmla="*/ 42927 h 89816"/>
                  <a:gd name="connsiteX16" fmla="*/ 51237 w 74461"/>
                  <a:gd name="connsiteY16" fmla="*/ 22014 h 89816"/>
                  <a:gd name="connsiteX17" fmla="*/ 37203 w 74461"/>
                  <a:gd name="connsiteY17" fmla="*/ 14859 h 89816"/>
                  <a:gd name="connsiteX18" fmla="*/ 23225 w 74461"/>
                  <a:gd name="connsiteY18" fmla="*/ 21904 h 89816"/>
                  <a:gd name="connsiteX19" fmla="*/ 18216 w 74461"/>
                  <a:gd name="connsiteY19" fmla="*/ 42597 h 89816"/>
                  <a:gd name="connsiteX20" fmla="*/ 18216 w 74461"/>
                  <a:gd name="connsiteY20" fmla="*/ 46834 h 89816"/>
                  <a:gd name="connsiteX21" fmla="*/ 23114 w 74461"/>
                  <a:gd name="connsiteY21" fmla="*/ 67582 h 89816"/>
                  <a:gd name="connsiteX22" fmla="*/ 37258 w 74461"/>
                  <a:gd name="connsiteY22" fmla="*/ 74957 h 89816"/>
                  <a:gd name="connsiteX23" fmla="*/ 51182 w 74461"/>
                  <a:gd name="connsiteY23" fmla="*/ 67857 h 89816"/>
                  <a:gd name="connsiteX24" fmla="*/ 56080 w 74461"/>
                  <a:gd name="connsiteY24" fmla="*/ 47109 h 89816"/>
                  <a:gd name="connsiteX25" fmla="*/ 56080 w 74461"/>
                  <a:gd name="connsiteY25" fmla="*/ 42817 h 8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61" h="89816">
                    <a:moveTo>
                      <a:pt x="74407" y="46889"/>
                    </a:moveTo>
                    <a:cubicBezTo>
                      <a:pt x="74407" y="55475"/>
                      <a:pt x="72866" y="63014"/>
                      <a:pt x="69839" y="69508"/>
                    </a:cubicBezTo>
                    <a:cubicBezTo>
                      <a:pt x="66812" y="76002"/>
                      <a:pt x="62464" y="81011"/>
                      <a:pt x="56795" y="84533"/>
                    </a:cubicBezTo>
                    <a:cubicBezTo>
                      <a:pt x="51127" y="88055"/>
                      <a:pt x="44633" y="89816"/>
                      <a:pt x="37313" y="89816"/>
                    </a:cubicBezTo>
                    <a:cubicBezTo>
                      <a:pt x="29994" y="89816"/>
                      <a:pt x="23610" y="88055"/>
                      <a:pt x="17941" y="84588"/>
                    </a:cubicBezTo>
                    <a:cubicBezTo>
                      <a:pt x="12273" y="81121"/>
                      <a:pt x="7870" y="76113"/>
                      <a:pt x="4733" y="69673"/>
                    </a:cubicBezTo>
                    <a:cubicBezTo>
                      <a:pt x="1596" y="63234"/>
                      <a:pt x="55" y="55750"/>
                      <a:pt x="0" y="47385"/>
                    </a:cubicBezTo>
                    <a:lnTo>
                      <a:pt x="0" y="43037"/>
                    </a:lnTo>
                    <a:cubicBezTo>
                      <a:pt x="0" y="34452"/>
                      <a:pt x="1541" y="26857"/>
                      <a:pt x="4623" y="20308"/>
                    </a:cubicBezTo>
                    <a:cubicBezTo>
                      <a:pt x="7705" y="13759"/>
                      <a:pt x="12108" y="8750"/>
                      <a:pt x="17776" y="5228"/>
                    </a:cubicBezTo>
                    <a:cubicBezTo>
                      <a:pt x="23445" y="1706"/>
                      <a:pt x="29939" y="0"/>
                      <a:pt x="37203" y="0"/>
                    </a:cubicBezTo>
                    <a:cubicBezTo>
                      <a:pt x="44468" y="0"/>
                      <a:pt x="50962" y="1761"/>
                      <a:pt x="56630" y="5228"/>
                    </a:cubicBezTo>
                    <a:cubicBezTo>
                      <a:pt x="62299" y="8750"/>
                      <a:pt x="66702" y="13759"/>
                      <a:pt x="69784" y="20308"/>
                    </a:cubicBezTo>
                    <a:cubicBezTo>
                      <a:pt x="72866" y="26857"/>
                      <a:pt x="74462" y="34396"/>
                      <a:pt x="74462" y="42982"/>
                    </a:cubicBezTo>
                    <a:lnTo>
                      <a:pt x="74462" y="46889"/>
                    </a:lnTo>
                    <a:close/>
                    <a:moveTo>
                      <a:pt x="56135" y="42927"/>
                    </a:moveTo>
                    <a:cubicBezTo>
                      <a:pt x="56135" y="33736"/>
                      <a:pt x="54484" y="26802"/>
                      <a:pt x="51237" y="22014"/>
                    </a:cubicBezTo>
                    <a:cubicBezTo>
                      <a:pt x="47935" y="17226"/>
                      <a:pt x="43257" y="14859"/>
                      <a:pt x="37203" y="14859"/>
                    </a:cubicBezTo>
                    <a:cubicBezTo>
                      <a:pt x="31149" y="14859"/>
                      <a:pt x="26472" y="17226"/>
                      <a:pt x="23225" y="21904"/>
                    </a:cubicBezTo>
                    <a:cubicBezTo>
                      <a:pt x="19922" y="26582"/>
                      <a:pt x="18271" y="33516"/>
                      <a:pt x="18216" y="42597"/>
                    </a:cubicBezTo>
                    <a:lnTo>
                      <a:pt x="18216" y="46834"/>
                    </a:lnTo>
                    <a:cubicBezTo>
                      <a:pt x="18216" y="55750"/>
                      <a:pt x="19867" y="62684"/>
                      <a:pt x="23114" y="67582"/>
                    </a:cubicBezTo>
                    <a:cubicBezTo>
                      <a:pt x="26417" y="72480"/>
                      <a:pt x="31149" y="74957"/>
                      <a:pt x="37258" y="74957"/>
                    </a:cubicBezTo>
                    <a:cubicBezTo>
                      <a:pt x="43367" y="74957"/>
                      <a:pt x="47935" y="72590"/>
                      <a:pt x="51182" y="67857"/>
                    </a:cubicBezTo>
                    <a:cubicBezTo>
                      <a:pt x="54429" y="63124"/>
                      <a:pt x="56080" y="56190"/>
                      <a:pt x="56080" y="47109"/>
                    </a:cubicBezTo>
                    <a:lnTo>
                      <a:pt x="56080" y="42817"/>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7" name="Freeform: Shape 76">
                <a:extLst>
                  <a:ext uri="{FF2B5EF4-FFF2-40B4-BE49-F238E27FC236}">
                    <a16:creationId xmlns:a16="http://schemas.microsoft.com/office/drawing/2014/main" id="{C5CA2D79-78B5-DC0C-6C44-EEDA29D98EDB}"/>
                  </a:ext>
                </a:extLst>
              </p:cNvPr>
              <p:cNvSpPr/>
              <p:nvPr/>
            </p:nvSpPr>
            <p:spPr>
              <a:xfrm>
                <a:off x="7726803" y="5967966"/>
                <a:ext cx="58446" cy="91136"/>
              </a:xfrm>
              <a:custGeom>
                <a:avLst/>
                <a:gdLst>
                  <a:gd name="connsiteX0" fmla="*/ 58447 w 58446"/>
                  <a:gd name="connsiteY0" fmla="*/ 34286 h 91136"/>
                  <a:gd name="connsiteX1" fmla="*/ 51622 w 58446"/>
                  <a:gd name="connsiteY1" fmla="*/ 58336 h 91136"/>
                  <a:gd name="connsiteX2" fmla="*/ 33241 w 58446"/>
                  <a:gd name="connsiteY2" fmla="*/ 67362 h 91136"/>
                  <a:gd name="connsiteX3" fmla="*/ 17336 w 58446"/>
                  <a:gd name="connsiteY3" fmla="*/ 60538 h 91136"/>
                  <a:gd name="connsiteX4" fmla="*/ 17336 w 58446"/>
                  <a:gd name="connsiteY4" fmla="*/ 91137 h 91136"/>
                  <a:gd name="connsiteX5" fmla="*/ 0 w 58446"/>
                  <a:gd name="connsiteY5" fmla="*/ 91137 h 91136"/>
                  <a:gd name="connsiteX6" fmla="*/ 0 w 58446"/>
                  <a:gd name="connsiteY6" fmla="*/ 1211 h 91136"/>
                  <a:gd name="connsiteX7" fmla="*/ 16070 w 58446"/>
                  <a:gd name="connsiteY7" fmla="*/ 1211 h 91136"/>
                  <a:gd name="connsiteX8" fmla="*/ 16675 w 58446"/>
                  <a:gd name="connsiteY8" fmla="*/ 7595 h 91136"/>
                  <a:gd name="connsiteX9" fmla="*/ 33131 w 58446"/>
                  <a:gd name="connsiteY9" fmla="*/ 0 h 91136"/>
                  <a:gd name="connsiteX10" fmla="*/ 51787 w 58446"/>
                  <a:gd name="connsiteY10" fmla="*/ 8916 h 91136"/>
                  <a:gd name="connsiteX11" fmla="*/ 58447 w 58446"/>
                  <a:gd name="connsiteY11" fmla="*/ 33406 h 91136"/>
                  <a:gd name="connsiteX12" fmla="*/ 58447 w 58446"/>
                  <a:gd name="connsiteY12" fmla="*/ 34286 h 91136"/>
                  <a:gd name="connsiteX13" fmla="*/ 41111 w 58446"/>
                  <a:gd name="connsiteY13" fmla="*/ 33021 h 91136"/>
                  <a:gd name="connsiteX14" fmla="*/ 37919 w 58446"/>
                  <a:gd name="connsiteY14" fmla="*/ 19042 h 91136"/>
                  <a:gd name="connsiteX15" fmla="*/ 28563 w 58446"/>
                  <a:gd name="connsiteY15" fmla="*/ 14144 h 91136"/>
                  <a:gd name="connsiteX16" fmla="*/ 17336 w 58446"/>
                  <a:gd name="connsiteY16" fmla="*/ 20363 h 91136"/>
                  <a:gd name="connsiteX17" fmla="*/ 17336 w 58446"/>
                  <a:gd name="connsiteY17" fmla="*/ 46944 h 91136"/>
                  <a:gd name="connsiteX18" fmla="*/ 28673 w 58446"/>
                  <a:gd name="connsiteY18" fmla="*/ 53383 h 91136"/>
                  <a:gd name="connsiteX19" fmla="*/ 41111 w 58446"/>
                  <a:gd name="connsiteY19" fmla="*/ 33021 h 9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446" h="91136">
                    <a:moveTo>
                      <a:pt x="58447" y="34286"/>
                    </a:moveTo>
                    <a:cubicBezTo>
                      <a:pt x="58447" y="44303"/>
                      <a:pt x="56190" y="52283"/>
                      <a:pt x="51622" y="58336"/>
                    </a:cubicBezTo>
                    <a:cubicBezTo>
                      <a:pt x="47054" y="64335"/>
                      <a:pt x="40946" y="67362"/>
                      <a:pt x="33241" y="67362"/>
                    </a:cubicBezTo>
                    <a:cubicBezTo>
                      <a:pt x="26692" y="67362"/>
                      <a:pt x="21353" y="65106"/>
                      <a:pt x="17336" y="60538"/>
                    </a:cubicBezTo>
                    <a:lnTo>
                      <a:pt x="17336" y="91137"/>
                    </a:lnTo>
                    <a:lnTo>
                      <a:pt x="0" y="91137"/>
                    </a:lnTo>
                    <a:lnTo>
                      <a:pt x="0" y="1211"/>
                    </a:lnTo>
                    <a:lnTo>
                      <a:pt x="16070" y="1211"/>
                    </a:lnTo>
                    <a:lnTo>
                      <a:pt x="16675" y="7595"/>
                    </a:lnTo>
                    <a:cubicBezTo>
                      <a:pt x="20858" y="2532"/>
                      <a:pt x="26361" y="0"/>
                      <a:pt x="33131" y="0"/>
                    </a:cubicBezTo>
                    <a:cubicBezTo>
                      <a:pt x="41111" y="0"/>
                      <a:pt x="47330" y="2972"/>
                      <a:pt x="51787" y="8916"/>
                    </a:cubicBezTo>
                    <a:cubicBezTo>
                      <a:pt x="56245" y="14859"/>
                      <a:pt x="58447" y="23004"/>
                      <a:pt x="58447" y="33406"/>
                    </a:cubicBezTo>
                    <a:lnTo>
                      <a:pt x="58447" y="34286"/>
                    </a:lnTo>
                    <a:close/>
                    <a:moveTo>
                      <a:pt x="41111" y="33021"/>
                    </a:moveTo>
                    <a:cubicBezTo>
                      <a:pt x="41111" y="26967"/>
                      <a:pt x="40065" y="22289"/>
                      <a:pt x="37919" y="19042"/>
                    </a:cubicBezTo>
                    <a:cubicBezTo>
                      <a:pt x="35772" y="15740"/>
                      <a:pt x="32635" y="14144"/>
                      <a:pt x="28563" y="14144"/>
                    </a:cubicBezTo>
                    <a:cubicBezTo>
                      <a:pt x="23114" y="14144"/>
                      <a:pt x="19372" y="16235"/>
                      <a:pt x="17336" y="20363"/>
                    </a:cubicBezTo>
                    <a:lnTo>
                      <a:pt x="17336" y="46944"/>
                    </a:lnTo>
                    <a:cubicBezTo>
                      <a:pt x="19482" y="51237"/>
                      <a:pt x="23225" y="53383"/>
                      <a:pt x="28673" y="53383"/>
                    </a:cubicBezTo>
                    <a:cubicBezTo>
                      <a:pt x="36983" y="53383"/>
                      <a:pt x="41111" y="46614"/>
                      <a:pt x="41111" y="33021"/>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8" name="Freeform: Shape 77">
                <a:extLst>
                  <a:ext uri="{FF2B5EF4-FFF2-40B4-BE49-F238E27FC236}">
                    <a16:creationId xmlns:a16="http://schemas.microsoft.com/office/drawing/2014/main" id="{076DEB1E-E486-625D-9DAF-DBFDDE73108D}"/>
                  </a:ext>
                </a:extLst>
              </p:cNvPr>
              <p:cNvSpPr/>
              <p:nvPr/>
            </p:nvSpPr>
            <p:spPr>
              <a:xfrm>
                <a:off x="7793670" y="5967966"/>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5"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 name="Freeform: Shape 78">
                <a:extLst>
                  <a:ext uri="{FF2B5EF4-FFF2-40B4-BE49-F238E27FC236}">
                    <a16:creationId xmlns:a16="http://schemas.microsoft.com/office/drawing/2014/main" id="{F3FF2198-DFA5-2627-E861-D2FAD79DB813}"/>
                  </a:ext>
                </a:extLst>
              </p:cNvPr>
              <p:cNvSpPr/>
              <p:nvPr/>
            </p:nvSpPr>
            <p:spPr>
              <a:xfrm>
                <a:off x="7862077"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 name="Freeform: Shape 79">
                <a:extLst>
                  <a:ext uri="{FF2B5EF4-FFF2-40B4-BE49-F238E27FC236}">
                    <a16:creationId xmlns:a16="http://schemas.microsoft.com/office/drawing/2014/main" id="{F427B3DE-9790-3288-59E2-AB25E54B518F}"/>
                  </a:ext>
                </a:extLst>
              </p:cNvPr>
              <p:cNvSpPr/>
              <p:nvPr/>
            </p:nvSpPr>
            <p:spPr>
              <a:xfrm>
                <a:off x="7933622" y="5946723"/>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1" name="Freeform: Shape 80">
                <a:extLst>
                  <a:ext uri="{FF2B5EF4-FFF2-40B4-BE49-F238E27FC236}">
                    <a16:creationId xmlns:a16="http://schemas.microsoft.com/office/drawing/2014/main" id="{26FA5E5E-65A7-49B7-72C0-61BACBDD3790}"/>
                  </a:ext>
                </a:extLst>
              </p:cNvPr>
              <p:cNvSpPr/>
              <p:nvPr/>
            </p:nvSpPr>
            <p:spPr>
              <a:xfrm>
                <a:off x="7968294" y="5946723"/>
                <a:ext cx="66866" cy="87394"/>
              </a:xfrm>
              <a:custGeom>
                <a:avLst/>
                <a:gdLst>
                  <a:gd name="connsiteX0" fmla="*/ 0 w 66866"/>
                  <a:gd name="connsiteY0" fmla="*/ 87395 h 87394"/>
                  <a:gd name="connsiteX1" fmla="*/ 0 w 66866"/>
                  <a:gd name="connsiteY1" fmla="*/ 0 h 87394"/>
                  <a:gd name="connsiteX2" fmla="*/ 26912 w 66866"/>
                  <a:gd name="connsiteY2" fmla="*/ 0 h 87394"/>
                  <a:gd name="connsiteX3" fmla="*/ 47550 w 66866"/>
                  <a:gd name="connsiteY3" fmla="*/ 5173 h 87394"/>
                  <a:gd name="connsiteX4" fmla="*/ 61749 w 66866"/>
                  <a:gd name="connsiteY4" fmla="*/ 19922 h 87394"/>
                  <a:gd name="connsiteX5" fmla="*/ 66867 w 66866"/>
                  <a:gd name="connsiteY5" fmla="*/ 41661 h 87394"/>
                  <a:gd name="connsiteX6" fmla="*/ 66867 w 66866"/>
                  <a:gd name="connsiteY6" fmla="*/ 45678 h 87394"/>
                  <a:gd name="connsiteX7" fmla="*/ 61859 w 66866"/>
                  <a:gd name="connsiteY7" fmla="*/ 67362 h 87394"/>
                  <a:gd name="connsiteX8" fmla="*/ 47715 w 66866"/>
                  <a:gd name="connsiteY8" fmla="*/ 82056 h 87394"/>
                  <a:gd name="connsiteX9" fmla="*/ 27132 w 66866"/>
                  <a:gd name="connsiteY9" fmla="*/ 87340 h 87394"/>
                  <a:gd name="connsiteX10" fmla="*/ 55 w 66866"/>
                  <a:gd name="connsiteY10" fmla="*/ 87340 h 87394"/>
                  <a:gd name="connsiteX11" fmla="*/ 17996 w 66866"/>
                  <a:gd name="connsiteY11" fmla="*/ 14584 h 87394"/>
                  <a:gd name="connsiteX12" fmla="*/ 17996 w 66866"/>
                  <a:gd name="connsiteY12" fmla="*/ 72921 h 87394"/>
                  <a:gd name="connsiteX13" fmla="*/ 26692 w 66866"/>
                  <a:gd name="connsiteY13" fmla="*/ 72921 h 87394"/>
                  <a:gd name="connsiteX14" fmla="*/ 42817 w 66866"/>
                  <a:gd name="connsiteY14" fmla="*/ 66041 h 87394"/>
                  <a:gd name="connsiteX15" fmla="*/ 48540 w 66866"/>
                  <a:gd name="connsiteY15" fmla="*/ 46284 h 87394"/>
                  <a:gd name="connsiteX16" fmla="*/ 48540 w 66866"/>
                  <a:gd name="connsiteY16" fmla="*/ 41661 h 87394"/>
                  <a:gd name="connsiteX17" fmla="*/ 43037 w 66866"/>
                  <a:gd name="connsiteY17" fmla="*/ 21463 h 87394"/>
                  <a:gd name="connsiteX18" fmla="*/ 26912 w 66866"/>
                  <a:gd name="connsiteY18" fmla="*/ 14584 h 87394"/>
                  <a:gd name="connsiteX19" fmla="*/ 18051 w 66866"/>
                  <a:gd name="connsiteY19" fmla="*/ 14584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66" h="87394">
                    <a:moveTo>
                      <a:pt x="0" y="87395"/>
                    </a:moveTo>
                    <a:lnTo>
                      <a:pt x="0" y="0"/>
                    </a:lnTo>
                    <a:lnTo>
                      <a:pt x="26912" y="0"/>
                    </a:lnTo>
                    <a:cubicBezTo>
                      <a:pt x="34617" y="0"/>
                      <a:pt x="41496" y="1706"/>
                      <a:pt x="47550" y="5173"/>
                    </a:cubicBezTo>
                    <a:cubicBezTo>
                      <a:pt x="53603" y="8640"/>
                      <a:pt x="58336" y="13538"/>
                      <a:pt x="61749" y="19922"/>
                    </a:cubicBezTo>
                    <a:cubicBezTo>
                      <a:pt x="65161" y="26306"/>
                      <a:pt x="66867" y="33571"/>
                      <a:pt x="66867" y="41661"/>
                    </a:cubicBezTo>
                    <a:lnTo>
                      <a:pt x="66867" y="45678"/>
                    </a:lnTo>
                    <a:cubicBezTo>
                      <a:pt x="66867" y="53824"/>
                      <a:pt x="65216" y="61033"/>
                      <a:pt x="61859" y="67362"/>
                    </a:cubicBezTo>
                    <a:cubicBezTo>
                      <a:pt x="58501" y="73691"/>
                      <a:pt x="53824" y="78589"/>
                      <a:pt x="47715" y="82056"/>
                    </a:cubicBezTo>
                    <a:cubicBezTo>
                      <a:pt x="41606" y="85523"/>
                      <a:pt x="34782" y="87285"/>
                      <a:pt x="27132" y="87340"/>
                    </a:cubicBezTo>
                    <a:lnTo>
                      <a:pt x="55" y="87340"/>
                    </a:lnTo>
                    <a:close/>
                    <a:moveTo>
                      <a:pt x="17996" y="14584"/>
                    </a:moveTo>
                    <a:lnTo>
                      <a:pt x="17996" y="72921"/>
                    </a:lnTo>
                    <a:lnTo>
                      <a:pt x="26692" y="72921"/>
                    </a:lnTo>
                    <a:cubicBezTo>
                      <a:pt x="33736" y="72921"/>
                      <a:pt x="39129" y="70609"/>
                      <a:pt x="42817" y="66041"/>
                    </a:cubicBezTo>
                    <a:cubicBezTo>
                      <a:pt x="46559" y="61418"/>
                      <a:pt x="48430" y="54869"/>
                      <a:pt x="48540" y="46284"/>
                    </a:cubicBezTo>
                    <a:lnTo>
                      <a:pt x="48540" y="41661"/>
                    </a:lnTo>
                    <a:cubicBezTo>
                      <a:pt x="48540" y="32800"/>
                      <a:pt x="46724" y="26031"/>
                      <a:pt x="43037" y="21463"/>
                    </a:cubicBezTo>
                    <a:cubicBezTo>
                      <a:pt x="39350" y="16896"/>
                      <a:pt x="33956" y="14584"/>
                      <a:pt x="26912" y="14584"/>
                    </a:cubicBezTo>
                    <a:lnTo>
                      <a:pt x="18051" y="14584"/>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2" name="Freeform: Shape 81">
                <a:extLst>
                  <a:ext uri="{FF2B5EF4-FFF2-40B4-BE49-F238E27FC236}">
                    <a16:creationId xmlns:a16="http://schemas.microsoft.com/office/drawing/2014/main" id="{AB72596B-B08E-F2CF-EC80-C0A03F9B047A}"/>
                  </a:ext>
                </a:extLst>
              </p:cNvPr>
              <p:cNvSpPr/>
              <p:nvPr/>
            </p:nvSpPr>
            <p:spPr>
              <a:xfrm>
                <a:off x="8076161" y="5945457"/>
                <a:ext cx="71434" cy="89871"/>
              </a:xfrm>
              <a:custGeom>
                <a:avLst/>
                <a:gdLst>
                  <a:gd name="connsiteX0" fmla="*/ 71270 w 71434"/>
                  <a:gd name="connsiteY0" fmla="*/ 59547 h 89871"/>
                  <a:gd name="connsiteX1" fmla="*/ 60868 w 71434"/>
                  <a:gd name="connsiteY1" fmla="*/ 81781 h 89871"/>
                  <a:gd name="connsiteX2" fmla="*/ 36103 w 71434"/>
                  <a:gd name="connsiteY2" fmla="*/ 89871 h 89871"/>
                  <a:gd name="connsiteX3" fmla="*/ 9631 w 71434"/>
                  <a:gd name="connsiteY3" fmla="*/ 78534 h 89871"/>
                  <a:gd name="connsiteX4" fmla="*/ 0 w 71434"/>
                  <a:gd name="connsiteY4" fmla="*/ 47440 h 89871"/>
                  <a:gd name="connsiteX5" fmla="*/ 0 w 71434"/>
                  <a:gd name="connsiteY5" fmla="*/ 42101 h 89871"/>
                  <a:gd name="connsiteX6" fmla="*/ 4458 w 71434"/>
                  <a:gd name="connsiteY6" fmla="*/ 19867 h 89871"/>
                  <a:gd name="connsiteX7" fmla="*/ 17171 w 71434"/>
                  <a:gd name="connsiteY7" fmla="*/ 5118 h 89871"/>
                  <a:gd name="connsiteX8" fmla="*/ 36378 w 71434"/>
                  <a:gd name="connsiteY8" fmla="*/ 0 h 89871"/>
                  <a:gd name="connsiteX9" fmla="*/ 60758 w 71434"/>
                  <a:gd name="connsiteY9" fmla="*/ 8090 h 89871"/>
                  <a:gd name="connsiteX10" fmla="*/ 71435 w 71434"/>
                  <a:gd name="connsiteY10" fmla="*/ 30819 h 89871"/>
                  <a:gd name="connsiteX11" fmla="*/ 53438 w 71434"/>
                  <a:gd name="connsiteY11" fmla="*/ 30819 h 89871"/>
                  <a:gd name="connsiteX12" fmla="*/ 48705 w 71434"/>
                  <a:gd name="connsiteY12" fmla="*/ 18547 h 89871"/>
                  <a:gd name="connsiteX13" fmla="*/ 36378 w 71434"/>
                  <a:gd name="connsiteY13" fmla="*/ 14749 h 89871"/>
                  <a:gd name="connsiteX14" fmla="*/ 22894 w 71434"/>
                  <a:gd name="connsiteY14" fmla="*/ 21188 h 89871"/>
                  <a:gd name="connsiteX15" fmla="*/ 18326 w 71434"/>
                  <a:gd name="connsiteY15" fmla="*/ 41221 h 89871"/>
                  <a:gd name="connsiteX16" fmla="*/ 18326 w 71434"/>
                  <a:gd name="connsiteY16" fmla="*/ 47825 h 89871"/>
                  <a:gd name="connsiteX17" fmla="*/ 22619 w 71434"/>
                  <a:gd name="connsiteY17" fmla="*/ 68518 h 89871"/>
                  <a:gd name="connsiteX18" fmla="*/ 36158 w 71434"/>
                  <a:gd name="connsiteY18" fmla="*/ 75067 h 89871"/>
                  <a:gd name="connsiteX19" fmla="*/ 48595 w 71434"/>
                  <a:gd name="connsiteY19" fmla="*/ 71270 h 89871"/>
                  <a:gd name="connsiteX20" fmla="*/ 53328 w 71434"/>
                  <a:gd name="connsiteY20" fmla="*/ 59492 h 89871"/>
                  <a:gd name="connsiteX21" fmla="*/ 71325 w 71434"/>
                  <a:gd name="connsiteY21" fmla="*/ 59492 h 8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434" h="89871">
                    <a:moveTo>
                      <a:pt x="71270" y="59547"/>
                    </a:moveTo>
                    <a:cubicBezTo>
                      <a:pt x="70609" y="68958"/>
                      <a:pt x="67142" y="76333"/>
                      <a:pt x="60868" y="81781"/>
                    </a:cubicBezTo>
                    <a:cubicBezTo>
                      <a:pt x="54594" y="87174"/>
                      <a:pt x="46339" y="89871"/>
                      <a:pt x="36103" y="89871"/>
                    </a:cubicBezTo>
                    <a:cubicBezTo>
                      <a:pt x="24876" y="89871"/>
                      <a:pt x="16070" y="86129"/>
                      <a:pt x="9631" y="78534"/>
                    </a:cubicBezTo>
                    <a:cubicBezTo>
                      <a:pt x="3192" y="70994"/>
                      <a:pt x="0" y="60648"/>
                      <a:pt x="0" y="47440"/>
                    </a:cubicBezTo>
                    <a:lnTo>
                      <a:pt x="0" y="42101"/>
                    </a:lnTo>
                    <a:cubicBezTo>
                      <a:pt x="0" y="33681"/>
                      <a:pt x="1486" y="26306"/>
                      <a:pt x="4458" y="19867"/>
                    </a:cubicBezTo>
                    <a:cubicBezTo>
                      <a:pt x="7430" y="13483"/>
                      <a:pt x="11667" y="8530"/>
                      <a:pt x="17171" y="5118"/>
                    </a:cubicBezTo>
                    <a:cubicBezTo>
                      <a:pt x="22674" y="1706"/>
                      <a:pt x="29058" y="0"/>
                      <a:pt x="36378" y="0"/>
                    </a:cubicBezTo>
                    <a:cubicBezTo>
                      <a:pt x="46449" y="0"/>
                      <a:pt x="54594" y="2697"/>
                      <a:pt x="60758" y="8090"/>
                    </a:cubicBezTo>
                    <a:cubicBezTo>
                      <a:pt x="66922" y="13483"/>
                      <a:pt x="70499" y="21078"/>
                      <a:pt x="71435" y="30819"/>
                    </a:cubicBezTo>
                    <a:lnTo>
                      <a:pt x="53438" y="30819"/>
                    </a:lnTo>
                    <a:cubicBezTo>
                      <a:pt x="52998" y="25151"/>
                      <a:pt x="51402" y="21078"/>
                      <a:pt x="48705" y="18547"/>
                    </a:cubicBezTo>
                    <a:cubicBezTo>
                      <a:pt x="46009" y="16015"/>
                      <a:pt x="41881" y="14749"/>
                      <a:pt x="36378" y="14749"/>
                    </a:cubicBezTo>
                    <a:cubicBezTo>
                      <a:pt x="30379" y="14749"/>
                      <a:pt x="25866" y="16896"/>
                      <a:pt x="22894" y="21188"/>
                    </a:cubicBezTo>
                    <a:cubicBezTo>
                      <a:pt x="19923" y="25481"/>
                      <a:pt x="18382" y="32195"/>
                      <a:pt x="18326" y="41221"/>
                    </a:cubicBezTo>
                    <a:lnTo>
                      <a:pt x="18326" y="47825"/>
                    </a:lnTo>
                    <a:cubicBezTo>
                      <a:pt x="18326" y="57291"/>
                      <a:pt x="19757" y="64170"/>
                      <a:pt x="22619" y="68518"/>
                    </a:cubicBezTo>
                    <a:cubicBezTo>
                      <a:pt x="25481" y="72865"/>
                      <a:pt x="29994" y="75067"/>
                      <a:pt x="36158" y="75067"/>
                    </a:cubicBezTo>
                    <a:cubicBezTo>
                      <a:pt x="41716" y="75067"/>
                      <a:pt x="45899" y="73801"/>
                      <a:pt x="48595" y="71270"/>
                    </a:cubicBezTo>
                    <a:cubicBezTo>
                      <a:pt x="51347" y="68738"/>
                      <a:pt x="52888" y="64775"/>
                      <a:pt x="53328" y="59492"/>
                    </a:cubicBezTo>
                    <a:lnTo>
                      <a:pt x="71325" y="5949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3" name="Freeform: Shape 82">
                <a:extLst>
                  <a:ext uri="{FF2B5EF4-FFF2-40B4-BE49-F238E27FC236}">
                    <a16:creationId xmlns:a16="http://schemas.microsoft.com/office/drawing/2014/main" id="{0289E589-A979-A31C-2056-1C4BC72CE2A0}"/>
                  </a:ext>
                </a:extLst>
              </p:cNvPr>
              <p:cNvSpPr/>
              <p:nvPr/>
            </p:nvSpPr>
            <p:spPr>
              <a:xfrm>
                <a:off x="8155355" y="5967966"/>
                <a:ext cx="61583" cy="67362"/>
              </a:xfrm>
              <a:custGeom>
                <a:avLst/>
                <a:gdLst>
                  <a:gd name="connsiteX0" fmla="*/ 55 w 61583"/>
                  <a:gd name="connsiteY0" fmla="*/ 33076 h 67362"/>
                  <a:gd name="connsiteX1" fmla="*/ 3797 w 61583"/>
                  <a:gd name="connsiteY1" fmla="*/ 15850 h 67362"/>
                  <a:gd name="connsiteX2" fmla="*/ 14529 w 61583"/>
                  <a:gd name="connsiteY2" fmla="*/ 4128 h 67362"/>
                  <a:gd name="connsiteX3" fmla="*/ 30764 w 61583"/>
                  <a:gd name="connsiteY3" fmla="*/ 0 h 67362"/>
                  <a:gd name="connsiteX4" fmla="*/ 52228 w 61583"/>
                  <a:gd name="connsiteY4" fmla="*/ 8035 h 67362"/>
                  <a:gd name="connsiteX5" fmla="*/ 61473 w 61583"/>
                  <a:gd name="connsiteY5" fmla="*/ 29884 h 67362"/>
                  <a:gd name="connsiteX6" fmla="*/ 61583 w 61583"/>
                  <a:gd name="connsiteY6" fmla="*/ 34341 h 67362"/>
                  <a:gd name="connsiteX7" fmla="*/ 53218 w 61583"/>
                  <a:gd name="connsiteY7" fmla="*/ 58336 h 67362"/>
                  <a:gd name="connsiteX8" fmla="*/ 30819 w 61583"/>
                  <a:gd name="connsiteY8" fmla="*/ 67362 h 67362"/>
                  <a:gd name="connsiteX9" fmla="*/ 8365 w 61583"/>
                  <a:gd name="connsiteY9" fmla="*/ 58336 h 67362"/>
                  <a:gd name="connsiteX10" fmla="*/ 0 w 61583"/>
                  <a:gd name="connsiteY10" fmla="*/ 33846 h 67362"/>
                  <a:gd name="connsiteX11" fmla="*/ 0 w 61583"/>
                  <a:gd name="connsiteY11" fmla="*/ 33076 h 67362"/>
                  <a:gd name="connsiteX12" fmla="*/ 17391 w 61583"/>
                  <a:gd name="connsiteY12" fmla="*/ 34286 h 67362"/>
                  <a:gd name="connsiteX13" fmla="*/ 20858 w 61583"/>
                  <a:gd name="connsiteY13" fmla="*/ 48430 h 67362"/>
                  <a:gd name="connsiteX14" fmla="*/ 30819 w 61583"/>
                  <a:gd name="connsiteY14" fmla="*/ 53328 h 67362"/>
                  <a:gd name="connsiteX15" fmla="*/ 40670 w 61583"/>
                  <a:gd name="connsiteY15" fmla="*/ 48485 h 67362"/>
                  <a:gd name="connsiteX16" fmla="*/ 44193 w 61583"/>
                  <a:gd name="connsiteY16" fmla="*/ 33021 h 67362"/>
                  <a:gd name="connsiteX17" fmla="*/ 40670 w 61583"/>
                  <a:gd name="connsiteY17" fmla="*/ 18932 h 67362"/>
                  <a:gd name="connsiteX18" fmla="*/ 30709 w 61583"/>
                  <a:gd name="connsiteY18" fmla="*/ 13924 h 67362"/>
                  <a:gd name="connsiteX19" fmla="*/ 20858 w 61583"/>
                  <a:gd name="connsiteY19" fmla="*/ 18877 h 67362"/>
                  <a:gd name="connsiteX20" fmla="*/ 17391 w 61583"/>
                  <a:gd name="connsiteY20" fmla="*/ 34231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583" h="67362">
                    <a:moveTo>
                      <a:pt x="55" y="33076"/>
                    </a:moveTo>
                    <a:cubicBezTo>
                      <a:pt x="55" y="26637"/>
                      <a:pt x="1321" y="20913"/>
                      <a:pt x="3797" y="15850"/>
                    </a:cubicBezTo>
                    <a:cubicBezTo>
                      <a:pt x="6274" y="10787"/>
                      <a:pt x="9851" y="6934"/>
                      <a:pt x="14529" y="4128"/>
                    </a:cubicBezTo>
                    <a:cubicBezTo>
                      <a:pt x="19207" y="1376"/>
                      <a:pt x="24600" y="0"/>
                      <a:pt x="30764" y="0"/>
                    </a:cubicBezTo>
                    <a:cubicBezTo>
                      <a:pt x="39515" y="0"/>
                      <a:pt x="46669" y="2697"/>
                      <a:pt x="52228" y="8035"/>
                    </a:cubicBezTo>
                    <a:cubicBezTo>
                      <a:pt x="57786" y="13373"/>
                      <a:pt x="60868" y="20693"/>
                      <a:pt x="61473" y="29884"/>
                    </a:cubicBezTo>
                    <a:lnTo>
                      <a:pt x="61583" y="34341"/>
                    </a:lnTo>
                    <a:cubicBezTo>
                      <a:pt x="61583" y="44303"/>
                      <a:pt x="58777" y="52283"/>
                      <a:pt x="53218" y="58336"/>
                    </a:cubicBezTo>
                    <a:cubicBezTo>
                      <a:pt x="47660" y="64335"/>
                      <a:pt x="40175" y="67362"/>
                      <a:pt x="30819" y="67362"/>
                    </a:cubicBezTo>
                    <a:cubicBezTo>
                      <a:pt x="21463" y="67362"/>
                      <a:pt x="13979" y="64390"/>
                      <a:pt x="8365" y="58336"/>
                    </a:cubicBezTo>
                    <a:cubicBezTo>
                      <a:pt x="2807" y="52338"/>
                      <a:pt x="0" y="44193"/>
                      <a:pt x="0" y="33846"/>
                    </a:cubicBezTo>
                    <a:lnTo>
                      <a:pt x="0" y="33076"/>
                    </a:lnTo>
                    <a:close/>
                    <a:moveTo>
                      <a:pt x="17391" y="34286"/>
                    </a:moveTo>
                    <a:cubicBezTo>
                      <a:pt x="17391" y="40450"/>
                      <a:pt x="18547" y="45183"/>
                      <a:pt x="20858" y="48430"/>
                    </a:cubicBezTo>
                    <a:cubicBezTo>
                      <a:pt x="23170" y="51677"/>
                      <a:pt x="26527" y="53328"/>
                      <a:pt x="30819" y="53328"/>
                    </a:cubicBezTo>
                    <a:cubicBezTo>
                      <a:pt x="35112" y="53328"/>
                      <a:pt x="38304" y="51732"/>
                      <a:pt x="40670" y="48485"/>
                    </a:cubicBezTo>
                    <a:cubicBezTo>
                      <a:pt x="43037" y="45238"/>
                      <a:pt x="44193" y="40120"/>
                      <a:pt x="44193" y="33021"/>
                    </a:cubicBezTo>
                    <a:cubicBezTo>
                      <a:pt x="44193" y="26967"/>
                      <a:pt x="43037" y="22289"/>
                      <a:pt x="40670" y="18932"/>
                    </a:cubicBezTo>
                    <a:cubicBezTo>
                      <a:pt x="38304" y="15630"/>
                      <a:pt x="35002" y="13924"/>
                      <a:pt x="30709" y="13924"/>
                    </a:cubicBezTo>
                    <a:cubicBezTo>
                      <a:pt x="26417" y="13924"/>
                      <a:pt x="23170" y="15575"/>
                      <a:pt x="20858" y="18877"/>
                    </a:cubicBezTo>
                    <a:cubicBezTo>
                      <a:pt x="18547" y="22179"/>
                      <a:pt x="17391" y="27297"/>
                      <a:pt x="17391" y="34231"/>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4" name="Freeform: Shape 83">
                <a:extLst>
                  <a:ext uri="{FF2B5EF4-FFF2-40B4-BE49-F238E27FC236}">
                    <a16:creationId xmlns:a16="http://schemas.microsoft.com/office/drawing/2014/main" id="{76A1D99A-C0D0-A690-1B10-B4AB1201B756}"/>
                  </a:ext>
                </a:extLst>
              </p:cNvPr>
              <p:cNvSpPr/>
              <p:nvPr/>
            </p:nvSpPr>
            <p:spPr>
              <a:xfrm>
                <a:off x="8227285"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1"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5" name="Freeform: Shape 84">
                <a:extLst>
                  <a:ext uri="{FF2B5EF4-FFF2-40B4-BE49-F238E27FC236}">
                    <a16:creationId xmlns:a16="http://schemas.microsoft.com/office/drawing/2014/main" id="{D715CBC2-76C8-2346-867C-074216338543}"/>
                  </a:ext>
                </a:extLst>
              </p:cNvPr>
              <p:cNvSpPr/>
              <p:nvPr/>
            </p:nvSpPr>
            <p:spPr>
              <a:xfrm>
                <a:off x="8296133" y="5967911"/>
                <a:ext cx="56080" cy="66096"/>
              </a:xfrm>
              <a:custGeom>
                <a:avLst/>
                <a:gdLst>
                  <a:gd name="connsiteX0" fmla="*/ 16345 w 56080"/>
                  <a:gd name="connsiteY0" fmla="*/ 1211 h 66096"/>
                  <a:gd name="connsiteX1" fmla="*/ 16896 w 56080"/>
                  <a:gd name="connsiteY1" fmla="*/ 8695 h 66096"/>
                  <a:gd name="connsiteX2" fmla="*/ 35552 w 56080"/>
                  <a:gd name="connsiteY2" fmla="*/ 0 h 66096"/>
                  <a:gd name="connsiteX3" fmla="*/ 50907 w 56080"/>
                  <a:gd name="connsiteY3" fmla="*/ 6054 h 66096"/>
                  <a:gd name="connsiteX4" fmla="*/ 56080 w 56080"/>
                  <a:gd name="connsiteY4" fmla="*/ 24160 h 66096"/>
                  <a:gd name="connsiteX5" fmla="*/ 56080 w 56080"/>
                  <a:gd name="connsiteY5" fmla="*/ 66096 h 66096"/>
                  <a:gd name="connsiteX6" fmla="*/ 38744 w 56080"/>
                  <a:gd name="connsiteY6" fmla="*/ 66096 h 66096"/>
                  <a:gd name="connsiteX7" fmla="*/ 38744 w 56080"/>
                  <a:gd name="connsiteY7" fmla="*/ 24545 h 66096"/>
                  <a:gd name="connsiteX8" fmla="*/ 36323 w 56080"/>
                  <a:gd name="connsiteY8" fmla="*/ 16510 h 66096"/>
                  <a:gd name="connsiteX9" fmla="*/ 28343 w 56080"/>
                  <a:gd name="connsiteY9" fmla="*/ 14034 h 66096"/>
                  <a:gd name="connsiteX10" fmla="*/ 17336 w 56080"/>
                  <a:gd name="connsiteY10" fmla="*/ 20253 h 66096"/>
                  <a:gd name="connsiteX11" fmla="*/ 17336 w 56080"/>
                  <a:gd name="connsiteY11" fmla="*/ 66041 h 66096"/>
                  <a:gd name="connsiteX12" fmla="*/ 0 w 56080"/>
                  <a:gd name="connsiteY12" fmla="*/ 66041 h 66096"/>
                  <a:gd name="connsiteX13" fmla="*/ 0 w 56080"/>
                  <a:gd name="connsiteY13" fmla="*/ 1101 h 66096"/>
                  <a:gd name="connsiteX14" fmla="*/ 16345 w 56080"/>
                  <a:gd name="connsiteY14" fmla="*/ 1101 h 6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0" h="66096">
                    <a:moveTo>
                      <a:pt x="16345" y="1211"/>
                    </a:moveTo>
                    <a:lnTo>
                      <a:pt x="16896" y="8695"/>
                    </a:lnTo>
                    <a:cubicBezTo>
                      <a:pt x="21518" y="2917"/>
                      <a:pt x="27737" y="0"/>
                      <a:pt x="35552" y="0"/>
                    </a:cubicBezTo>
                    <a:cubicBezTo>
                      <a:pt x="42432" y="0"/>
                      <a:pt x="47550" y="2036"/>
                      <a:pt x="50907" y="6054"/>
                    </a:cubicBezTo>
                    <a:cubicBezTo>
                      <a:pt x="54264" y="10071"/>
                      <a:pt x="55970" y="16125"/>
                      <a:pt x="56080" y="24160"/>
                    </a:cubicBezTo>
                    <a:lnTo>
                      <a:pt x="56080" y="66096"/>
                    </a:lnTo>
                    <a:lnTo>
                      <a:pt x="38744" y="66096"/>
                    </a:lnTo>
                    <a:lnTo>
                      <a:pt x="38744" y="24545"/>
                    </a:lnTo>
                    <a:cubicBezTo>
                      <a:pt x="38744" y="20858"/>
                      <a:pt x="37919" y="18216"/>
                      <a:pt x="36323" y="16510"/>
                    </a:cubicBezTo>
                    <a:cubicBezTo>
                      <a:pt x="34727" y="14804"/>
                      <a:pt x="32085" y="14034"/>
                      <a:pt x="28343" y="14034"/>
                    </a:cubicBezTo>
                    <a:cubicBezTo>
                      <a:pt x="23445" y="14034"/>
                      <a:pt x="19812" y="16125"/>
                      <a:pt x="17336" y="20253"/>
                    </a:cubicBezTo>
                    <a:lnTo>
                      <a:pt x="17336" y="66041"/>
                    </a:lnTo>
                    <a:lnTo>
                      <a:pt x="0" y="66041"/>
                    </a:lnTo>
                    <a:lnTo>
                      <a:pt x="0" y="1101"/>
                    </a:lnTo>
                    <a:lnTo>
                      <a:pt x="16345" y="1101"/>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6" name="Freeform: Shape 85">
                <a:extLst>
                  <a:ext uri="{FF2B5EF4-FFF2-40B4-BE49-F238E27FC236}">
                    <a16:creationId xmlns:a16="http://schemas.microsoft.com/office/drawing/2014/main" id="{F7E08303-052D-5B01-E2F1-CB62B55C7684}"/>
                  </a:ext>
                </a:extLst>
              </p:cNvPr>
              <p:cNvSpPr/>
              <p:nvPr/>
            </p:nvSpPr>
            <p:spPr>
              <a:xfrm>
                <a:off x="8363000" y="5967966"/>
                <a:ext cx="58941" cy="67362"/>
              </a:xfrm>
              <a:custGeom>
                <a:avLst/>
                <a:gdLst>
                  <a:gd name="connsiteX0" fmla="*/ 32250 w 58941"/>
                  <a:gd name="connsiteY0" fmla="*/ 67307 h 67362"/>
                  <a:gd name="connsiteX1" fmla="*/ 8971 w 58941"/>
                  <a:gd name="connsiteY1" fmla="*/ 58557 h 67362"/>
                  <a:gd name="connsiteX2" fmla="*/ 0 w 58941"/>
                  <a:gd name="connsiteY2" fmla="*/ 35222 h 67362"/>
                  <a:gd name="connsiteX3" fmla="*/ 0 w 58941"/>
                  <a:gd name="connsiteY3" fmla="*/ 33571 h 67362"/>
                  <a:gd name="connsiteX4" fmla="*/ 3797 w 58941"/>
                  <a:gd name="connsiteY4" fmla="*/ 16070 h 67362"/>
                  <a:gd name="connsiteX5" fmla="*/ 14529 w 58941"/>
                  <a:gd name="connsiteY5" fmla="*/ 4183 h 67362"/>
                  <a:gd name="connsiteX6" fmla="*/ 30324 w 58941"/>
                  <a:gd name="connsiteY6" fmla="*/ 0 h 67362"/>
                  <a:gd name="connsiteX7" fmla="*/ 51292 w 58941"/>
                  <a:gd name="connsiteY7" fmla="*/ 8420 h 67362"/>
                  <a:gd name="connsiteX8" fmla="*/ 58942 w 58941"/>
                  <a:gd name="connsiteY8" fmla="*/ 32250 h 67362"/>
                  <a:gd name="connsiteX9" fmla="*/ 58942 w 58941"/>
                  <a:gd name="connsiteY9" fmla="*/ 39350 h 67362"/>
                  <a:gd name="connsiteX10" fmla="*/ 17556 w 58941"/>
                  <a:gd name="connsiteY10" fmla="*/ 39350 h 67362"/>
                  <a:gd name="connsiteX11" fmla="*/ 22619 w 58941"/>
                  <a:gd name="connsiteY11" fmla="*/ 49531 h 67362"/>
                  <a:gd name="connsiteX12" fmla="*/ 33351 w 58941"/>
                  <a:gd name="connsiteY12" fmla="*/ 53383 h 67362"/>
                  <a:gd name="connsiteX13" fmla="*/ 49036 w 58941"/>
                  <a:gd name="connsiteY13" fmla="*/ 46119 h 67362"/>
                  <a:gd name="connsiteX14" fmla="*/ 57566 w 58941"/>
                  <a:gd name="connsiteY14" fmla="*/ 55640 h 67362"/>
                  <a:gd name="connsiteX15" fmla="*/ 46999 w 58941"/>
                  <a:gd name="connsiteY15" fmla="*/ 64280 h 67362"/>
                  <a:gd name="connsiteX16" fmla="*/ 32250 w 58941"/>
                  <a:gd name="connsiteY16" fmla="*/ 67362 h 67362"/>
                  <a:gd name="connsiteX17" fmla="*/ 30269 w 58941"/>
                  <a:gd name="connsiteY17" fmla="*/ 13924 h 67362"/>
                  <a:gd name="connsiteX18" fmla="*/ 21904 w 58941"/>
                  <a:gd name="connsiteY18" fmla="*/ 17446 h 67362"/>
                  <a:gd name="connsiteX19" fmla="*/ 17776 w 58941"/>
                  <a:gd name="connsiteY19" fmla="*/ 27462 h 67362"/>
                  <a:gd name="connsiteX20" fmla="*/ 41881 w 58941"/>
                  <a:gd name="connsiteY20" fmla="*/ 27462 h 67362"/>
                  <a:gd name="connsiteX21" fmla="*/ 41881 w 58941"/>
                  <a:gd name="connsiteY21" fmla="*/ 26086 h 67362"/>
                  <a:gd name="connsiteX22" fmla="*/ 38744 w 58941"/>
                  <a:gd name="connsiteY22" fmla="*/ 17116 h 67362"/>
                  <a:gd name="connsiteX23" fmla="*/ 30214 w 58941"/>
                  <a:gd name="connsiteY23" fmla="*/ 13924 h 67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941" h="67362">
                    <a:moveTo>
                      <a:pt x="32250" y="67307"/>
                    </a:moveTo>
                    <a:cubicBezTo>
                      <a:pt x="22729" y="67307"/>
                      <a:pt x="14969" y="64390"/>
                      <a:pt x="8971" y="58557"/>
                    </a:cubicBezTo>
                    <a:cubicBezTo>
                      <a:pt x="2972" y="52723"/>
                      <a:pt x="0" y="44908"/>
                      <a:pt x="0" y="35222"/>
                    </a:cubicBezTo>
                    <a:lnTo>
                      <a:pt x="0" y="33571"/>
                    </a:lnTo>
                    <a:cubicBezTo>
                      <a:pt x="0" y="27022"/>
                      <a:pt x="1266" y="21188"/>
                      <a:pt x="3797" y="16070"/>
                    </a:cubicBezTo>
                    <a:cubicBezTo>
                      <a:pt x="6329" y="10952"/>
                      <a:pt x="9906" y="6989"/>
                      <a:pt x="14529" y="4183"/>
                    </a:cubicBezTo>
                    <a:cubicBezTo>
                      <a:pt x="19152" y="1376"/>
                      <a:pt x="24435" y="0"/>
                      <a:pt x="30324" y="0"/>
                    </a:cubicBezTo>
                    <a:cubicBezTo>
                      <a:pt x="39184" y="0"/>
                      <a:pt x="46229" y="2807"/>
                      <a:pt x="51292" y="8420"/>
                    </a:cubicBezTo>
                    <a:cubicBezTo>
                      <a:pt x="56410" y="14034"/>
                      <a:pt x="58942" y="21959"/>
                      <a:pt x="58942" y="32250"/>
                    </a:cubicBezTo>
                    <a:lnTo>
                      <a:pt x="58942" y="39350"/>
                    </a:lnTo>
                    <a:lnTo>
                      <a:pt x="17556" y="39350"/>
                    </a:lnTo>
                    <a:cubicBezTo>
                      <a:pt x="18106" y="43587"/>
                      <a:pt x="19812" y="46999"/>
                      <a:pt x="22619" y="49531"/>
                    </a:cubicBezTo>
                    <a:cubicBezTo>
                      <a:pt x="25426" y="52063"/>
                      <a:pt x="29003" y="53383"/>
                      <a:pt x="33351" y="53383"/>
                    </a:cubicBezTo>
                    <a:cubicBezTo>
                      <a:pt x="40010" y="53383"/>
                      <a:pt x="45238" y="50962"/>
                      <a:pt x="49036" y="46119"/>
                    </a:cubicBezTo>
                    <a:lnTo>
                      <a:pt x="57566" y="55640"/>
                    </a:lnTo>
                    <a:cubicBezTo>
                      <a:pt x="54979" y="59327"/>
                      <a:pt x="51457" y="62189"/>
                      <a:pt x="46999" y="64280"/>
                    </a:cubicBezTo>
                    <a:cubicBezTo>
                      <a:pt x="42542" y="66371"/>
                      <a:pt x="37644" y="67362"/>
                      <a:pt x="32250" y="67362"/>
                    </a:cubicBezTo>
                    <a:close/>
                    <a:moveTo>
                      <a:pt x="30269" y="13924"/>
                    </a:moveTo>
                    <a:cubicBezTo>
                      <a:pt x="26802" y="13924"/>
                      <a:pt x="24050" y="15079"/>
                      <a:pt x="21904" y="17446"/>
                    </a:cubicBezTo>
                    <a:cubicBezTo>
                      <a:pt x="19757" y="19757"/>
                      <a:pt x="18381" y="23114"/>
                      <a:pt x="17776" y="27462"/>
                    </a:cubicBezTo>
                    <a:lnTo>
                      <a:pt x="41881" y="27462"/>
                    </a:lnTo>
                    <a:lnTo>
                      <a:pt x="41881" y="26086"/>
                    </a:lnTo>
                    <a:cubicBezTo>
                      <a:pt x="41826" y="22234"/>
                      <a:pt x="40780" y="19262"/>
                      <a:pt x="38744" y="17116"/>
                    </a:cubicBezTo>
                    <a:cubicBezTo>
                      <a:pt x="36708" y="14969"/>
                      <a:pt x="33901" y="13924"/>
                      <a:pt x="30214" y="13924"/>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7" name="Freeform: Shape 86">
                <a:extLst>
                  <a:ext uri="{FF2B5EF4-FFF2-40B4-BE49-F238E27FC236}">
                    <a16:creationId xmlns:a16="http://schemas.microsoft.com/office/drawing/2014/main" id="{54AF51CA-1D2F-AEE0-4652-8AC790442A3E}"/>
                  </a:ext>
                </a:extLst>
              </p:cNvPr>
              <p:cNvSpPr/>
              <p:nvPr/>
            </p:nvSpPr>
            <p:spPr>
              <a:xfrm>
                <a:off x="8429152" y="5967856"/>
                <a:ext cx="56905" cy="67417"/>
              </a:xfrm>
              <a:custGeom>
                <a:avLst/>
                <a:gdLst>
                  <a:gd name="connsiteX0" fmla="*/ 29664 w 56905"/>
                  <a:gd name="connsiteY0" fmla="*/ 53438 h 67417"/>
                  <a:gd name="connsiteX1" fmla="*/ 37478 w 56905"/>
                  <a:gd name="connsiteY1" fmla="*/ 50797 h 67417"/>
                  <a:gd name="connsiteX2" fmla="*/ 40615 w 56905"/>
                  <a:gd name="connsiteY2" fmla="*/ 43752 h 67417"/>
                  <a:gd name="connsiteX3" fmla="*/ 56906 w 56905"/>
                  <a:gd name="connsiteY3" fmla="*/ 43752 h 67417"/>
                  <a:gd name="connsiteX4" fmla="*/ 53273 w 56905"/>
                  <a:gd name="connsiteY4" fmla="*/ 55860 h 67417"/>
                  <a:gd name="connsiteX5" fmla="*/ 43587 w 56905"/>
                  <a:gd name="connsiteY5" fmla="*/ 64390 h 67417"/>
                  <a:gd name="connsiteX6" fmla="*/ 29994 w 56905"/>
                  <a:gd name="connsiteY6" fmla="*/ 67417 h 67417"/>
                  <a:gd name="connsiteX7" fmla="*/ 8035 w 56905"/>
                  <a:gd name="connsiteY7" fmla="*/ 58557 h 67417"/>
                  <a:gd name="connsiteX8" fmla="*/ 0 w 56905"/>
                  <a:gd name="connsiteY8" fmla="*/ 34066 h 67417"/>
                  <a:gd name="connsiteX9" fmla="*/ 0 w 56905"/>
                  <a:gd name="connsiteY9" fmla="*/ 32911 h 67417"/>
                  <a:gd name="connsiteX10" fmla="*/ 7980 w 56905"/>
                  <a:gd name="connsiteY10" fmla="*/ 8971 h 67417"/>
                  <a:gd name="connsiteX11" fmla="*/ 29884 w 56905"/>
                  <a:gd name="connsiteY11" fmla="*/ 0 h 67417"/>
                  <a:gd name="connsiteX12" fmla="*/ 49421 w 56905"/>
                  <a:gd name="connsiteY12" fmla="*/ 6934 h 67417"/>
                  <a:gd name="connsiteX13" fmla="*/ 56906 w 56905"/>
                  <a:gd name="connsiteY13" fmla="*/ 25371 h 67417"/>
                  <a:gd name="connsiteX14" fmla="*/ 40615 w 56905"/>
                  <a:gd name="connsiteY14" fmla="*/ 25371 h 67417"/>
                  <a:gd name="connsiteX15" fmla="*/ 37478 w 56905"/>
                  <a:gd name="connsiteY15" fmla="*/ 17116 h 67417"/>
                  <a:gd name="connsiteX16" fmla="*/ 29554 w 56905"/>
                  <a:gd name="connsiteY16" fmla="*/ 13924 h 67417"/>
                  <a:gd name="connsiteX17" fmla="*/ 20418 w 56905"/>
                  <a:gd name="connsiteY17" fmla="*/ 18326 h 67417"/>
                  <a:gd name="connsiteX18" fmla="*/ 17336 w 56905"/>
                  <a:gd name="connsiteY18" fmla="*/ 32690 h 67417"/>
                  <a:gd name="connsiteX19" fmla="*/ 17336 w 56905"/>
                  <a:gd name="connsiteY19" fmla="*/ 34507 h 67417"/>
                  <a:gd name="connsiteX20" fmla="*/ 20418 w 56905"/>
                  <a:gd name="connsiteY20" fmla="*/ 48926 h 67417"/>
                  <a:gd name="connsiteX21" fmla="*/ 29719 w 56905"/>
                  <a:gd name="connsiteY21" fmla="*/ 53328 h 67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905" h="67417">
                    <a:moveTo>
                      <a:pt x="29664" y="53438"/>
                    </a:moveTo>
                    <a:cubicBezTo>
                      <a:pt x="32856" y="53438"/>
                      <a:pt x="35442" y="52558"/>
                      <a:pt x="37478" y="50797"/>
                    </a:cubicBezTo>
                    <a:cubicBezTo>
                      <a:pt x="39460" y="49036"/>
                      <a:pt x="40505" y="46669"/>
                      <a:pt x="40615" y="43752"/>
                    </a:cubicBezTo>
                    <a:lnTo>
                      <a:pt x="56906" y="43752"/>
                    </a:lnTo>
                    <a:cubicBezTo>
                      <a:pt x="56906" y="48155"/>
                      <a:pt x="55640" y="52173"/>
                      <a:pt x="53273" y="55860"/>
                    </a:cubicBezTo>
                    <a:cubicBezTo>
                      <a:pt x="50907" y="59547"/>
                      <a:pt x="47660" y="62354"/>
                      <a:pt x="43587" y="64390"/>
                    </a:cubicBezTo>
                    <a:cubicBezTo>
                      <a:pt x="39460" y="66426"/>
                      <a:pt x="34947" y="67417"/>
                      <a:pt x="29994" y="67417"/>
                    </a:cubicBezTo>
                    <a:cubicBezTo>
                      <a:pt x="20693" y="67417"/>
                      <a:pt x="13373" y="64445"/>
                      <a:pt x="8035" y="58557"/>
                    </a:cubicBezTo>
                    <a:cubicBezTo>
                      <a:pt x="2697" y="52668"/>
                      <a:pt x="0" y="44523"/>
                      <a:pt x="0" y="34066"/>
                    </a:cubicBezTo>
                    <a:lnTo>
                      <a:pt x="0" y="32911"/>
                    </a:lnTo>
                    <a:cubicBezTo>
                      <a:pt x="0" y="22894"/>
                      <a:pt x="2642" y="14914"/>
                      <a:pt x="7980" y="8971"/>
                    </a:cubicBezTo>
                    <a:cubicBezTo>
                      <a:pt x="13318" y="3027"/>
                      <a:pt x="20583" y="0"/>
                      <a:pt x="29884" y="0"/>
                    </a:cubicBezTo>
                    <a:cubicBezTo>
                      <a:pt x="38029" y="0"/>
                      <a:pt x="44523" y="2311"/>
                      <a:pt x="49421" y="6934"/>
                    </a:cubicBezTo>
                    <a:cubicBezTo>
                      <a:pt x="54319" y="11557"/>
                      <a:pt x="56796" y="17721"/>
                      <a:pt x="56906" y="25371"/>
                    </a:cubicBezTo>
                    <a:lnTo>
                      <a:pt x="40615" y="25371"/>
                    </a:lnTo>
                    <a:cubicBezTo>
                      <a:pt x="40560" y="22014"/>
                      <a:pt x="39515" y="19262"/>
                      <a:pt x="37478" y="17116"/>
                    </a:cubicBezTo>
                    <a:cubicBezTo>
                      <a:pt x="35497" y="15024"/>
                      <a:pt x="32856" y="13924"/>
                      <a:pt x="29554" y="13924"/>
                    </a:cubicBezTo>
                    <a:cubicBezTo>
                      <a:pt x="25536" y="13924"/>
                      <a:pt x="22454" y="15410"/>
                      <a:pt x="20418" y="18326"/>
                    </a:cubicBezTo>
                    <a:cubicBezTo>
                      <a:pt x="18326" y="21298"/>
                      <a:pt x="17336" y="26031"/>
                      <a:pt x="17336" y="32690"/>
                    </a:cubicBezTo>
                    <a:lnTo>
                      <a:pt x="17336" y="34507"/>
                    </a:lnTo>
                    <a:cubicBezTo>
                      <a:pt x="17336" y="41221"/>
                      <a:pt x="18382" y="46009"/>
                      <a:pt x="20418" y="48926"/>
                    </a:cubicBezTo>
                    <a:cubicBezTo>
                      <a:pt x="22454" y="51842"/>
                      <a:pt x="25536" y="53328"/>
                      <a:pt x="29719" y="53328"/>
                    </a:cubicBez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8" name="Freeform: Shape 87">
                <a:extLst>
                  <a:ext uri="{FF2B5EF4-FFF2-40B4-BE49-F238E27FC236}">
                    <a16:creationId xmlns:a16="http://schemas.microsoft.com/office/drawing/2014/main" id="{019457C3-5CF7-C826-795F-10EAC6FD5E77}"/>
                  </a:ext>
                </a:extLst>
              </p:cNvPr>
              <p:cNvSpPr/>
              <p:nvPr/>
            </p:nvSpPr>
            <p:spPr>
              <a:xfrm>
                <a:off x="8489910" y="5953107"/>
                <a:ext cx="38579" cy="82111"/>
              </a:xfrm>
              <a:custGeom>
                <a:avLst/>
                <a:gdLst>
                  <a:gd name="connsiteX0" fmla="*/ 26802 w 38579"/>
                  <a:gd name="connsiteY0" fmla="*/ 55 h 82111"/>
                  <a:gd name="connsiteX1" fmla="*/ 26802 w 38579"/>
                  <a:gd name="connsiteY1" fmla="*/ 16015 h 82111"/>
                  <a:gd name="connsiteX2" fmla="*/ 37919 w 38579"/>
                  <a:gd name="connsiteY2" fmla="*/ 16015 h 82111"/>
                  <a:gd name="connsiteX3" fmla="*/ 37919 w 38579"/>
                  <a:gd name="connsiteY3" fmla="*/ 28728 h 82111"/>
                  <a:gd name="connsiteX4" fmla="*/ 26802 w 38579"/>
                  <a:gd name="connsiteY4" fmla="*/ 28728 h 82111"/>
                  <a:gd name="connsiteX5" fmla="*/ 26802 w 38579"/>
                  <a:gd name="connsiteY5" fmla="*/ 61143 h 82111"/>
                  <a:gd name="connsiteX6" fmla="*/ 28178 w 38579"/>
                  <a:gd name="connsiteY6" fmla="*/ 66316 h 82111"/>
                  <a:gd name="connsiteX7" fmla="*/ 33461 w 38579"/>
                  <a:gd name="connsiteY7" fmla="*/ 67857 h 82111"/>
                  <a:gd name="connsiteX8" fmla="*/ 38579 w 38579"/>
                  <a:gd name="connsiteY8" fmla="*/ 67417 h 82111"/>
                  <a:gd name="connsiteX9" fmla="*/ 38579 w 38579"/>
                  <a:gd name="connsiteY9" fmla="*/ 80570 h 82111"/>
                  <a:gd name="connsiteX10" fmla="*/ 28067 w 38579"/>
                  <a:gd name="connsiteY10" fmla="*/ 82111 h 82111"/>
                  <a:gd name="connsiteX11" fmla="*/ 9466 w 38579"/>
                  <a:gd name="connsiteY11" fmla="*/ 63675 h 82111"/>
                  <a:gd name="connsiteX12" fmla="*/ 9466 w 38579"/>
                  <a:gd name="connsiteY12" fmla="*/ 28673 h 82111"/>
                  <a:gd name="connsiteX13" fmla="*/ 0 w 38579"/>
                  <a:gd name="connsiteY13" fmla="*/ 28673 h 82111"/>
                  <a:gd name="connsiteX14" fmla="*/ 0 w 38579"/>
                  <a:gd name="connsiteY14" fmla="*/ 15960 h 82111"/>
                  <a:gd name="connsiteX15" fmla="*/ 9466 w 38579"/>
                  <a:gd name="connsiteY15" fmla="*/ 15960 h 82111"/>
                  <a:gd name="connsiteX16" fmla="*/ 9466 w 38579"/>
                  <a:gd name="connsiteY16" fmla="*/ 0 h 82111"/>
                  <a:gd name="connsiteX17" fmla="*/ 26802 w 38579"/>
                  <a:gd name="connsiteY17" fmla="*/ 0 h 8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8579" h="82111">
                    <a:moveTo>
                      <a:pt x="26802" y="55"/>
                    </a:moveTo>
                    <a:lnTo>
                      <a:pt x="26802" y="16015"/>
                    </a:lnTo>
                    <a:lnTo>
                      <a:pt x="37919" y="16015"/>
                    </a:lnTo>
                    <a:lnTo>
                      <a:pt x="37919" y="28728"/>
                    </a:lnTo>
                    <a:lnTo>
                      <a:pt x="26802" y="28728"/>
                    </a:lnTo>
                    <a:lnTo>
                      <a:pt x="26802" y="61143"/>
                    </a:lnTo>
                    <a:cubicBezTo>
                      <a:pt x="26802" y="63565"/>
                      <a:pt x="27242" y="65271"/>
                      <a:pt x="28178" y="66316"/>
                    </a:cubicBezTo>
                    <a:cubicBezTo>
                      <a:pt x="29113" y="67362"/>
                      <a:pt x="30874" y="67857"/>
                      <a:pt x="33461" y="67857"/>
                    </a:cubicBezTo>
                    <a:cubicBezTo>
                      <a:pt x="35387" y="67857"/>
                      <a:pt x="37093" y="67692"/>
                      <a:pt x="38579" y="67417"/>
                    </a:cubicBezTo>
                    <a:lnTo>
                      <a:pt x="38579" y="80570"/>
                    </a:lnTo>
                    <a:cubicBezTo>
                      <a:pt x="35167" y="81616"/>
                      <a:pt x="31700" y="82111"/>
                      <a:pt x="28067" y="82111"/>
                    </a:cubicBezTo>
                    <a:cubicBezTo>
                      <a:pt x="15905" y="82111"/>
                      <a:pt x="9686" y="75947"/>
                      <a:pt x="9466" y="63675"/>
                    </a:cubicBezTo>
                    <a:lnTo>
                      <a:pt x="9466" y="28673"/>
                    </a:lnTo>
                    <a:lnTo>
                      <a:pt x="0" y="28673"/>
                    </a:lnTo>
                    <a:lnTo>
                      <a:pt x="0" y="15960"/>
                    </a:lnTo>
                    <a:lnTo>
                      <a:pt x="9466" y="15960"/>
                    </a:lnTo>
                    <a:lnTo>
                      <a:pt x="9466" y="0"/>
                    </a:lnTo>
                    <a:lnTo>
                      <a:pt x="26802" y="0"/>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9" name="Freeform: Shape 88">
                <a:extLst>
                  <a:ext uri="{FF2B5EF4-FFF2-40B4-BE49-F238E27FC236}">
                    <a16:creationId xmlns:a16="http://schemas.microsoft.com/office/drawing/2014/main" id="{4AF2F71D-3F6F-9DD9-8892-0AF6D51D67F4}"/>
                  </a:ext>
                </a:extLst>
              </p:cNvPr>
              <p:cNvSpPr/>
              <p:nvPr/>
            </p:nvSpPr>
            <p:spPr>
              <a:xfrm>
                <a:off x="8568829" y="5937037"/>
                <a:ext cx="33350" cy="124322"/>
              </a:xfrm>
              <a:custGeom>
                <a:avLst/>
                <a:gdLst>
                  <a:gd name="connsiteX0" fmla="*/ 55 w 33350"/>
                  <a:gd name="connsiteY0" fmla="*/ 61528 h 124322"/>
                  <a:gd name="connsiteX1" fmla="*/ 3742 w 33350"/>
                  <a:gd name="connsiteY1" fmla="*/ 35332 h 124322"/>
                  <a:gd name="connsiteX2" fmla="*/ 14529 w 33350"/>
                  <a:gd name="connsiteY2" fmla="*/ 13318 h 124322"/>
                  <a:gd name="connsiteX3" fmla="*/ 29994 w 33350"/>
                  <a:gd name="connsiteY3" fmla="*/ 0 h 124322"/>
                  <a:gd name="connsiteX4" fmla="*/ 33351 w 33350"/>
                  <a:gd name="connsiteY4" fmla="*/ 9356 h 124322"/>
                  <a:gd name="connsiteX5" fmla="*/ 19647 w 33350"/>
                  <a:gd name="connsiteY5" fmla="*/ 29388 h 124322"/>
                  <a:gd name="connsiteX6" fmla="*/ 14749 w 33350"/>
                  <a:gd name="connsiteY6" fmla="*/ 61088 h 124322"/>
                  <a:gd name="connsiteX7" fmla="*/ 14749 w 33350"/>
                  <a:gd name="connsiteY7" fmla="*/ 62959 h 124322"/>
                  <a:gd name="connsiteX8" fmla="*/ 19592 w 33350"/>
                  <a:gd name="connsiteY8" fmla="*/ 94769 h 124322"/>
                  <a:gd name="connsiteX9" fmla="*/ 33351 w 33350"/>
                  <a:gd name="connsiteY9" fmla="*/ 115132 h 124322"/>
                  <a:gd name="connsiteX10" fmla="*/ 29994 w 33350"/>
                  <a:gd name="connsiteY10" fmla="*/ 124323 h 124322"/>
                  <a:gd name="connsiteX11" fmla="*/ 14749 w 33350"/>
                  <a:gd name="connsiteY11" fmla="*/ 111390 h 124322"/>
                  <a:gd name="connsiteX12" fmla="*/ 3962 w 33350"/>
                  <a:gd name="connsiteY12" fmla="*/ 89981 h 124322"/>
                  <a:gd name="connsiteX13" fmla="*/ 0 w 33350"/>
                  <a:gd name="connsiteY13" fmla="*/ 64665 h 124322"/>
                  <a:gd name="connsiteX14" fmla="*/ 0 w 33350"/>
                  <a:gd name="connsiteY14" fmla="*/ 61473 h 12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350" h="124322">
                    <a:moveTo>
                      <a:pt x="55" y="61528"/>
                    </a:moveTo>
                    <a:cubicBezTo>
                      <a:pt x="55" y="52338"/>
                      <a:pt x="1266" y="43642"/>
                      <a:pt x="3742" y="35332"/>
                    </a:cubicBezTo>
                    <a:cubicBezTo>
                      <a:pt x="6164" y="27077"/>
                      <a:pt x="9796" y="19702"/>
                      <a:pt x="14529" y="13318"/>
                    </a:cubicBezTo>
                    <a:cubicBezTo>
                      <a:pt x="19262" y="6934"/>
                      <a:pt x="24435" y="2532"/>
                      <a:pt x="29994" y="0"/>
                    </a:cubicBezTo>
                    <a:lnTo>
                      <a:pt x="33351" y="9356"/>
                    </a:lnTo>
                    <a:cubicBezTo>
                      <a:pt x="27517" y="13704"/>
                      <a:pt x="22949" y="20363"/>
                      <a:pt x="19647" y="29388"/>
                    </a:cubicBezTo>
                    <a:cubicBezTo>
                      <a:pt x="16345" y="38414"/>
                      <a:pt x="14749" y="48981"/>
                      <a:pt x="14749" y="61088"/>
                    </a:cubicBezTo>
                    <a:lnTo>
                      <a:pt x="14749" y="62959"/>
                    </a:lnTo>
                    <a:cubicBezTo>
                      <a:pt x="14749" y="75067"/>
                      <a:pt x="16345" y="85689"/>
                      <a:pt x="19592" y="94769"/>
                    </a:cubicBezTo>
                    <a:cubicBezTo>
                      <a:pt x="22839" y="103850"/>
                      <a:pt x="27407" y="110619"/>
                      <a:pt x="33351" y="115132"/>
                    </a:cubicBezTo>
                    <a:lnTo>
                      <a:pt x="29994" y="124323"/>
                    </a:lnTo>
                    <a:cubicBezTo>
                      <a:pt x="24545" y="121901"/>
                      <a:pt x="19482" y="117553"/>
                      <a:pt x="14749" y="111390"/>
                    </a:cubicBezTo>
                    <a:cubicBezTo>
                      <a:pt x="10071" y="105226"/>
                      <a:pt x="6439" y="98071"/>
                      <a:pt x="3962" y="89981"/>
                    </a:cubicBezTo>
                    <a:cubicBezTo>
                      <a:pt x="1486" y="81891"/>
                      <a:pt x="165" y="73471"/>
                      <a:pt x="0" y="64665"/>
                    </a:cubicBezTo>
                    <a:lnTo>
                      <a:pt x="0" y="61473"/>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0" name="Freeform: Shape 89">
                <a:extLst>
                  <a:ext uri="{FF2B5EF4-FFF2-40B4-BE49-F238E27FC236}">
                    <a16:creationId xmlns:a16="http://schemas.microsoft.com/office/drawing/2014/main" id="{4A788B5F-1B0E-E4DF-FA20-60C711C868DF}"/>
                  </a:ext>
                </a:extLst>
              </p:cNvPr>
              <p:cNvSpPr/>
              <p:nvPr/>
            </p:nvSpPr>
            <p:spPr>
              <a:xfrm>
                <a:off x="8609774" y="5945512"/>
                <a:ext cx="74461" cy="89816"/>
              </a:xfrm>
              <a:custGeom>
                <a:avLst/>
                <a:gdLst>
                  <a:gd name="connsiteX0" fmla="*/ 74407 w 74461"/>
                  <a:gd name="connsiteY0" fmla="*/ 46889 h 89816"/>
                  <a:gd name="connsiteX1" fmla="*/ 69839 w 74461"/>
                  <a:gd name="connsiteY1" fmla="*/ 69508 h 89816"/>
                  <a:gd name="connsiteX2" fmla="*/ 56795 w 74461"/>
                  <a:gd name="connsiteY2" fmla="*/ 84533 h 89816"/>
                  <a:gd name="connsiteX3" fmla="*/ 37313 w 74461"/>
                  <a:gd name="connsiteY3" fmla="*/ 89816 h 89816"/>
                  <a:gd name="connsiteX4" fmla="*/ 17941 w 74461"/>
                  <a:gd name="connsiteY4" fmla="*/ 84588 h 89816"/>
                  <a:gd name="connsiteX5" fmla="*/ 4733 w 74461"/>
                  <a:gd name="connsiteY5" fmla="*/ 69673 h 89816"/>
                  <a:gd name="connsiteX6" fmla="*/ 0 w 74461"/>
                  <a:gd name="connsiteY6" fmla="*/ 47385 h 89816"/>
                  <a:gd name="connsiteX7" fmla="*/ 0 w 74461"/>
                  <a:gd name="connsiteY7" fmla="*/ 43037 h 89816"/>
                  <a:gd name="connsiteX8" fmla="*/ 4623 w 74461"/>
                  <a:gd name="connsiteY8" fmla="*/ 20308 h 89816"/>
                  <a:gd name="connsiteX9" fmla="*/ 17776 w 74461"/>
                  <a:gd name="connsiteY9" fmla="*/ 5228 h 89816"/>
                  <a:gd name="connsiteX10" fmla="*/ 37203 w 74461"/>
                  <a:gd name="connsiteY10" fmla="*/ 0 h 89816"/>
                  <a:gd name="connsiteX11" fmla="*/ 56630 w 74461"/>
                  <a:gd name="connsiteY11" fmla="*/ 5228 h 89816"/>
                  <a:gd name="connsiteX12" fmla="*/ 69784 w 74461"/>
                  <a:gd name="connsiteY12" fmla="*/ 20308 h 89816"/>
                  <a:gd name="connsiteX13" fmla="*/ 74461 w 74461"/>
                  <a:gd name="connsiteY13" fmla="*/ 42982 h 89816"/>
                  <a:gd name="connsiteX14" fmla="*/ 74461 w 74461"/>
                  <a:gd name="connsiteY14" fmla="*/ 46889 h 89816"/>
                  <a:gd name="connsiteX15" fmla="*/ 56135 w 74461"/>
                  <a:gd name="connsiteY15" fmla="*/ 42927 h 89816"/>
                  <a:gd name="connsiteX16" fmla="*/ 51237 w 74461"/>
                  <a:gd name="connsiteY16" fmla="*/ 22014 h 89816"/>
                  <a:gd name="connsiteX17" fmla="*/ 37203 w 74461"/>
                  <a:gd name="connsiteY17" fmla="*/ 14859 h 89816"/>
                  <a:gd name="connsiteX18" fmla="*/ 23225 w 74461"/>
                  <a:gd name="connsiteY18" fmla="*/ 21904 h 89816"/>
                  <a:gd name="connsiteX19" fmla="*/ 18216 w 74461"/>
                  <a:gd name="connsiteY19" fmla="*/ 42597 h 89816"/>
                  <a:gd name="connsiteX20" fmla="*/ 18216 w 74461"/>
                  <a:gd name="connsiteY20" fmla="*/ 46834 h 89816"/>
                  <a:gd name="connsiteX21" fmla="*/ 23114 w 74461"/>
                  <a:gd name="connsiteY21" fmla="*/ 67582 h 89816"/>
                  <a:gd name="connsiteX22" fmla="*/ 37258 w 74461"/>
                  <a:gd name="connsiteY22" fmla="*/ 74957 h 89816"/>
                  <a:gd name="connsiteX23" fmla="*/ 51182 w 74461"/>
                  <a:gd name="connsiteY23" fmla="*/ 67857 h 89816"/>
                  <a:gd name="connsiteX24" fmla="*/ 56080 w 74461"/>
                  <a:gd name="connsiteY24" fmla="*/ 47109 h 89816"/>
                  <a:gd name="connsiteX25" fmla="*/ 56080 w 74461"/>
                  <a:gd name="connsiteY25" fmla="*/ 42817 h 8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461" h="89816">
                    <a:moveTo>
                      <a:pt x="74407" y="46889"/>
                    </a:moveTo>
                    <a:cubicBezTo>
                      <a:pt x="74407" y="55475"/>
                      <a:pt x="72866" y="63014"/>
                      <a:pt x="69839" y="69508"/>
                    </a:cubicBezTo>
                    <a:cubicBezTo>
                      <a:pt x="66812" y="76002"/>
                      <a:pt x="62464" y="81011"/>
                      <a:pt x="56795" y="84533"/>
                    </a:cubicBezTo>
                    <a:cubicBezTo>
                      <a:pt x="51127" y="88055"/>
                      <a:pt x="44633" y="89816"/>
                      <a:pt x="37313" y="89816"/>
                    </a:cubicBezTo>
                    <a:cubicBezTo>
                      <a:pt x="29994" y="89816"/>
                      <a:pt x="23610" y="88055"/>
                      <a:pt x="17941" y="84588"/>
                    </a:cubicBezTo>
                    <a:cubicBezTo>
                      <a:pt x="12273" y="81121"/>
                      <a:pt x="7870" y="76113"/>
                      <a:pt x="4733" y="69673"/>
                    </a:cubicBezTo>
                    <a:cubicBezTo>
                      <a:pt x="1596" y="63234"/>
                      <a:pt x="55" y="55750"/>
                      <a:pt x="0" y="47385"/>
                    </a:cubicBezTo>
                    <a:lnTo>
                      <a:pt x="0" y="43037"/>
                    </a:lnTo>
                    <a:cubicBezTo>
                      <a:pt x="0" y="34452"/>
                      <a:pt x="1541" y="26857"/>
                      <a:pt x="4623" y="20308"/>
                    </a:cubicBezTo>
                    <a:cubicBezTo>
                      <a:pt x="7705" y="13759"/>
                      <a:pt x="12108" y="8750"/>
                      <a:pt x="17776" y="5228"/>
                    </a:cubicBezTo>
                    <a:cubicBezTo>
                      <a:pt x="23445" y="1706"/>
                      <a:pt x="29939" y="0"/>
                      <a:pt x="37203" y="0"/>
                    </a:cubicBezTo>
                    <a:cubicBezTo>
                      <a:pt x="44468" y="0"/>
                      <a:pt x="50962" y="1761"/>
                      <a:pt x="56630" y="5228"/>
                    </a:cubicBezTo>
                    <a:cubicBezTo>
                      <a:pt x="62299" y="8750"/>
                      <a:pt x="66702" y="13759"/>
                      <a:pt x="69784" y="20308"/>
                    </a:cubicBezTo>
                    <a:cubicBezTo>
                      <a:pt x="72866" y="26857"/>
                      <a:pt x="74461" y="34396"/>
                      <a:pt x="74461" y="42982"/>
                    </a:cubicBezTo>
                    <a:lnTo>
                      <a:pt x="74461" y="46889"/>
                    </a:lnTo>
                    <a:close/>
                    <a:moveTo>
                      <a:pt x="56135" y="42927"/>
                    </a:moveTo>
                    <a:cubicBezTo>
                      <a:pt x="56135" y="33736"/>
                      <a:pt x="54484" y="26802"/>
                      <a:pt x="51237" y="22014"/>
                    </a:cubicBezTo>
                    <a:cubicBezTo>
                      <a:pt x="47935" y="17226"/>
                      <a:pt x="43257" y="14859"/>
                      <a:pt x="37203" y="14859"/>
                    </a:cubicBezTo>
                    <a:cubicBezTo>
                      <a:pt x="31149" y="14859"/>
                      <a:pt x="26472" y="17226"/>
                      <a:pt x="23225" y="21904"/>
                    </a:cubicBezTo>
                    <a:cubicBezTo>
                      <a:pt x="19922" y="26582"/>
                      <a:pt x="18271" y="33516"/>
                      <a:pt x="18216" y="42597"/>
                    </a:cubicBezTo>
                    <a:lnTo>
                      <a:pt x="18216" y="46834"/>
                    </a:lnTo>
                    <a:cubicBezTo>
                      <a:pt x="18216" y="55750"/>
                      <a:pt x="19867" y="62684"/>
                      <a:pt x="23114" y="67582"/>
                    </a:cubicBezTo>
                    <a:cubicBezTo>
                      <a:pt x="26417" y="72480"/>
                      <a:pt x="31149" y="74957"/>
                      <a:pt x="37258" y="74957"/>
                    </a:cubicBezTo>
                    <a:cubicBezTo>
                      <a:pt x="43367" y="74957"/>
                      <a:pt x="47935" y="72590"/>
                      <a:pt x="51182" y="67857"/>
                    </a:cubicBezTo>
                    <a:cubicBezTo>
                      <a:pt x="54429" y="63124"/>
                      <a:pt x="56080" y="56190"/>
                      <a:pt x="56080" y="47109"/>
                    </a:cubicBezTo>
                    <a:lnTo>
                      <a:pt x="56080" y="42817"/>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1" name="Freeform: Shape 90">
                <a:extLst>
                  <a:ext uri="{FF2B5EF4-FFF2-40B4-BE49-F238E27FC236}">
                    <a16:creationId xmlns:a16="http://schemas.microsoft.com/office/drawing/2014/main" id="{FD3E8619-2B95-5F27-8A71-BAC146D52209}"/>
                  </a:ext>
                </a:extLst>
              </p:cNvPr>
              <p:cNvSpPr/>
              <p:nvPr/>
            </p:nvSpPr>
            <p:spPr>
              <a:xfrm>
                <a:off x="8698435" y="5946723"/>
                <a:ext cx="17996" cy="87394"/>
              </a:xfrm>
              <a:custGeom>
                <a:avLst/>
                <a:gdLst>
                  <a:gd name="connsiteX0" fmla="*/ 17996 w 17996"/>
                  <a:gd name="connsiteY0" fmla="*/ 87395 h 87394"/>
                  <a:gd name="connsiteX1" fmla="*/ 0 w 17996"/>
                  <a:gd name="connsiteY1" fmla="*/ 87395 h 87394"/>
                  <a:gd name="connsiteX2" fmla="*/ 0 w 17996"/>
                  <a:gd name="connsiteY2" fmla="*/ 0 h 87394"/>
                  <a:gd name="connsiteX3" fmla="*/ 17996 w 17996"/>
                  <a:gd name="connsiteY3" fmla="*/ 0 h 87394"/>
                  <a:gd name="connsiteX4" fmla="*/ 17996 w 17996"/>
                  <a:gd name="connsiteY4" fmla="*/ 87395 h 8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6" h="87394">
                    <a:moveTo>
                      <a:pt x="17996" y="87395"/>
                    </a:moveTo>
                    <a:lnTo>
                      <a:pt x="0" y="87395"/>
                    </a:lnTo>
                    <a:lnTo>
                      <a:pt x="0" y="0"/>
                    </a:lnTo>
                    <a:lnTo>
                      <a:pt x="17996" y="0"/>
                    </a:lnTo>
                    <a:lnTo>
                      <a:pt x="17996" y="87395"/>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2" name="Freeform: Shape 91">
                <a:extLst>
                  <a:ext uri="{FF2B5EF4-FFF2-40B4-BE49-F238E27FC236}">
                    <a16:creationId xmlns:a16="http://schemas.microsoft.com/office/drawing/2014/main" id="{25454B65-1427-F31E-23A2-4D9157C55DDE}"/>
                  </a:ext>
                </a:extLst>
              </p:cNvPr>
              <p:cNvSpPr/>
              <p:nvPr/>
            </p:nvSpPr>
            <p:spPr>
              <a:xfrm>
                <a:off x="8733106" y="5946723"/>
                <a:ext cx="66866" cy="87394"/>
              </a:xfrm>
              <a:custGeom>
                <a:avLst/>
                <a:gdLst>
                  <a:gd name="connsiteX0" fmla="*/ 0 w 66866"/>
                  <a:gd name="connsiteY0" fmla="*/ 87395 h 87394"/>
                  <a:gd name="connsiteX1" fmla="*/ 0 w 66866"/>
                  <a:gd name="connsiteY1" fmla="*/ 0 h 87394"/>
                  <a:gd name="connsiteX2" fmla="*/ 26912 w 66866"/>
                  <a:gd name="connsiteY2" fmla="*/ 0 h 87394"/>
                  <a:gd name="connsiteX3" fmla="*/ 47550 w 66866"/>
                  <a:gd name="connsiteY3" fmla="*/ 5173 h 87394"/>
                  <a:gd name="connsiteX4" fmla="*/ 61749 w 66866"/>
                  <a:gd name="connsiteY4" fmla="*/ 19922 h 87394"/>
                  <a:gd name="connsiteX5" fmla="*/ 66867 w 66866"/>
                  <a:gd name="connsiteY5" fmla="*/ 41661 h 87394"/>
                  <a:gd name="connsiteX6" fmla="*/ 66867 w 66866"/>
                  <a:gd name="connsiteY6" fmla="*/ 45678 h 87394"/>
                  <a:gd name="connsiteX7" fmla="*/ 61859 w 66866"/>
                  <a:gd name="connsiteY7" fmla="*/ 67362 h 87394"/>
                  <a:gd name="connsiteX8" fmla="*/ 47715 w 66866"/>
                  <a:gd name="connsiteY8" fmla="*/ 82056 h 87394"/>
                  <a:gd name="connsiteX9" fmla="*/ 27132 w 66866"/>
                  <a:gd name="connsiteY9" fmla="*/ 87340 h 87394"/>
                  <a:gd name="connsiteX10" fmla="*/ 55 w 66866"/>
                  <a:gd name="connsiteY10" fmla="*/ 87340 h 87394"/>
                  <a:gd name="connsiteX11" fmla="*/ 17996 w 66866"/>
                  <a:gd name="connsiteY11" fmla="*/ 14584 h 87394"/>
                  <a:gd name="connsiteX12" fmla="*/ 17996 w 66866"/>
                  <a:gd name="connsiteY12" fmla="*/ 72921 h 87394"/>
                  <a:gd name="connsiteX13" fmla="*/ 26692 w 66866"/>
                  <a:gd name="connsiteY13" fmla="*/ 72921 h 87394"/>
                  <a:gd name="connsiteX14" fmla="*/ 42817 w 66866"/>
                  <a:gd name="connsiteY14" fmla="*/ 66041 h 87394"/>
                  <a:gd name="connsiteX15" fmla="*/ 48540 w 66866"/>
                  <a:gd name="connsiteY15" fmla="*/ 46284 h 87394"/>
                  <a:gd name="connsiteX16" fmla="*/ 48540 w 66866"/>
                  <a:gd name="connsiteY16" fmla="*/ 41661 h 87394"/>
                  <a:gd name="connsiteX17" fmla="*/ 43037 w 66866"/>
                  <a:gd name="connsiteY17" fmla="*/ 21463 h 87394"/>
                  <a:gd name="connsiteX18" fmla="*/ 26912 w 66866"/>
                  <a:gd name="connsiteY18" fmla="*/ 14584 h 87394"/>
                  <a:gd name="connsiteX19" fmla="*/ 18051 w 66866"/>
                  <a:gd name="connsiteY19" fmla="*/ 14584 h 8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866" h="87394">
                    <a:moveTo>
                      <a:pt x="0" y="87395"/>
                    </a:moveTo>
                    <a:lnTo>
                      <a:pt x="0" y="0"/>
                    </a:lnTo>
                    <a:lnTo>
                      <a:pt x="26912" y="0"/>
                    </a:lnTo>
                    <a:cubicBezTo>
                      <a:pt x="34617" y="0"/>
                      <a:pt x="41496" y="1706"/>
                      <a:pt x="47550" y="5173"/>
                    </a:cubicBezTo>
                    <a:cubicBezTo>
                      <a:pt x="53604" y="8640"/>
                      <a:pt x="58336" y="13538"/>
                      <a:pt x="61749" y="19922"/>
                    </a:cubicBezTo>
                    <a:cubicBezTo>
                      <a:pt x="65161" y="26306"/>
                      <a:pt x="66867" y="33571"/>
                      <a:pt x="66867" y="41661"/>
                    </a:cubicBezTo>
                    <a:lnTo>
                      <a:pt x="66867" y="45678"/>
                    </a:lnTo>
                    <a:cubicBezTo>
                      <a:pt x="66867" y="53824"/>
                      <a:pt x="65216" y="61033"/>
                      <a:pt x="61859" y="67362"/>
                    </a:cubicBezTo>
                    <a:cubicBezTo>
                      <a:pt x="58502" y="73691"/>
                      <a:pt x="53824" y="78589"/>
                      <a:pt x="47715" y="82056"/>
                    </a:cubicBezTo>
                    <a:cubicBezTo>
                      <a:pt x="41606" y="85523"/>
                      <a:pt x="34782" y="87285"/>
                      <a:pt x="27132" y="87340"/>
                    </a:cubicBezTo>
                    <a:lnTo>
                      <a:pt x="55" y="87340"/>
                    </a:lnTo>
                    <a:close/>
                    <a:moveTo>
                      <a:pt x="17996" y="14584"/>
                    </a:moveTo>
                    <a:lnTo>
                      <a:pt x="17996" y="72921"/>
                    </a:lnTo>
                    <a:lnTo>
                      <a:pt x="26692" y="72921"/>
                    </a:lnTo>
                    <a:cubicBezTo>
                      <a:pt x="33736" y="72921"/>
                      <a:pt x="39130" y="70609"/>
                      <a:pt x="42817" y="66041"/>
                    </a:cubicBezTo>
                    <a:cubicBezTo>
                      <a:pt x="46559" y="61418"/>
                      <a:pt x="48430" y="54869"/>
                      <a:pt x="48540" y="46284"/>
                    </a:cubicBezTo>
                    <a:lnTo>
                      <a:pt x="48540" y="41661"/>
                    </a:lnTo>
                    <a:cubicBezTo>
                      <a:pt x="48540" y="32800"/>
                      <a:pt x="46724" y="26031"/>
                      <a:pt x="43037" y="21463"/>
                    </a:cubicBezTo>
                    <a:cubicBezTo>
                      <a:pt x="39350" y="16896"/>
                      <a:pt x="33956" y="14584"/>
                      <a:pt x="26912" y="14584"/>
                    </a:cubicBezTo>
                    <a:lnTo>
                      <a:pt x="18051" y="14584"/>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3" name="Freeform: Shape 92">
                <a:extLst>
                  <a:ext uri="{FF2B5EF4-FFF2-40B4-BE49-F238E27FC236}">
                    <a16:creationId xmlns:a16="http://schemas.microsoft.com/office/drawing/2014/main" id="{A2B0C5EE-9144-DC6D-65D8-5156AE40F453}"/>
                  </a:ext>
                </a:extLst>
              </p:cNvPr>
              <p:cNvSpPr/>
              <p:nvPr/>
            </p:nvSpPr>
            <p:spPr>
              <a:xfrm>
                <a:off x="8810375" y="5945457"/>
                <a:ext cx="71434" cy="89871"/>
              </a:xfrm>
              <a:custGeom>
                <a:avLst/>
                <a:gdLst>
                  <a:gd name="connsiteX0" fmla="*/ 71270 w 71434"/>
                  <a:gd name="connsiteY0" fmla="*/ 59547 h 89871"/>
                  <a:gd name="connsiteX1" fmla="*/ 60868 w 71434"/>
                  <a:gd name="connsiteY1" fmla="*/ 81781 h 89871"/>
                  <a:gd name="connsiteX2" fmla="*/ 36103 w 71434"/>
                  <a:gd name="connsiteY2" fmla="*/ 89871 h 89871"/>
                  <a:gd name="connsiteX3" fmla="*/ 9631 w 71434"/>
                  <a:gd name="connsiteY3" fmla="*/ 78534 h 89871"/>
                  <a:gd name="connsiteX4" fmla="*/ 0 w 71434"/>
                  <a:gd name="connsiteY4" fmla="*/ 47440 h 89871"/>
                  <a:gd name="connsiteX5" fmla="*/ 0 w 71434"/>
                  <a:gd name="connsiteY5" fmla="*/ 42101 h 89871"/>
                  <a:gd name="connsiteX6" fmla="*/ 4458 w 71434"/>
                  <a:gd name="connsiteY6" fmla="*/ 19867 h 89871"/>
                  <a:gd name="connsiteX7" fmla="*/ 17171 w 71434"/>
                  <a:gd name="connsiteY7" fmla="*/ 5118 h 89871"/>
                  <a:gd name="connsiteX8" fmla="*/ 36378 w 71434"/>
                  <a:gd name="connsiteY8" fmla="*/ 0 h 89871"/>
                  <a:gd name="connsiteX9" fmla="*/ 60758 w 71434"/>
                  <a:gd name="connsiteY9" fmla="*/ 8090 h 89871"/>
                  <a:gd name="connsiteX10" fmla="*/ 71435 w 71434"/>
                  <a:gd name="connsiteY10" fmla="*/ 30819 h 89871"/>
                  <a:gd name="connsiteX11" fmla="*/ 53438 w 71434"/>
                  <a:gd name="connsiteY11" fmla="*/ 30819 h 89871"/>
                  <a:gd name="connsiteX12" fmla="*/ 48705 w 71434"/>
                  <a:gd name="connsiteY12" fmla="*/ 18547 h 89871"/>
                  <a:gd name="connsiteX13" fmla="*/ 36378 w 71434"/>
                  <a:gd name="connsiteY13" fmla="*/ 14749 h 89871"/>
                  <a:gd name="connsiteX14" fmla="*/ 22894 w 71434"/>
                  <a:gd name="connsiteY14" fmla="*/ 21188 h 89871"/>
                  <a:gd name="connsiteX15" fmla="*/ 18326 w 71434"/>
                  <a:gd name="connsiteY15" fmla="*/ 41221 h 89871"/>
                  <a:gd name="connsiteX16" fmla="*/ 18326 w 71434"/>
                  <a:gd name="connsiteY16" fmla="*/ 47825 h 89871"/>
                  <a:gd name="connsiteX17" fmla="*/ 22619 w 71434"/>
                  <a:gd name="connsiteY17" fmla="*/ 68518 h 89871"/>
                  <a:gd name="connsiteX18" fmla="*/ 36158 w 71434"/>
                  <a:gd name="connsiteY18" fmla="*/ 75067 h 89871"/>
                  <a:gd name="connsiteX19" fmla="*/ 48595 w 71434"/>
                  <a:gd name="connsiteY19" fmla="*/ 71270 h 89871"/>
                  <a:gd name="connsiteX20" fmla="*/ 53328 w 71434"/>
                  <a:gd name="connsiteY20" fmla="*/ 59492 h 89871"/>
                  <a:gd name="connsiteX21" fmla="*/ 71325 w 71434"/>
                  <a:gd name="connsiteY21" fmla="*/ 59492 h 8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434" h="89871">
                    <a:moveTo>
                      <a:pt x="71270" y="59547"/>
                    </a:moveTo>
                    <a:cubicBezTo>
                      <a:pt x="70609" y="68958"/>
                      <a:pt x="67142" y="76333"/>
                      <a:pt x="60868" y="81781"/>
                    </a:cubicBezTo>
                    <a:cubicBezTo>
                      <a:pt x="54594" y="87174"/>
                      <a:pt x="46339" y="89871"/>
                      <a:pt x="36103" y="89871"/>
                    </a:cubicBezTo>
                    <a:cubicBezTo>
                      <a:pt x="24875" y="89871"/>
                      <a:pt x="16070" y="86129"/>
                      <a:pt x="9631" y="78534"/>
                    </a:cubicBezTo>
                    <a:cubicBezTo>
                      <a:pt x="3192" y="70994"/>
                      <a:pt x="0" y="60648"/>
                      <a:pt x="0" y="47440"/>
                    </a:cubicBezTo>
                    <a:lnTo>
                      <a:pt x="0" y="42101"/>
                    </a:lnTo>
                    <a:cubicBezTo>
                      <a:pt x="0" y="33681"/>
                      <a:pt x="1486" y="26306"/>
                      <a:pt x="4458" y="19867"/>
                    </a:cubicBezTo>
                    <a:cubicBezTo>
                      <a:pt x="7430" y="13483"/>
                      <a:pt x="11667" y="8530"/>
                      <a:pt x="17171" y="5118"/>
                    </a:cubicBezTo>
                    <a:cubicBezTo>
                      <a:pt x="22674" y="1706"/>
                      <a:pt x="29058" y="0"/>
                      <a:pt x="36378" y="0"/>
                    </a:cubicBezTo>
                    <a:cubicBezTo>
                      <a:pt x="46449" y="0"/>
                      <a:pt x="54594" y="2697"/>
                      <a:pt x="60758" y="8090"/>
                    </a:cubicBezTo>
                    <a:cubicBezTo>
                      <a:pt x="66922" y="13483"/>
                      <a:pt x="70499" y="21078"/>
                      <a:pt x="71435" y="30819"/>
                    </a:cubicBezTo>
                    <a:lnTo>
                      <a:pt x="53438" y="30819"/>
                    </a:lnTo>
                    <a:cubicBezTo>
                      <a:pt x="52998" y="25151"/>
                      <a:pt x="51402" y="21078"/>
                      <a:pt x="48705" y="18547"/>
                    </a:cubicBezTo>
                    <a:cubicBezTo>
                      <a:pt x="46009" y="16015"/>
                      <a:pt x="41881" y="14749"/>
                      <a:pt x="36378" y="14749"/>
                    </a:cubicBezTo>
                    <a:cubicBezTo>
                      <a:pt x="30379" y="14749"/>
                      <a:pt x="25866" y="16896"/>
                      <a:pt x="22894" y="21188"/>
                    </a:cubicBezTo>
                    <a:cubicBezTo>
                      <a:pt x="19922" y="25481"/>
                      <a:pt x="18381" y="32195"/>
                      <a:pt x="18326" y="41221"/>
                    </a:cubicBezTo>
                    <a:lnTo>
                      <a:pt x="18326" y="47825"/>
                    </a:lnTo>
                    <a:cubicBezTo>
                      <a:pt x="18326" y="57291"/>
                      <a:pt x="19757" y="64170"/>
                      <a:pt x="22619" y="68518"/>
                    </a:cubicBezTo>
                    <a:cubicBezTo>
                      <a:pt x="25481" y="72865"/>
                      <a:pt x="29994" y="75067"/>
                      <a:pt x="36158" y="75067"/>
                    </a:cubicBezTo>
                    <a:cubicBezTo>
                      <a:pt x="41716" y="75067"/>
                      <a:pt x="45899" y="73801"/>
                      <a:pt x="48595" y="71270"/>
                    </a:cubicBezTo>
                    <a:cubicBezTo>
                      <a:pt x="51347" y="68738"/>
                      <a:pt x="52888" y="64775"/>
                      <a:pt x="53328" y="59492"/>
                    </a:cubicBezTo>
                    <a:lnTo>
                      <a:pt x="71325" y="59492"/>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4" name="Freeform: Shape 93">
                <a:extLst>
                  <a:ext uri="{FF2B5EF4-FFF2-40B4-BE49-F238E27FC236}">
                    <a16:creationId xmlns:a16="http://schemas.microsoft.com/office/drawing/2014/main" id="{99071BC1-3255-70FC-BE3A-4D8B3A554012}"/>
                  </a:ext>
                </a:extLst>
              </p:cNvPr>
              <p:cNvSpPr/>
              <p:nvPr/>
            </p:nvSpPr>
            <p:spPr>
              <a:xfrm>
                <a:off x="8886487" y="5937092"/>
                <a:ext cx="34176" cy="124377"/>
              </a:xfrm>
              <a:custGeom>
                <a:avLst/>
                <a:gdLst>
                  <a:gd name="connsiteX0" fmla="*/ 34176 w 34176"/>
                  <a:gd name="connsiteY0" fmla="*/ 62849 h 124377"/>
                  <a:gd name="connsiteX1" fmla="*/ 30269 w 34176"/>
                  <a:gd name="connsiteY1" fmla="*/ 88991 h 124377"/>
                  <a:gd name="connsiteX2" fmla="*/ 19042 w 34176"/>
                  <a:gd name="connsiteY2" fmla="*/ 111169 h 124377"/>
                  <a:gd name="connsiteX3" fmla="*/ 3357 w 34176"/>
                  <a:gd name="connsiteY3" fmla="*/ 124378 h 124377"/>
                  <a:gd name="connsiteX4" fmla="*/ 0 w 34176"/>
                  <a:gd name="connsiteY4" fmla="*/ 115187 h 124377"/>
                  <a:gd name="connsiteX5" fmla="*/ 13428 w 34176"/>
                  <a:gd name="connsiteY5" fmla="*/ 95375 h 124377"/>
                  <a:gd name="connsiteX6" fmla="*/ 18547 w 34176"/>
                  <a:gd name="connsiteY6" fmla="*/ 64555 h 124377"/>
                  <a:gd name="connsiteX7" fmla="*/ 18547 w 34176"/>
                  <a:gd name="connsiteY7" fmla="*/ 61363 h 124377"/>
                  <a:gd name="connsiteX8" fmla="*/ 13649 w 34176"/>
                  <a:gd name="connsiteY8" fmla="*/ 29719 h 124377"/>
                  <a:gd name="connsiteX9" fmla="*/ 0 w 34176"/>
                  <a:gd name="connsiteY9" fmla="*/ 9191 h 124377"/>
                  <a:gd name="connsiteX10" fmla="*/ 3357 w 34176"/>
                  <a:gd name="connsiteY10" fmla="*/ 0 h 124377"/>
                  <a:gd name="connsiteX11" fmla="*/ 18767 w 34176"/>
                  <a:gd name="connsiteY11" fmla="*/ 12823 h 124377"/>
                  <a:gd name="connsiteX12" fmla="*/ 29994 w 34176"/>
                  <a:gd name="connsiteY12" fmla="*/ 34507 h 124377"/>
                  <a:gd name="connsiteX13" fmla="*/ 34176 w 34176"/>
                  <a:gd name="connsiteY13" fmla="*/ 60153 h 124377"/>
                  <a:gd name="connsiteX14" fmla="*/ 34176 w 34176"/>
                  <a:gd name="connsiteY14" fmla="*/ 62849 h 1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176" h="124377">
                    <a:moveTo>
                      <a:pt x="34176" y="62849"/>
                    </a:moveTo>
                    <a:cubicBezTo>
                      <a:pt x="34176" y="71875"/>
                      <a:pt x="32856" y="80625"/>
                      <a:pt x="30269" y="88991"/>
                    </a:cubicBezTo>
                    <a:cubicBezTo>
                      <a:pt x="27682" y="97356"/>
                      <a:pt x="23940" y="104730"/>
                      <a:pt x="19042" y="111169"/>
                    </a:cubicBezTo>
                    <a:cubicBezTo>
                      <a:pt x="14144" y="117553"/>
                      <a:pt x="8916" y="121956"/>
                      <a:pt x="3357" y="124378"/>
                    </a:cubicBezTo>
                    <a:lnTo>
                      <a:pt x="0" y="115187"/>
                    </a:lnTo>
                    <a:cubicBezTo>
                      <a:pt x="5669" y="110894"/>
                      <a:pt x="10181" y="104290"/>
                      <a:pt x="13428" y="95375"/>
                    </a:cubicBezTo>
                    <a:cubicBezTo>
                      <a:pt x="16731" y="86459"/>
                      <a:pt x="18437" y="76168"/>
                      <a:pt x="18547" y="64555"/>
                    </a:cubicBezTo>
                    <a:lnTo>
                      <a:pt x="18547" y="61363"/>
                    </a:lnTo>
                    <a:cubicBezTo>
                      <a:pt x="18547" y="49421"/>
                      <a:pt x="16896" y="38854"/>
                      <a:pt x="13649" y="29719"/>
                    </a:cubicBezTo>
                    <a:cubicBezTo>
                      <a:pt x="10402" y="20583"/>
                      <a:pt x="5834" y="13759"/>
                      <a:pt x="0" y="9191"/>
                    </a:cubicBezTo>
                    <a:lnTo>
                      <a:pt x="3357" y="0"/>
                    </a:lnTo>
                    <a:cubicBezTo>
                      <a:pt x="8806" y="2366"/>
                      <a:pt x="13924" y="6659"/>
                      <a:pt x="18767" y="12823"/>
                    </a:cubicBezTo>
                    <a:cubicBezTo>
                      <a:pt x="23610" y="19042"/>
                      <a:pt x="27352" y="26251"/>
                      <a:pt x="29994" y="34507"/>
                    </a:cubicBezTo>
                    <a:cubicBezTo>
                      <a:pt x="32636" y="42762"/>
                      <a:pt x="34066" y="51292"/>
                      <a:pt x="34176" y="60153"/>
                    </a:cubicBezTo>
                    <a:lnTo>
                      <a:pt x="34176" y="62849"/>
                    </a:lnTo>
                    <a:close/>
                  </a:path>
                </a:pathLst>
              </a:custGeom>
              <a:grpFill/>
              <a:ln w="549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6" name="Freeform: Shape 15">
              <a:extLst>
                <a:ext uri="{FF2B5EF4-FFF2-40B4-BE49-F238E27FC236}">
                  <a16:creationId xmlns:a16="http://schemas.microsoft.com/office/drawing/2014/main" id="{4E225F8E-69FF-FD8E-81D8-EC1F79CDD844}"/>
                </a:ext>
              </a:extLst>
            </p:cNvPr>
            <p:cNvSpPr/>
            <p:nvPr/>
          </p:nvSpPr>
          <p:spPr>
            <a:xfrm>
              <a:off x="9782567" y="5727612"/>
              <a:ext cx="1462130" cy="389178"/>
            </a:xfrm>
            <a:custGeom>
              <a:avLst/>
              <a:gdLst>
                <a:gd name="connsiteX0" fmla="*/ 1364004 w 1462130"/>
                <a:gd name="connsiteY0" fmla="*/ 0 h 493364"/>
                <a:gd name="connsiteX1" fmla="*/ 1462131 w 1462130"/>
                <a:gd name="connsiteY1" fmla="*/ 98126 h 493364"/>
                <a:gd name="connsiteX2" fmla="*/ 1462131 w 1462130"/>
                <a:gd name="connsiteY2" fmla="*/ 395238 h 493364"/>
                <a:gd name="connsiteX3" fmla="*/ 1364004 w 1462130"/>
                <a:gd name="connsiteY3" fmla="*/ 493365 h 493364"/>
                <a:gd name="connsiteX4" fmla="*/ 98126 w 1462130"/>
                <a:gd name="connsiteY4" fmla="*/ 493365 h 493364"/>
                <a:gd name="connsiteX5" fmla="*/ 0 w 1462130"/>
                <a:gd name="connsiteY5" fmla="*/ 395238 h 493364"/>
                <a:gd name="connsiteX6" fmla="*/ 0 w 1462130"/>
                <a:gd name="connsiteY6" fmla="*/ 98126 h 493364"/>
                <a:gd name="connsiteX7" fmla="*/ 98126 w 1462130"/>
                <a:gd name="connsiteY7" fmla="*/ 0 h 493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130" h="493364">
                  <a:moveTo>
                    <a:pt x="1364004" y="0"/>
                  </a:moveTo>
                  <a:cubicBezTo>
                    <a:pt x="1418198" y="0"/>
                    <a:pt x="1462131" y="43933"/>
                    <a:pt x="1462131" y="98126"/>
                  </a:cubicBezTo>
                  <a:lnTo>
                    <a:pt x="1462131" y="395238"/>
                  </a:lnTo>
                  <a:cubicBezTo>
                    <a:pt x="1462131" y="449432"/>
                    <a:pt x="1418198" y="493365"/>
                    <a:pt x="1364004" y="493365"/>
                  </a:cubicBezTo>
                  <a:lnTo>
                    <a:pt x="98126" y="493365"/>
                  </a:lnTo>
                  <a:cubicBezTo>
                    <a:pt x="43933" y="493365"/>
                    <a:pt x="0" y="449432"/>
                    <a:pt x="0" y="395238"/>
                  </a:cubicBezTo>
                  <a:lnTo>
                    <a:pt x="0" y="98126"/>
                  </a:lnTo>
                  <a:cubicBezTo>
                    <a:pt x="0" y="43933"/>
                    <a:pt x="43933" y="0"/>
                    <a:pt x="98126"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7" name="Graphic 63">
              <a:extLst>
                <a:ext uri="{FF2B5EF4-FFF2-40B4-BE49-F238E27FC236}">
                  <a16:creationId xmlns:a16="http://schemas.microsoft.com/office/drawing/2014/main" id="{D952EB05-B430-8A8C-46D4-CC8C2A849CA4}"/>
                </a:ext>
              </a:extLst>
            </p:cNvPr>
            <p:cNvGrpSpPr/>
            <p:nvPr/>
          </p:nvGrpSpPr>
          <p:grpSpPr>
            <a:xfrm>
              <a:off x="9907805" y="5804002"/>
              <a:ext cx="1211655" cy="266877"/>
              <a:chOff x="9948432" y="5799448"/>
              <a:chExt cx="1211655" cy="266877"/>
            </a:xfrm>
            <a:solidFill>
              <a:srgbClr val="FFFFFF"/>
            </a:solidFill>
          </p:grpSpPr>
          <p:sp>
            <p:nvSpPr>
              <p:cNvPr id="18" name="Freeform: Shape 17">
                <a:extLst>
                  <a:ext uri="{FF2B5EF4-FFF2-40B4-BE49-F238E27FC236}">
                    <a16:creationId xmlns:a16="http://schemas.microsoft.com/office/drawing/2014/main" id="{FEBA0AE0-04AA-2C66-C0DB-35847DFCE0CA}"/>
                  </a:ext>
                </a:extLst>
              </p:cNvPr>
              <p:cNvSpPr/>
              <p:nvPr/>
            </p:nvSpPr>
            <p:spPr>
              <a:xfrm>
                <a:off x="10122761" y="5802851"/>
                <a:ext cx="59411" cy="88586"/>
              </a:xfrm>
              <a:custGeom>
                <a:avLst/>
                <a:gdLst>
                  <a:gd name="connsiteX0" fmla="*/ 53331 w 59411"/>
                  <a:gd name="connsiteY0" fmla="*/ 50207 h 88586"/>
                  <a:gd name="connsiteX1" fmla="*/ 18298 w 59411"/>
                  <a:gd name="connsiteY1" fmla="*/ 50207 h 88586"/>
                  <a:gd name="connsiteX2" fmla="*/ 18298 w 59411"/>
                  <a:gd name="connsiteY2" fmla="*/ 73915 h 88586"/>
                  <a:gd name="connsiteX3" fmla="*/ 59411 w 59411"/>
                  <a:gd name="connsiteY3" fmla="*/ 73915 h 88586"/>
                  <a:gd name="connsiteX4" fmla="*/ 59411 w 59411"/>
                  <a:gd name="connsiteY4" fmla="*/ 88587 h 88586"/>
                  <a:gd name="connsiteX5" fmla="*/ 0 w 59411"/>
                  <a:gd name="connsiteY5" fmla="*/ 88587 h 88586"/>
                  <a:gd name="connsiteX6" fmla="*/ 0 w 59411"/>
                  <a:gd name="connsiteY6" fmla="*/ 0 h 88586"/>
                  <a:gd name="connsiteX7" fmla="*/ 59244 w 59411"/>
                  <a:gd name="connsiteY7" fmla="*/ 0 h 88586"/>
                  <a:gd name="connsiteX8" fmla="*/ 59244 w 59411"/>
                  <a:gd name="connsiteY8" fmla="*/ 14783 h 88586"/>
                  <a:gd name="connsiteX9" fmla="*/ 18242 w 59411"/>
                  <a:gd name="connsiteY9" fmla="*/ 14783 h 88586"/>
                  <a:gd name="connsiteX10" fmla="*/ 18242 w 59411"/>
                  <a:gd name="connsiteY10" fmla="*/ 35926 h 88586"/>
                  <a:gd name="connsiteX11" fmla="*/ 53275 w 59411"/>
                  <a:gd name="connsiteY11" fmla="*/ 35926 h 88586"/>
                  <a:gd name="connsiteX12" fmla="*/ 53275 w 59411"/>
                  <a:gd name="connsiteY12" fmla="*/ 50207 h 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9411" h="88586">
                    <a:moveTo>
                      <a:pt x="53331" y="50207"/>
                    </a:moveTo>
                    <a:lnTo>
                      <a:pt x="18298" y="50207"/>
                    </a:lnTo>
                    <a:lnTo>
                      <a:pt x="18298" y="73915"/>
                    </a:lnTo>
                    <a:lnTo>
                      <a:pt x="59411" y="73915"/>
                    </a:lnTo>
                    <a:lnTo>
                      <a:pt x="59411" y="88587"/>
                    </a:lnTo>
                    <a:lnTo>
                      <a:pt x="0" y="88587"/>
                    </a:lnTo>
                    <a:lnTo>
                      <a:pt x="0" y="0"/>
                    </a:lnTo>
                    <a:lnTo>
                      <a:pt x="59244" y="0"/>
                    </a:lnTo>
                    <a:lnTo>
                      <a:pt x="59244" y="14783"/>
                    </a:lnTo>
                    <a:lnTo>
                      <a:pt x="18242" y="14783"/>
                    </a:lnTo>
                    <a:lnTo>
                      <a:pt x="18242" y="35926"/>
                    </a:lnTo>
                    <a:lnTo>
                      <a:pt x="53275" y="35926"/>
                    </a:lnTo>
                    <a:lnTo>
                      <a:pt x="53275" y="50207"/>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 name="Freeform: Shape 18">
                <a:extLst>
                  <a:ext uri="{FF2B5EF4-FFF2-40B4-BE49-F238E27FC236}">
                    <a16:creationId xmlns:a16="http://schemas.microsoft.com/office/drawing/2014/main" id="{15666AD6-2AB7-7636-5954-C1C46FBA3A3E}"/>
                  </a:ext>
                </a:extLst>
              </p:cNvPr>
              <p:cNvSpPr/>
              <p:nvPr/>
            </p:nvSpPr>
            <p:spPr>
              <a:xfrm>
                <a:off x="10186301" y="5825612"/>
                <a:ext cx="61196" cy="65826"/>
              </a:xfrm>
              <a:custGeom>
                <a:avLst/>
                <a:gdLst>
                  <a:gd name="connsiteX0" fmla="*/ 30515 w 61196"/>
                  <a:gd name="connsiteY0" fmla="*/ 19636 h 65826"/>
                  <a:gd name="connsiteX1" fmla="*/ 41616 w 61196"/>
                  <a:gd name="connsiteY1" fmla="*/ 0 h 65826"/>
                  <a:gd name="connsiteX2" fmla="*/ 60415 w 61196"/>
                  <a:gd name="connsiteY2" fmla="*/ 0 h 65826"/>
                  <a:gd name="connsiteX3" fmla="*/ 41672 w 61196"/>
                  <a:gd name="connsiteY3" fmla="*/ 32244 h 65826"/>
                  <a:gd name="connsiteX4" fmla="*/ 61196 w 61196"/>
                  <a:gd name="connsiteY4" fmla="*/ 65827 h 65826"/>
                  <a:gd name="connsiteX5" fmla="*/ 42341 w 61196"/>
                  <a:gd name="connsiteY5" fmla="*/ 65827 h 65826"/>
                  <a:gd name="connsiteX6" fmla="*/ 30570 w 61196"/>
                  <a:gd name="connsiteY6" fmla="*/ 45130 h 65826"/>
                  <a:gd name="connsiteX7" fmla="*/ 18911 w 61196"/>
                  <a:gd name="connsiteY7" fmla="*/ 65827 h 65826"/>
                  <a:gd name="connsiteX8" fmla="*/ 0 w 61196"/>
                  <a:gd name="connsiteY8" fmla="*/ 65827 h 65826"/>
                  <a:gd name="connsiteX9" fmla="*/ 19525 w 61196"/>
                  <a:gd name="connsiteY9" fmla="*/ 32244 h 65826"/>
                  <a:gd name="connsiteX10" fmla="*/ 837 w 61196"/>
                  <a:gd name="connsiteY10" fmla="*/ 0 h 65826"/>
                  <a:gd name="connsiteX11" fmla="*/ 19692 w 61196"/>
                  <a:gd name="connsiteY11" fmla="*/ 0 h 65826"/>
                  <a:gd name="connsiteX12" fmla="*/ 30515 w 61196"/>
                  <a:gd name="connsiteY12" fmla="*/ 19636 h 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1196" h="65826">
                    <a:moveTo>
                      <a:pt x="30515" y="19636"/>
                    </a:moveTo>
                    <a:lnTo>
                      <a:pt x="41616" y="0"/>
                    </a:lnTo>
                    <a:lnTo>
                      <a:pt x="60415" y="0"/>
                    </a:lnTo>
                    <a:lnTo>
                      <a:pt x="41672" y="32244"/>
                    </a:lnTo>
                    <a:lnTo>
                      <a:pt x="61196" y="65827"/>
                    </a:lnTo>
                    <a:lnTo>
                      <a:pt x="42341" y="65827"/>
                    </a:lnTo>
                    <a:lnTo>
                      <a:pt x="30570" y="45130"/>
                    </a:lnTo>
                    <a:lnTo>
                      <a:pt x="18911" y="65827"/>
                    </a:lnTo>
                    <a:lnTo>
                      <a:pt x="0" y="65827"/>
                    </a:lnTo>
                    <a:lnTo>
                      <a:pt x="19525" y="32244"/>
                    </a:lnTo>
                    <a:lnTo>
                      <a:pt x="837" y="0"/>
                    </a:lnTo>
                    <a:lnTo>
                      <a:pt x="19692" y="0"/>
                    </a:lnTo>
                    <a:lnTo>
                      <a:pt x="30515" y="19636"/>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 name="Freeform: Shape 19">
                <a:extLst>
                  <a:ext uri="{FF2B5EF4-FFF2-40B4-BE49-F238E27FC236}">
                    <a16:creationId xmlns:a16="http://schemas.microsoft.com/office/drawing/2014/main" id="{16DAE76D-5EB4-9A20-58B2-EC58B5599310}"/>
                  </a:ext>
                </a:extLst>
              </p:cNvPr>
              <p:cNvSpPr/>
              <p:nvPr/>
            </p:nvSpPr>
            <p:spPr>
              <a:xfrm>
                <a:off x="10254972" y="5799448"/>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4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 name="Freeform: Shape 20">
                <a:extLst>
                  <a:ext uri="{FF2B5EF4-FFF2-40B4-BE49-F238E27FC236}">
                    <a16:creationId xmlns:a16="http://schemas.microsoft.com/office/drawing/2014/main" id="{CB6AABA1-236E-393E-073A-B052531EA5DA}"/>
                  </a:ext>
                </a:extLst>
              </p:cNvPr>
              <p:cNvSpPr/>
              <p:nvPr/>
            </p:nvSpPr>
            <p:spPr>
              <a:xfrm>
                <a:off x="10284985" y="582444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2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2" y="30515"/>
                      <a:pt x="1952" y="20473"/>
                    </a:cubicBezTo>
                    <a:cubicBezTo>
                      <a:pt x="1952" y="14616"/>
                      <a:pt x="4351" y="9762"/>
                      <a:pt x="9205" y="5857"/>
                    </a:cubicBezTo>
                    <a:cubicBezTo>
                      <a:pt x="14058" y="1952"/>
                      <a:pt x="20417" y="0"/>
                      <a:pt x="28227" y="0"/>
                    </a:cubicBezTo>
                    <a:cubicBezTo>
                      <a:pt x="36595" y="0"/>
                      <a:pt x="43289" y="1952"/>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0"/>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2" name="Freeform: Shape 21">
                <a:extLst>
                  <a:ext uri="{FF2B5EF4-FFF2-40B4-BE49-F238E27FC236}">
                    <a16:creationId xmlns:a16="http://schemas.microsoft.com/office/drawing/2014/main" id="{B54B2A0E-A46B-D9AA-5A0E-DF2CE0DB8D3D}"/>
                  </a:ext>
                </a:extLst>
              </p:cNvPr>
              <p:cNvSpPr/>
              <p:nvPr/>
            </p:nvSpPr>
            <p:spPr>
              <a:xfrm>
                <a:off x="10346181" y="5809322"/>
                <a:ext cx="39105" cy="83231"/>
              </a:xfrm>
              <a:custGeom>
                <a:avLst/>
                <a:gdLst>
                  <a:gd name="connsiteX0" fmla="*/ 27167 w 39105"/>
                  <a:gd name="connsiteY0" fmla="*/ 56 h 83231"/>
                  <a:gd name="connsiteX1" fmla="*/ 27167 w 39105"/>
                  <a:gd name="connsiteY1" fmla="*/ 16234 h 83231"/>
                  <a:gd name="connsiteX2" fmla="*/ 38436 w 39105"/>
                  <a:gd name="connsiteY2" fmla="*/ 16234 h 83231"/>
                  <a:gd name="connsiteX3" fmla="*/ 38436 w 39105"/>
                  <a:gd name="connsiteY3" fmla="*/ 29120 h 83231"/>
                  <a:gd name="connsiteX4" fmla="*/ 27167 w 39105"/>
                  <a:gd name="connsiteY4" fmla="*/ 29120 h 83231"/>
                  <a:gd name="connsiteX5" fmla="*/ 27167 w 39105"/>
                  <a:gd name="connsiteY5" fmla="*/ 61977 h 83231"/>
                  <a:gd name="connsiteX6" fmla="*/ 28562 w 39105"/>
                  <a:gd name="connsiteY6" fmla="*/ 67221 h 83231"/>
                  <a:gd name="connsiteX7" fmla="*/ 33917 w 39105"/>
                  <a:gd name="connsiteY7" fmla="*/ 68783 h 83231"/>
                  <a:gd name="connsiteX8" fmla="*/ 39105 w 39105"/>
                  <a:gd name="connsiteY8" fmla="*/ 68337 h 83231"/>
                  <a:gd name="connsiteX9" fmla="*/ 39105 w 39105"/>
                  <a:gd name="connsiteY9" fmla="*/ 81670 h 83231"/>
                  <a:gd name="connsiteX10" fmla="*/ 28450 w 39105"/>
                  <a:gd name="connsiteY10" fmla="*/ 83232 h 83231"/>
                  <a:gd name="connsiteX11" fmla="*/ 9595 w 39105"/>
                  <a:gd name="connsiteY11" fmla="*/ 64544 h 83231"/>
                  <a:gd name="connsiteX12" fmla="*/ 9595 w 39105"/>
                  <a:gd name="connsiteY12" fmla="*/ 29064 h 83231"/>
                  <a:gd name="connsiteX13" fmla="*/ 0 w 39105"/>
                  <a:gd name="connsiteY13" fmla="*/ 29064 h 83231"/>
                  <a:gd name="connsiteX14" fmla="*/ 0 w 39105"/>
                  <a:gd name="connsiteY14" fmla="*/ 16178 h 83231"/>
                  <a:gd name="connsiteX15" fmla="*/ 9595 w 39105"/>
                  <a:gd name="connsiteY15" fmla="*/ 16178 h 83231"/>
                  <a:gd name="connsiteX16" fmla="*/ 9595 w 39105"/>
                  <a:gd name="connsiteY16" fmla="*/ 0 h 83231"/>
                  <a:gd name="connsiteX17" fmla="*/ 27167 w 39105"/>
                  <a:gd name="connsiteY17" fmla="*/ 0 h 8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105" h="83231">
                    <a:moveTo>
                      <a:pt x="27167" y="56"/>
                    </a:moveTo>
                    <a:lnTo>
                      <a:pt x="27167" y="16234"/>
                    </a:lnTo>
                    <a:lnTo>
                      <a:pt x="38436" y="16234"/>
                    </a:lnTo>
                    <a:lnTo>
                      <a:pt x="38436" y="29120"/>
                    </a:lnTo>
                    <a:lnTo>
                      <a:pt x="27167" y="29120"/>
                    </a:lnTo>
                    <a:lnTo>
                      <a:pt x="27167" y="61977"/>
                    </a:lnTo>
                    <a:cubicBezTo>
                      <a:pt x="27167" y="64432"/>
                      <a:pt x="27614" y="66161"/>
                      <a:pt x="28562" y="67221"/>
                    </a:cubicBezTo>
                    <a:cubicBezTo>
                      <a:pt x="29510" y="68281"/>
                      <a:pt x="31296" y="68783"/>
                      <a:pt x="33917" y="68783"/>
                    </a:cubicBezTo>
                    <a:cubicBezTo>
                      <a:pt x="35870" y="68783"/>
                      <a:pt x="37599" y="68616"/>
                      <a:pt x="39105" y="68337"/>
                    </a:cubicBezTo>
                    <a:lnTo>
                      <a:pt x="39105" y="81670"/>
                    </a:lnTo>
                    <a:cubicBezTo>
                      <a:pt x="35647" y="82730"/>
                      <a:pt x="32132" y="83232"/>
                      <a:pt x="28450" y="83232"/>
                    </a:cubicBezTo>
                    <a:cubicBezTo>
                      <a:pt x="16122" y="83232"/>
                      <a:pt x="9818" y="76984"/>
                      <a:pt x="9595" y="64544"/>
                    </a:cubicBezTo>
                    <a:lnTo>
                      <a:pt x="9595" y="29064"/>
                    </a:lnTo>
                    <a:lnTo>
                      <a:pt x="0" y="29064"/>
                    </a:lnTo>
                    <a:lnTo>
                      <a:pt x="0" y="16178"/>
                    </a:lnTo>
                    <a:lnTo>
                      <a:pt x="9595" y="16178"/>
                    </a:lnTo>
                    <a:lnTo>
                      <a:pt x="9595" y="0"/>
                    </a:lnTo>
                    <a:lnTo>
                      <a:pt x="27167" y="0"/>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 name="Freeform: Shape 22">
                <a:extLst>
                  <a:ext uri="{FF2B5EF4-FFF2-40B4-BE49-F238E27FC236}">
                    <a16:creationId xmlns:a16="http://schemas.microsoft.com/office/drawing/2014/main" id="{8E56F1B3-4483-427F-EE5E-4F949A6BB3F0}"/>
                  </a:ext>
                </a:extLst>
              </p:cNvPr>
              <p:cNvSpPr/>
              <p:nvPr/>
            </p:nvSpPr>
            <p:spPr>
              <a:xfrm>
                <a:off x="10394212" y="5799448"/>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3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3"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4" name="Freeform: Shape 23">
                <a:extLst>
                  <a:ext uri="{FF2B5EF4-FFF2-40B4-BE49-F238E27FC236}">
                    <a16:creationId xmlns:a16="http://schemas.microsoft.com/office/drawing/2014/main" id="{A3511F8C-ED58-082A-97B8-EFED7937A2A3}"/>
                  </a:ext>
                </a:extLst>
              </p:cNvPr>
              <p:cNvSpPr/>
              <p:nvPr/>
            </p:nvSpPr>
            <p:spPr>
              <a:xfrm>
                <a:off x="10427070" y="5824384"/>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4"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5" name="Freeform: Shape 24">
                <a:extLst>
                  <a:ext uri="{FF2B5EF4-FFF2-40B4-BE49-F238E27FC236}">
                    <a16:creationId xmlns:a16="http://schemas.microsoft.com/office/drawing/2014/main" id="{F4A8E072-AA19-C875-D22F-96858487D6A8}"/>
                  </a:ext>
                </a:extLst>
              </p:cNvPr>
              <p:cNvSpPr/>
              <p:nvPr/>
            </p:nvSpPr>
            <p:spPr>
              <a:xfrm>
                <a:off x="10494681" y="5824329"/>
                <a:ext cx="60192" cy="92993"/>
              </a:xfrm>
              <a:custGeom>
                <a:avLst/>
                <a:gdLst>
                  <a:gd name="connsiteX0" fmla="*/ 0 w 60192"/>
                  <a:gd name="connsiteY0" fmla="*/ 33694 h 92993"/>
                  <a:gd name="connsiteX1" fmla="*/ 7196 w 60192"/>
                  <a:gd name="connsiteY1" fmla="*/ 9260 h 92993"/>
                  <a:gd name="connsiteX2" fmla="*/ 26665 w 60192"/>
                  <a:gd name="connsiteY2" fmla="*/ 0 h 92993"/>
                  <a:gd name="connsiteX3" fmla="*/ 43512 w 60192"/>
                  <a:gd name="connsiteY3" fmla="*/ 7419 h 92993"/>
                  <a:gd name="connsiteX4" fmla="*/ 44238 w 60192"/>
                  <a:gd name="connsiteY4" fmla="*/ 1227 h 92993"/>
                  <a:gd name="connsiteX5" fmla="*/ 60192 w 60192"/>
                  <a:gd name="connsiteY5" fmla="*/ 1227 h 92993"/>
                  <a:gd name="connsiteX6" fmla="*/ 60192 w 60192"/>
                  <a:gd name="connsiteY6" fmla="*/ 64878 h 92993"/>
                  <a:gd name="connsiteX7" fmla="*/ 56287 w 60192"/>
                  <a:gd name="connsiteY7" fmla="*/ 79884 h 92993"/>
                  <a:gd name="connsiteX8" fmla="*/ 45242 w 60192"/>
                  <a:gd name="connsiteY8" fmla="*/ 89647 h 92993"/>
                  <a:gd name="connsiteX9" fmla="*/ 28562 w 60192"/>
                  <a:gd name="connsiteY9" fmla="*/ 92994 h 92993"/>
                  <a:gd name="connsiteX10" fmla="*/ 14448 w 60192"/>
                  <a:gd name="connsiteY10" fmla="*/ 90093 h 92993"/>
                  <a:gd name="connsiteX11" fmla="*/ 4017 w 60192"/>
                  <a:gd name="connsiteY11" fmla="*/ 82618 h 92993"/>
                  <a:gd name="connsiteX12" fmla="*/ 11826 w 60192"/>
                  <a:gd name="connsiteY12" fmla="*/ 71907 h 92993"/>
                  <a:gd name="connsiteX13" fmla="*/ 27781 w 60192"/>
                  <a:gd name="connsiteY13" fmla="*/ 79271 h 92993"/>
                  <a:gd name="connsiteX14" fmla="*/ 38659 w 60192"/>
                  <a:gd name="connsiteY14" fmla="*/ 75533 h 92993"/>
                  <a:gd name="connsiteX15" fmla="*/ 42564 w 60192"/>
                  <a:gd name="connsiteY15" fmla="*/ 64934 h 92993"/>
                  <a:gd name="connsiteX16" fmla="*/ 42564 w 60192"/>
                  <a:gd name="connsiteY16" fmla="*/ 61420 h 92993"/>
                  <a:gd name="connsiteX17" fmla="*/ 26554 w 60192"/>
                  <a:gd name="connsiteY17" fmla="*/ 68281 h 92993"/>
                  <a:gd name="connsiteX18" fmla="*/ 7364 w 60192"/>
                  <a:gd name="connsiteY18" fmla="*/ 59021 h 92993"/>
                  <a:gd name="connsiteX19" fmla="*/ 56 w 60192"/>
                  <a:gd name="connsiteY19" fmla="*/ 34420 h 92993"/>
                  <a:gd name="connsiteX20" fmla="*/ 56 w 60192"/>
                  <a:gd name="connsiteY20" fmla="*/ 33694 h 92993"/>
                  <a:gd name="connsiteX21" fmla="*/ 17572 w 60192"/>
                  <a:gd name="connsiteY21" fmla="*/ 34977 h 92993"/>
                  <a:gd name="connsiteX22" fmla="*/ 21143 w 60192"/>
                  <a:gd name="connsiteY22" fmla="*/ 49035 h 92993"/>
                  <a:gd name="connsiteX23" fmla="*/ 31017 w 60192"/>
                  <a:gd name="connsiteY23" fmla="*/ 54112 h 92993"/>
                  <a:gd name="connsiteX24" fmla="*/ 42508 w 60192"/>
                  <a:gd name="connsiteY24" fmla="*/ 48087 h 92993"/>
                  <a:gd name="connsiteX25" fmla="*/ 42508 w 60192"/>
                  <a:gd name="connsiteY25" fmla="*/ 20362 h 92993"/>
                  <a:gd name="connsiteX26" fmla="*/ 31128 w 60192"/>
                  <a:gd name="connsiteY26" fmla="*/ 14337 h 92993"/>
                  <a:gd name="connsiteX27" fmla="*/ 21198 w 60192"/>
                  <a:gd name="connsiteY27" fmla="*/ 19525 h 92993"/>
                  <a:gd name="connsiteX28" fmla="*/ 17572 w 60192"/>
                  <a:gd name="connsiteY28" fmla="*/ 35033 h 92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92" h="92993">
                    <a:moveTo>
                      <a:pt x="0" y="33694"/>
                    </a:moveTo>
                    <a:cubicBezTo>
                      <a:pt x="0" y="23597"/>
                      <a:pt x="2399" y="15453"/>
                      <a:pt x="7196" y="9260"/>
                    </a:cubicBezTo>
                    <a:cubicBezTo>
                      <a:pt x="11994" y="3068"/>
                      <a:pt x="18465" y="0"/>
                      <a:pt x="26665" y="0"/>
                    </a:cubicBezTo>
                    <a:cubicBezTo>
                      <a:pt x="33862" y="0"/>
                      <a:pt x="39496" y="2455"/>
                      <a:pt x="43512" y="7419"/>
                    </a:cubicBezTo>
                    <a:lnTo>
                      <a:pt x="44238" y="1227"/>
                    </a:lnTo>
                    <a:lnTo>
                      <a:pt x="60192" y="1227"/>
                    </a:lnTo>
                    <a:lnTo>
                      <a:pt x="60192" y="64878"/>
                    </a:lnTo>
                    <a:cubicBezTo>
                      <a:pt x="60192" y="70624"/>
                      <a:pt x="58909" y="75645"/>
                      <a:pt x="56287" y="79884"/>
                    </a:cubicBezTo>
                    <a:cubicBezTo>
                      <a:pt x="53665" y="84124"/>
                      <a:pt x="49984" y="87415"/>
                      <a:pt x="45242" y="89647"/>
                    </a:cubicBezTo>
                    <a:cubicBezTo>
                      <a:pt x="40500" y="91878"/>
                      <a:pt x="34922" y="92994"/>
                      <a:pt x="28562" y="92994"/>
                    </a:cubicBezTo>
                    <a:cubicBezTo>
                      <a:pt x="23709" y="92994"/>
                      <a:pt x="19023" y="92046"/>
                      <a:pt x="14448" y="90093"/>
                    </a:cubicBezTo>
                    <a:cubicBezTo>
                      <a:pt x="9874" y="88141"/>
                      <a:pt x="6415" y="85686"/>
                      <a:pt x="4017" y="82618"/>
                    </a:cubicBezTo>
                    <a:lnTo>
                      <a:pt x="11826" y="71907"/>
                    </a:lnTo>
                    <a:cubicBezTo>
                      <a:pt x="16234" y="76816"/>
                      <a:pt x="21533" y="79271"/>
                      <a:pt x="27781" y="79271"/>
                    </a:cubicBezTo>
                    <a:cubicBezTo>
                      <a:pt x="32467" y="79271"/>
                      <a:pt x="36093" y="78044"/>
                      <a:pt x="38659" y="75533"/>
                    </a:cubicBezTo>
                    <a:cubicBezTo>
                      <a:pt x="41225" y="73023"/>
                      <a:pt x="42564" y="69508"/>
                      <a:pt x="42564" y="64934"/>
                    </a:cubicBezTo>
                    <a:lnTo>
                      <a:pt x="42564" y="61420"/>
                    </a:lnTo>
                    <a:cubicBezTo>
                      <a:pt x="38492" y="65994"/>
                      <a:pt x="33192" y="68281"/>
                      <a:pt x="26554" y="68281"/>
                    </a:cubicBezTo>
                    <a:cubicBezTo>
                      <a:pt x="18632" y="68281"/>
                      <a:pt x="12217" y="65213"/>
                      <a:pt x="7364" y="59021"/>
                    </a:cubicBezTo>
                    <a:cubicBezTo>
                      <a:pt x="2455" y="52829"/>
                      <a:pt x="56" y="44628"/>
                      <a:pt x="56" y="34420"/>
                    </a:cubicBezTo>
                    <a:lnTo>
                      <a:pt x="56" y="33694"/>
                    </a:lnTo>
                    <a:close/>
                    <a:moveTo>
                      <a:pt x="17572" y="34977"/>
                    </a:moveTo>
                    <a:cubicBezTo>
                      <a:pt x="17572" y="40946"/>
                      <a:pt x="18744" y="45632"/>
                      <a:pt x="21143" y="49035"/>
                    </a:cubicBezTo>
                    <a:cubicBezTo>
                      <a:pt x="23541" y="52438"/>
                      <a:pt x="26833" y="54112"/>
                      <a:pt x="31017" y="54112"/>
                    </a:cubicBezTo>
                    <a:cubicBezTo>
                      <a:pt x="36372" y="54112"/>
                      <a:pt x="40221" y="52103"/>
                      <a:pt x="42508" y="48087"/>
                    </a:cubicBezTo>
                    <a:lnTo>
                      <a:pt x="42508" y="20362"/>
                    </a:lnTo>
                    <a:cubicBezTo>
                      <a:pt x="40165" y="16345"/>
                      <a:pt x="36372" y="14337"/>
                      <a:pt x="31128" y="14337"/>
                    </a:cubicBezTo>
                    <a:cubicBezTo>
                      <a:pt x="26889" y="14337"/>
                      <a:pt x="23597" y="16066"/>
                      <a:pt x="21198" y="19525"/>
                    </a:cubicBezTo>
                    <a:cubicBezTo>
                      <a:pt x="18800" y="22984"/>
                      <a:pt x="17572" y="28116"/>
                      <a:pt x="17572" y="35033"/>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6" name="Freeform: Shape 25">
                <a:extLst>
                  <a:ext uri="{FF2B5EF4-FFF2-40B4-BE49-F238E27FC236}">
                    <a16:creationId xmlns:a16="http://schemas.microsoft.com/office/drawing/2014/main" id="{515EA8A4-120E-D7C4-9430-8352A527210E}"/>
                  </a:ext>
                </a:extLst>
              </p:cNvPr>
              <p:cNvSpPr/>
              <p:nvPr/>
            </p:nvSpPr>
            <p:spPr>
              <a:xfrm>
                <a:off x="10596768" y="5824384"/>
                <a:ext cx="58518" cy="68281"/>
              </a:xfrm>
              <a:custGeom>
                <a:avLst/>
                <a:gdLst>
                  <a:gd name="connsiteX0" fmla="*/ 40779 w 58518"/>
                  <a:gd name="connsiteY0" fmla="*/ 67054 h 68281"/>
                  <a:gd name="connsiteX1" fmla="*/ 38994 w 58518"/>
                  <a:gd name="connsiteY1" fmla="*/ 61141 h 68281"/>
                  <a:gd name="connsiteX2" fmla="*/ 22370 w 58518"/>
                  <a:gd name="connsiteY2" fmla="*/ 68281 h 68281"/>
                  <a:gd name="connsiteX3" fmla="*/ 6360 w 58518"/>
                  <a:gd name="connsiteY3" fmla="*/ 62703 h 68281"/>
                  <a:gd name="connsiteX4" fmla="*/ 0 w 58518"/>
                  <a:gd name="connsiteY4" fmla="*/ 48589 h 68281"/>
                  <a:gd name="connsiteX5" fmla="*/ 7754 w 58518"/>
                  <a:gd name="connsiteY5" fmla="*/ 32523 h 68281"/>
                  <a:gd name="connsiteX6" fmla="*/ 30180 w 58518"/>
                  <a:gd name="connsiteY6" fmla="*/ 26888 h 68281"/>
                  <a:gd name="connsiteX7" fmla="*/ 38269 w 58518"/>
                  <a:gd name="connsiteY7" fmla="*/ 26888 h 68281"/>
                  <a:gd name="connsiteX8" fmla="*/ 38269 w 58518"/>
                  <a:gd name="connsiteY8" fmla="*/ 23095 h 68281"/>
                  <a:gd name="connsiteX9" fmla="*/ 35926 w 58518"/>
                  <a:gd name="connsiteY9" fmla="*/ 15787 h 68281"/>
                  <a:gd name="connsiteX10" fmla="*/ 28506 w 58518"/>
                  <a:gd name="connsiteY10" fmla="*/ 13054 h 68281"/>
                  <a:gd name="connsiteX11" fmla="*/ 21533 w 58518"/>
                  <a:gd name="connsiteY11" fmla="*/ 15174 h 68281"/>
                  <a:gd name="connsiteX12" fmla="*/ 19023 w 58518"/>
                  <a:gd name="connsiteY12" fmla="*/ 21031 h 68281"/>
                  <a:gd name="connsiteX13" fmla="*/ 1450 w 58518"/>
                  <a:gd name="connsiteY13" fmla="*/ 21031 h 68281"/>
                  <a:gd name="connsiteX14" fmla="*/ 4965 w 58518"/>
                  <a:gd name="connsiteY14" fmla="*/ 10432 h 68281"/>
                  <a:gd name="connsiteX15" fmla="*/ 14950 w 58518"/>
                  <a:gd name="connsiteY15" fmla="*/ 2789 h 68281"/>
                  <a:gd name="connsiteX16" fmla="*/ 29455 w 58518"/>
                  <a:gd name="connsiteY16" fmla="*/ 0 h 68281"/>
                  <a:gd name="connsiteX17" fmla="*/ 48756 w 58518"/>
                  <a:gd name="connsiteY17" fmla="*/ 6136 h 68281"/>
                  <a:gd name="connsiteX18" fmla="*/ 55897 w 58518"/>
                  <a:gd name="connsiteY18" fmla="*/ 23318 h 68281"/>
                  <a:gd name="connsiteX19" fmla="*/ 55897 w 58518"/>
                  <a:gd name="connsiteY19" fmla="*/ 51880 h 68281"/>
                  <a:gd name="connsiteX20" fmla="*/ 58519 w 58518"/>
                  <a:gd name="connsiteY20" fmla="*/ 66050 h 68281"/>
                  <a:gd name="connsiteX21" fmla="*/ 58519 w 58518"/>
                  <a:gd name="connsiteY21" fmla="*/ 67110 h 68281"/>
                  <a:gd name="connsiteX22" fmla="*/ 40779 w 58518"/>
                  <a:gd name="connsiteY22" fmla="*/ 67110 h 68281"/>
                  <a:gd name="connsiteX23" fmla="*/ 26219 w 58518"/>
                  <a:gd name="connsiteY23" fmla="*/ 54837 h 68281"/>
                  <a:gd name="connsiteX24" fmla="*/ 33415 w 58518"/>
                  <a:gd name="connsiteY24" fmla="*/ 53108 h 68281"/>
                  <a:gd name="connsiteX25" fmla="*/ 38269 w 58518"/>
                  <a:gd name="connsiteY25" fmla="*/ 48477 h 68281"/>
                  <a:gd name="connsiteX26" fmla="*/ 38269 w 58518"/>
                  <a:gd name="connsiteY26" fmla="*/ 37153 h 68281"/>
                  <a:gd name="connsiteX27" fmla="*/ 31686 w 58518"/>
                  <a:gd name="connsiteY27" fmla="*/ 37153 h 68281"/>
                  <a:gd name="connsiteX28" fmla="*/ 17628 w 58518"/>
                  <a:gd name="connsiteY28" fmla="*/ 46302 h 68281"/>
                  <a:gd name="connsiteX29" fmla="*/ 17628 w 58518"/>
                  <a:gd name="connsiteY29" fmla="*/ 47362 h 68281"/>
                  <a:gd name="connsiteX30" fmla="*/ 19860 w 58518"/>
                  <a:gd name="connsiteY30" fmla="*/ 52773 h 68281"/>
                  <a:gd name="connsiteX31" fmla="*/ 26163 w 58518"/>
                  <a:gd name="connsiteY31" fmla="*/ 54893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518" h="68281">
                    <a:moveTo>
                      <a:pt x="40779" y="67054"/>
                    </a:moveTo>
                    <a:cubicBezTo>
                      <a:pt x="39942" y="65492"/>
                      <a:pt x="39384" y="63484"/>
                      <a:pt x="38994" y="61141"/>
                    </a:cubicBezTo>
                    <a:cubicBezTo>
                      <a:pt x="34754" y="65882"/>
                      <a:pt x="29176" y="68281"/>
                      <a:pt x="22370" y="68281"/>
                    </a:cubicBezTo>
                    <a:cubicBezTo>
                      <a:pt x="15899" y="68281"/>
                      <a:pt x="10599" y="66440"/>
                      <a:pt x="6360" y="62703"/>
                    </a:cubicBezTo>
                    <a:cubicBezTo>
                      <a:pt x="2120" y="58965"/>
                      <a:pt x="0" y="54279"/>
                      <a:pt x="0" y="48589"/>
                    </a:cubicBezTo>
                    <a:cubicBezTo>
                      <a:pt x="0" y="41616"/>
                      <a:pt x="2566" y="36260"/>
                      <a:pt x="7754" y="32523"/>
                    </a:cubicBezTo>
                    <a:cubicBezTo>
                      <a:pt x="12942" y="28785"/>
                      <a:pt x="20417" y="26888"/>
                      <a:pt x="30180" y="26888"/>
                    </a:cubicBezTo>
                    <a:lnTo>
                      <a:pt x="38269" y="26888"/>
                    </a:lnTo>
                    <a:lnTo>
                      <a:pt x="38269" y="23095"/>
                    </a:lnTo>
                    <a:cubicBezTo>
                      <a:pt x="38269" y="20027"/>
                      <a:pt x="37488" y="17628"/>
                      <a:pt x="35926" y="15787"/>
                    </a:cubicBezTo>
                    <a:cubicBezTo>
                      <a:pt x="34364" y="13946"/>
                      <a:pt x="31909" y="13054"/>
                      <a:pt x="28506" y="13054"/>
                    </a:cubicBezTo>
                    <a:cubicBezTo>
                      <a:pt x="25550" y="13054"/>
                      <a:pt x="23207" y="13779"/>
                      <a:pt x="21533" y="15174"/>
                    </a:cubicBezTo>
                    <a:cubicBezTo>
                      <a:pt x="19860" y="16568"/>
                      <a:pt x="19023" y="18521"/>
                      <a:pt x="19023" y="21031"/>
                    </a:cubicBezTo>
                    <a:lnTo>
                      <a:pt x="1450" y="21031"/>
                    </a:lnTo>
                    <a:cubicBezTo>
                      <a:pt x="1450" y="17238"/>
                      <a:pt x="2622" y="13667"/>
                      <a:pt x="4965" y="10432"/>
                    </a:cubicBezTo>
                    <a:cubicBezTo>
                      <a:pt x="7308" y="7196"/>
                      <a:pt x="10655" y="4630"/>
                      <a:pt x="14950" y="2789"/>
                    </a:cubicBezTo>
                    <a:cubicBezTo>
                      <a:pt x="19246" y="948"/>
                      <a:pt x="24099" y="0"/>
                      <a:pt x="29455" y="0"/>
                    </a:cubicBezTo>
                    <a:cubicBezTo>
                      <a:pt x="37543" y="0"/>
                      <a:pt x="44015" y="2064"/>
                      <a:pt x="48756" y="6136"/>
                    </a:cubicBezTo>
                    <a:cubicBezTo>
                      <a:pt x="53498" y="10209"/>
                      <a:pt x="55897" y="15955"/>
                      <a:pt x="55897" y="23318"/>
                    </a:cubicBezTo>
                    <a:lnTo>
                      <a:pt x="55897" y="51880"/>
                    </a:lnTo>
                    <a:cubicBezTo>
                      <a:pt x="55897" y="58128"/>
                      <a:pt x="56789" y="62870"/>
                      <a:pt x="58519" y="66050"/>
                    </a:cubicBezTo>
                    <a:lnTo>
                      <a:pt x="58519" y="67110"/>
                    </a:lnTo>
                    <a:lnTo>
                      <a:pt x="40779" y="67110"/>
                    </a:lnTo>
                    <a:close/>
                    <a:moveTo>
                      <a:pt x="26219" y="54837"/>
                    </a:moveTo>
                    <a:cubicBezTo>
                      <a:pt x="28785" y="54837"/>
                      <a:pt x="31184" y="54279"/>
                      <a:pt x="33415" y="53108"/>
                    </a:cubicBezTo>
                    <a:cubicBezTo>
                      <a:pt x="35591" y="51936"/>
                      <a:pt x="37209" y="50374"/>
                      <a:pt x="38269" y="48477"/>
                    </a:cubicBezTo>
                    <a:lnTo>
                      <a:pt x="38269" y="37153"/>
                    </a:lnTo>
                    <a:lnTo>
                      <a:pt x="31686" y="37153"/>
                    </a:lnTo>
                    <a:cubicBezTo>
                      <a:pt x="22872" y="37153"/>
                      <a:pt x="18186" y="40221"/>
                      <a:pt x="17628" y="46302"/>
                    </a:cubicBezTo>
                    <a:lnTo>
                      <a:pt x="17628" y="47362"/>
                    </a:lnTo>
                    <a:cubicBezTo>
                      <a:pt x="17572" y="49537"/>
                      <a:pt x="18353" y="51378"/>
                      <a:pt x="19860" y="52773"/>
                    </a:cubicBezTo>
                    <a:cubicBezTo>
                      <a:pt x="21366" y="54167"/>
                      <a:pt x="23486" y="54893"/>
                      <a:pt x="26163" y="54893"/>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7" name="Freeform: Shape 26">
                <a:extLst>
                  <a:ext uri="{FF2B5EF4-FFF2-40B4-BE49-F238E27FC236}">
                    <a16:creationId xmlns:a16="http://schemas.microsoft.com/office/drawing/2014/main" id="{EACBF58D-E418-7373-D5B6-0120B7F2DF86}"/>
                  </a:ext>
                </a:extLst>
              </p:cNvPr>
              <p:cNvSpPr/>
              <p:nvPr/>
            </p:nvSpPr>
            <p:spPr>
              <a:xfrm>
                <a:off x="10666276" y="5824384"/>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8" name="Freeform: Shape 27">
                <a:extLst>
                  <a:ext uri="{FF2B5EF4-FFF2-40B4-BE49-F238E27FC236}">
                    <a16:creationId xmlns:a16="http://schemas.microsoft.com/office/drawing/2014/main" id="{D233AF36-8C11-9648-C0FA-D20AF2BE37C4}"/>
                  </a:ext>
                </a:extLst>
              </p:cNvPr>
              <p:cNvSpPr/>
              <p:nvPr/>
            </p:nvSpPr>
            <p:spPr>
              <a:xfrm>
                <a:off x="10736399" y="5824384"/>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9" name="Freeform: Shape 28">
                <a:extLst>
                  <a:ext uri="{FF2B5EF4-FFF2-40B4-BE49-F238E27FC236}">
                    <a16:creationId xmlns:a16="http://schemas.microsoft.com/office/drawing/2014/main" id="{17107F60-4B2C-BBE6-4817-E1827855FC94}"/>
                  </a:ext>
                </a:extLst>
              </p:cNvPr>
              <p:cNvSpPr/>
              <p:nvPr/>
            </p:nvSpPr>
            <p:spPr>
              <a:xfrm>
                <a:off x="10803341" y="582444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2"/>
                      <a:pt x="20417" y="0"/>
                      <a:pt x="28227" y="0"/>
                    </a:cubicBezTo>
                    <a:cubicBezTo>
                      <a:pt x="36595" y="0"/>
                      <a:pt x="43289" y="1952"/>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0"/>
                      <a:pt x="39050" y="29399"/>
                      <a:pt x="42062" y="30515"/>
                    </a:cubicBezTo>
                    <a:cubicBezTo>
                      <a:pt x="51378" y="33917"/>
                      <a:pt x="56008" y="39831"/>
                      <a:pt x="56008" y="48198"/>
                    </a:cubicBezTo>
                    <a:cubicBezTo>
                      <a:pt x="56008" y="54223"/>
                      <a:pt x="53442" y="59077"/>
                      <a:pt x="48310" y="62758"/>
                    </a:cubicBezTo>
                    <a:cubicBezTo>
                      <a:pt x="43178" y="66496"/>
                      <a:pt x="36483"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0" name="Freeform: Shape 29">
                <a:extLst>
                  <a:ext uri="{FF2B5EF4-FFF2-40B4-BE49-F238E27FC236}">
                    <a16:creationId xmlns:a16="http://schemas.microsoft.com/office/drawing/2014/main" id="{DA9C12F7-383D-FFB8-2CA7-C971B7A7D27C}"/>
                  </a:ext>
                </a:extLst>
              </p:cNvPr>
              <p:cNvSpPr/>
              <p:nvPr/>
            </p:nvSpPr>
            <p:spPr>
              <a:xfrm>
                <a:off x="10901467" y="5799448"/>
                <a:ext cx="19748" cy="91989"/>
              </a:xfrm>
              <a:custGeom>
                <a:avLst/>
                <a:gdLst>
                  <a:gd name="connsiteX0" fmla="*/ 56 w 19748"/>
                  <a:gd name="connsiteY0" fmla="*/ 9093 h 91989"/>
                  <a:gd name="connsiteX1" fmla="*/ 2678 w 19748"/>
                  <a:gd name="connsiteY1" fmla="*/ 2566 h 91989"/>
                  <a:gd name="connsiteX2" fmla="*/ 9874 w 19748"/>
                  <a:gd name="connsiteY2" fmla="*/ 0 h 91989"/>
                  <a:gd name="connsiteX3" fmla="*/ 17070 w 19748"/>
                  <a:gd name="connsiteY3" fmla="*/ 2566 h 91989"/>
                  <a:gd name="connsiteX4" fmla="*/ 19748 w 19748"/>
                  <a:gd name="connsiteY4" fmla="*/ 9093 h 91989"/>
                  <a:gd name="connsiteX5" fmla="*/ 17015 w 19748"/>
                  <a:gd name="connsiteY5" fmla="*/ 15676 h 91989"/>
                  <a:gd name="connsiteX6" fmla="*/ 9874 w 19748"/>
                  <a:gd name="connsiteY6" fmla="*/ 18242 h 91989"/>
                  <a:gd name="connsiteX7" fmla="*/ 2734 w 19748"/>
                  <a:gd name="connsiteY7" fmla="*/ 15676 h 91989"/>
                  <a:gd name="connsiteX8" fmla="*/ 0 w 19748"/>
                  <a:gd name="connsiteY8" fmla="*/ 9093 h 91989"/>
                  <a:gd name="connsiteX9" fmla="*/ 18744 w 19748"/>
                  <a:gd name="connsiteY9" fmla="*/ 91990 h 91989"/>
                  <a:gd name="connsiteX10" fmla="*/ 1116 w 19748"/>
                  <a:gd name="connsiteY10" fmla="*/ 91990 h 91989"/>
                  <a:gd name="connsiteX11" fmla="*/ 1116 w 19748"/>
                  <a:gd name="connsiteY11" fmla="*/ 26163 h 91989"/>
                  <a:gd name="connsiteX12" fmla="*/ 18744 w 19748"/>
                  <a:gd name="connsiteY12" fmla="*/ 26163 h 91989"/>
                  <a:gd name="connsiteX13" fmla="*/ 18744 w 19748"/>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8"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1" name="Freeform: Shape 30">
                <a:extLst>
                  <a:ext uri="{FF2B5EF4-FFF2-40B4-BE49-F238E27FC236}">
                    <a16:creationId xmlns:a16="http://schemas.microsoft.com/office/drawing/2014/main" id="{E7B4AA8F-1F8B-DF1C-BB8C-583CD93DDA61}"/>
                  </a:ext>
                </a:extLst>
              </p:cNvPr>
              <p:cNvSpPr/>
              <p:nvPr/>
            </p:nvSpPr>
            <p:spPr>
              <a:xfrm>
                <a:off x="10934324" y="5824384"/>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5"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2" name="Freeform: Shape 31">
                <a:extLst>
                  <a:ext uri="{FF2B5EF4-FFF2-40B4-BE49-F238E27FC236}">
                    <a16:creationId xmlns:a16="http://schemas.microsoft.com/office/drawing/2014/main" id="{60BCFA4B-D201-5EA2-E313-242A83F8BF54}"/>
                  </a:ext>
                </a:extLst>
              </p:cNvPr>
              <p:cNvSpPr/>
              <p:nvPr/>
            </p:nvSpPr>
            <p:spPr>
              <a:xfrm>
                <a:off x="9948432" y="5952356"/>
                <a:ext cx="83008" cy="88586"/>
              </a:xfrm>
              <a:custGeom>
                <a:avLst/>
                <a:gdLst>
                  <a:gd name="connsiteX0" fmla="*/ 57515 w 83008"/>
                  <a:gd name="connsiteY0" fmla="*/ 70345 h 88586"/>
                  <a:gd name="connsiteX1" fmla="*/ 25494 w 83008"/>
                  <a:gd name="connsiteY1" fmla="*/ 70345 h 88586"/>
                  <a:gd name="connsiteX2" fmla="*/ 19413 w 83008"/>
                  <a:gd name="connsiteY2" fmla="*/ 88587 h 88586"/>
                  <a:gd name="connsiteX3" fmla="*/ 0 w 83008"/>
                  <a:gd name="connsiteY3" fmla="*/ 88587 h 88586"/>
                  <a:gd name="connsiteX4" fmla="*/ 32969 w 83008"/>
                  <a:gd name="connsiteY4" fmla="*/ 0 h 88586"/>
                  <a:gd name="connsiteX5" fmla="*/ 49872 w 83008"/>
                  <a:gd name="connsiteY5" fmla="*/ 0 h 88586"/>
                  <a:gd name="connsiteX6" fmla="*/ 83008 w 83008"/>
                  <a:gd name="connsiteY6" fmla="*/ 88587 h 88586"/>
                  <a:gd name="connsiteX7" fmla="*/ 63595 w 83008"/>
                  <a:gd name="connsiteY7" fmla="*/ 88587 h 88586"/>
                  <a:gd name="connsiteX8" fmla="*/ 57459 w 83008"/>
                  <a:gd name="connsiteY8" fmla="*/ 70345 h 88586"/>
                  <a:gd name="connsiteX9" fmla="*/ 30459 w 83008"/>
                  <a:gd name="connsiteY9" fmla="*/ 55562 h 88586"/>
                  <a:gd name="connsiteX10" fmla="*/ 52605 w 83008"/>
                  <a:gd name="connsiteY10" fmla="*/ 55562 h 88586"/>
                  <a:gd name="connsiteX11" fmla="*/ 41448 w 83008"/>
                  <a:gd name="connsiteY11" fmla="*/ 22370 h 88586"/>
                  <a:gd name="connsiteX12" fmla="*/ 30459 w 83008"/>
                  <a:gd name="connsiteY12" fmla="*/ 55562 h 8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008" h="88586">
                    <a:moveTo>
                      <a:pt x="57515" y="70345"/>
                    </a:moveTo>
                    <a:lnTo>
                      <a:pt x="25494" y="70345"/>
                    </a:lnTo>
                    <a:lnTo>
                      <a:pt x="19413" y="88587"/>
                    </a:lnTo>
                    <a:lnTo>
                      <a:pt x="0" y="88587"/>
                    </a:lnTo>
                    <a:lnTo>
                      <a:pt x="32969" y="0"/>
                    </a:lnTo>
                    <a:lnTo>
                      <a:pt x="49872" y="0"/>
                    </a:lnTo>
                    <a:lnTo>
                      <a:pt x="83008" y="88587"/>
                    </a:lnTo>
                    <a:lnTo>
                      <a:pt x="63595" y="88587"/>
                    </a:lnTo>
                    <a:lnTo>
                      <a:pt x="57459" y="70345"/>
                    </a:lnTo>
                    <a:close/>
                    <a:moveTo>
                      <a:pt x="30459" y="55562"/>
                    </a:moveTo>
                    <a:lnTo>
                      <a:pt x="52605" y="55562"/>
                    </a:lnTo>
                    <a:lnTo>
                      <a:pt x="41448" y="22370"/>
                    </a:lnTo>
                    <a:lnTo>
                      <a:pt x="30459" y="55562"/>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3" name="Freeform: Shape 32">
                <a:extLst>
                  <a:ext uri="{FF2B5EF4-FFF2-40B4-BE49-F238E27FC236}">
                    <a16:creationId xmlns:a16="http://schemas.microsoft.com/office/drawing/2014/main" id="{E3E5273D-E4C9-972C-E338-530A28239475}"/>
                  </a:ext>
                </a:extLst>
              </p:cNvPr>
              <p:cNvSpPr/>
              <p:nvPr/>
            </p:nvSpPr>
            <p:spPr>
              <a:xfrm>
                <a:off x="10037187" y="5975172"/>
                <a:ext cx="54613" cy="65826"/>
              </a:xfrm>
              <a:custGeom>
                <a:avLst/>
                <a:gdLst>
                  <a:gd name="connsiteX0" fmla="*/ 22426 w 54613"/>
                  <a:gd name="connsiteY0" fmla="*/ 51657 h 65826"/>
                  <a:gd name="connsiteX1" fmla="*/ 54614 w 54613"/>
                  <a:gd name="connsiteY1" fmla="*/ 51657 h 65826"/>
                  <a:gd name="connsiteX2" fmla="*/ 54614 w 54613"/>
                  <a:gd name="connsiteY2" fmla="*/ 65827 h 65826"/>
                  <a:gd name="connsiteX3" fmla="*/ 0 w 54613"/>
                  <a:gd name="connsiteY3" fmla="*/ 65827 h 65826"/>
                  <a:gd name="connsiteX4" fmla="*/ 0 w 54613"/>
                  <a:gd name="connsiteY4" fmla="*/ 55116 h 65826"/>
                  <a:gd name="connsiteX5" fmla="*/ 30961 w 54613"/>
                  <a:gd name="connsiteY5" fmla="*/ 14169 h 65826"/>
                  <a:gd name="connsiteX6" fmla="*/ 893 w 54613"/>
                  <a:gd name="connsiteY6" fmla="*/ 14169 h 65826"/>
                  <a:gd name="connsiteX7" fmla="*/ 893 w 54613"/>
                  <a:gd name="connsiteY7" fmla="*/ 0 h 65826"/>
                  <a:gd name="connsiteX8" fmla="*/ 53665 w 54613"/>
                  <a:gd name="connsiteY8" fmla="*/ 0 h 65826"/>
                  <a:gd name="connsiteX9" fmla="*/ 53665 w 54613"/>
                  <a:gd name="connsiteY9" fmla="*/ 10376 h 65826"/>
                  <a:gd name="connsiteX10" fmla="*/ 22426 w 54613"/>
                  <a:gd name="connsiteY10" fmla="*/ 51657 h 65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13" h="65826">
                    <a:moveTo>
                      <a:pt x="22426" y="51657"/>
                    </a:moveTo>
                    <a:lnTo>
                      <a:pt x="54614" y="51657"/>
                    </a:lnTo>
                    <a:lnTo>
                      <a:pt x="54614" y="65827"/>
                    </a:lnTo>
                    <a:lnTo>
                      <a:pt x="0" y="65827"/>
                    </a:lnTo>
                    <a:lnTo>
                      <a:pt x="0" y="55116"/>
                    </a:lnTo>
                    <a:lnTo>
                      <a:pt x="30961" y="14169"/>
                    </a:lnTo>
                    <a:lnTo>
                      <a:pt x="893" y="14169"/>
                    </a:lnTo>
                    <a:lnTo>
                      <a:pt x="893" y="0"/>
                    </a:lnTo>
                    <a:lnTo>
                      <a:pt x="53665" y="0"/>
                    </a:lnTo>
                    <a:lnTo>
                      <a:pt x="53665" y="10376"/>
                    </a:lnTo>
                    <a:lnTo>
                      <a:pt x="22426" y="51657"/>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4" name="Freeform: Shape 33">
                <a:extLst>
                  <a:ext uri="{FF2B5EF4-FFF2-40B4-BE49-F238E27FC236}">
                    <a16:creationId xmlns:a16="http://schemas.microsoft.com/office/drawing/2014/main" id="{2D5D49B8-B6C1-85C6-F341-B9C351D2F59A}"/>
                  </a:ext>
                </a:extLst>
              </p:cNvPr>
              <p:cNvSpPr/>
              <p:nvPr/>
            </p:nvSpPr>
            <p:spPr>
              <a:xfrm>
                <a:off x="10102344" y="5975172"/>
                <a:ext cx="56845" cy="67053"/>
              </a:xfrm>
              <a:custGeom>
                <a:avLst/>
                <a:gdLst>
                  <a:gd name="connsiteX0" fmla="*/ 39886 w 56845"/>
                  <a:gd name="connsiteY0" fmla="*/ 59132 h 67053"/>
                  <a:gd name="connsiteX1" fmla="*/ 21868 w 56845"/>
                  <a:gd name="connsiteY1" fmla="*/ 67054 h 67053"/>
                  <a:gd name="connsiteX2" fmla="*/ 5690 w 56845"/>
                  <a:gd name="connsiteY2" fmla="*/ 60973 h 67053"/>
                  <a:gd name="connsiteX3" fmla="*/ 0 w 56845"/>
                  <a:gd name="connsiteY3" fmla="*/ 43122 h 67053"/>
                  <a:gd name="connsiteX4" fmla="*/ 0 w 56845"/>
                  <a:gd name="connsiteY4" fmla="*/ 0 h 67053"/>
                  <a:gd name="connsiteX5" fmla="*/ 17572 w 56845"/>
                  <a:gd name="connsiteY5" fmla="*/ 0 h 67053"/>
                  <a:gd name="connsiteX6" fmla="*/ 17572 w 56845"/>
                  <a:gd name="connsiteY6" fmla="*/ 42564 h 67053"/>
                  <a:gd name="connsiteX7" fmla="*/ 26944 w 56845"/>
                  <a:gd name="connsiteY7" fmla="*/ 52884 h 67053"/>
                  <a:gd name="connsiteX8" fmla="*/ 39217 w 56845"/>
                  <a:gd name="connsiteY8" fmla="*/ 46692 h 67053"/>
                  <a:gd name="connsiteX9" fmla="*/ 39217 w 56845"/>
                  <a:gd name="connsiteY9" fmla="*/ 0 h 67053"/>
                  <a:gd name="connsiteX10" fmla="*/ 56845 w 56845"/>
                  <a:gd name="connsiteY10" fmla="*/ 0 h 67053"/>
                  <a:gd name="connsiteX11" fmla="*/ 56845 w 56845"/>
                  <a:gd name="connsiteY11" fmla="*/ 65827 h 67053"/>
                  <a:gd name="connsiteX12" fmla="*/ 40277 w 56845"/>
                  <a:gd name="connsiteY12" fmla="*/ 65827 h 67053"/>
                  <a:gd name="connsiteX13" fmla="*/ 39775 w 56845"/>
                  <a:gd name="connsiteY13" fmla="*/ 59132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845" h="67053">
                    <a:moveTo>
                      <a:pt x="39886" y="59132"/>
                    </a:moveTo>
                    <a:cubicBezTo>
                      <a:pt x="35535" y="64432"/>
                      <a:pt x="29566" y="67054"/>
                      <a:pt x="21868" y="67054"/>
                    </a:cubicBezTo>
                    <a:cubicBezTo>
                      <a:pt x="14783" y="67054"/>
                      <a:pt x="9428" y="65046"/>
                      <a:pt x="5690" y="60973"/>
                    </a:cubicBezTo>
                    <a:cubicBezTo>
                      <a:pt x="1953" y="56901"/>
                      <a:pt x="112" y="50988"/>
                      <a:pt x="0" y="43122"/>
                    </a:cubicBezTo>
                    <a:lnTo>
                      <a:pt x="0" y="0"/>
                    </a:lnTo>
                    <a:lnTo>
                      <a:pt x="17572" y="0"/>
                    </a:lnTo>
                    <a:lnTo>
                      <a:pt x="17572" y="42564"/>
                    </a:lnTo>
                    <a:cubicBezTo>
                      <a:pt x="17572" y="49426"/>
                      <a:pt x="20696" y="52884"/>
                      <a:pt x="26944" y="52884"/>
                    </a:cubicBezTo>
                    <a:cubicBezTo>
                      <a:pt x="33192" y="52884"/>
                      <a:pt x="36986" y="50820"/>
                      <a:pt x="39217" y="46692"/>
                    </a:cubicBezTo>
                    <a:lnTo>
                      <a:pt x="39217" y="0"/>
                    </a:lnTo>
                    <a:lnTo>
                      <a:pt x="56845" y="0"/>
                    </a:lnTo>
                    <a:lnTo>
                      <a:pt x="56845" y="65827"/>
                    </a:lnTo>
                    <a:lnTo>
                      <a:pt x="40277" y="65827"/>
                    </a:lnTo>
                    <a:lnTo>
                      <a:pt x="39775" y="59132"/>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5" name="Freeform: Shape 34">
                <a:extLst>
                  <a:ext uri="{FF2B5EF4-FFF2-40B4-BE49-F238E27FC236}">
                    <a16:creationId xmlns:a16="http://schemas.microsoft.com/office/drawing/2014/main" id="{95047AA7-0BEB-BEA7-E22C-AA0406B3A065}"/>
                  </a:ext>
                </a:extLst>
              </p:cNvPr>
              <p:cNvSpPr/>
              <p:nvPr/>
            </p:nvSpPr>
            <p:spPr>
              <a:xfrm>
                <a:off x="10172522"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5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5" y="781"/>
                    </a:cubicBezTo>
                    <a:lnTo>
                      <a:pt x="37041" y="17684"/>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6" name="Freeform: Shape 35">
                <a:extLst>
                  <a:ext uri="{FF2B5EF4-FFF2-40B4-BE49-F238E27FC236}">
                    <a16:creationId xmlns:a16="http://schemas.microsoft.com/office/drawing/2014/main" id="{536182B1-1751-4339-00A5-320466A62EED}"/>
                  </a:ext>
                </a:extLst>
              </p:cNvPr>
              <p:cNvSpPr/>
              <p:nvPr/>
            </p:nvSpPr>
            <p:spPr>
              <a:xfrm>
                <a:off x="10215588" y="5973945"/>
                <a:ext cx="59745" cy="68281"/>
              </a:xfrm>
              <a:custGeom>
                <a:avLst/>
                <a:gdLst>
                  <a:gd name="connsiteX0" fmla="*/ 32690 w 59745"/>
                  <a:gd name="connsiteY0" fmla="*/ 68225 h 68281"/>
                  <a:gd name="connsiteX1" fmla="*/ 9093 w 59745"/>
                  <a:gd name="connsiteY1" fmla="*/ 59355 h 68281"/>
                  <a:gd name="connsiteX2" fmla="*/ 0 w 59745"/>
                  <a:gd name="connsiteY2" fmla="*/ 35703 h 68281"/>
                  <a:gd name="connsiteX3" fmla="*/ 0 w 59745"/>
                  <a:gd name="connsiteY3" fmla="*/ 34029 h 68281"/>
                  <a:gd name="connsiteX4" fmla="*/ 3849 w 59745"/>
                  <a:gd name="connsiteY4" fmla="*/ 16289 h 68281"/>
                  <a:gd name="connsiteX5" fmla="*/ 14727 w 59745"/>
                  <a:gd name="connsiteY5" fmla="*/ 4240 h 68281"/>
                  <a:gd name="connsiteX6" fmla="*/ 30738 w 59745"/>
                  <a:gd name="connsiteY6" fmla="*/ 0 h 68281"/>
                  <a:gd name="connsiteX7" fmla="*/ 51992 w 59745"/>
                  <a:gd name="connsiteY7" fmla="*/ 8535 h 68281"/>
                  <a:gd name="connsiteX8" fmla="*/ 59746 w 59745"/>
                  <a:gd name="connsiteY8" fmla="*/ 32690 h 68281"/>
                  <a:gd name="connsiteX9" fmla="*/ 59746 w 59745"/>
                  <a:gd name="connsiteY9" fmla="*/ 39886 h 68281"/>
                  <a:gd name="connsiteX10" fmla="*/ 17795 w 59745"/>
                  <a:gd name="connsiteY10" fmla="*/ 39886 h 68281"/>
                  <a:gd name="connsiteX11" fmla="*/ 22928 w 59745"/>
                  <a:gd name="connsiteY11" fmla="*/ 50207 h 68281"/>
                  <a:gd name="connsiteX12" fmla="*/ 33806 w 59745"/>
                  <a:gd name="connsiteY12" fmla="*/ 54112 h 68281"/>
                  <a:gd name="connsiteX13" fmla="*/ 49705 w 59745"/>
                  <a:gd name="connsiteY13" fmla="*/ 46748 h 68281"/>
                  <a:gd name="connsiteX14" fmla="*/ 58351 w 59745"/>
                  <a:gd name="connsiteY14" fmla="*/ 56399 h 68281"/>
                  <a:gd name="connsiteX15" fmla="*/ 47641 w 59745"/>
                  <a:gd name="connsiteY15" fmla="*/ 65157 h 68281"/>
                  <a:gd name="connsiteX16" fmla="*/ 32690 w 59745"/>
                  <a:gd name="connsiteY16" fmla="*/ 68281 h 68281"/>
                  <a:gd name="connsiteX17" fmla="*/ 30682 w 59745"/>
                  <a:gd name="connsiteY17" fmla="*/ 14114 h 68281"/>
                  <a:gd name="connsiteX18" fmla="*/ 22203 w 59745"/>
                  <a:gd name="connsiteY18" fmla="*/ 17684 h 68281"/>
                  <a:gd name="connsiteX19" fmla="*/ 18019 w 59745"/>
                  <a:gd name="connsiteY19" fmla="*/ 27837 h 68281"/>
                  <a:gd name="connsiteX20" fmla="*/ 42453 w 59745"/>
                  <a:gd name="connsiteY20" fmla="*/ 27837 h 68281"/>
                  <a:gd name="connsiteX21" fmla="*/ 42453 w 59745"/>
                  <a:gd name="connsiteY21" fmla="*/ 26442 h 68281"/>
                  <a:gd name="connsiteX22" fmla="*/ 39273 w 59745"/>
                  <a:gd name="connsiteY22" fmla="*/ 17349 h 68281"/>
                  <a:gd name="connsiteX23" fmla="*/ 30626 w 59745"/>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5"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5"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3"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7" name="Freeform: Shape 36">
                <a:extLst>
                  <a:ext uri="{FF2B5EF4-FFF2-40B4-BE49-F238E27FC236}">
                    <a16:creationId xmlns:a16="http://schemas.microsoft.com/office/drawing/2014/main" id="{6D0EDB38-7D7C-ED3C-783F-A7DA25BF83D2}"/>
                  </a:ext>
                </a:extLst>
              </p:cNvPr>
              <p:cNvSpPr/>
              <p:nvPr/>
            </p:nvSpPr>
            <p:spPr>
              <a:xfrm>
                <a:off x="10313602" y="5973945"/>
                <a:ext cx="62423" cy="68281"/>
              </a:xfrm>
              <a:custGeom>
                <a:avLst/>
                <a:gdLst>
                  <a:gd name="connsiteX0" fmla="*/ 56 w 62423"/>
                  <a:gd name="connsiteY0" fmla="*/ 33527 h 68281"/>
                  <a:gd name="connsiteX1" fmla="*/ 3849 w 62423"/>
                  <a:gd name="connsiteY1" fmla="*/ 16066 h 68281"/>
                  <a:gd name="connsiteX2" fmla="*/ 14727 w 62423"/>
                  <a:gd name="connsiteY2" fmla="*/ 4184 h 68281"/>
                  <a:gd name="connsiteX3" fmla="*/ 31184 w 62423"/>
                  <a:gd name="connsiteY3" fmla="*/ 0 h 68281"/>
                  <a:gd name="connsiteX4" fmla="*/ 52940 w 62423"/>
                  <a:gd name="connsiteY4" fmla="*/ 8145 h 68281"/>
                  <a:gd name="connsiteX5" fmla="*/ 62312 w 62423"/>
                  <a:gd name="connsiteY5" fmla="*/ 30291 h 68281"/>
                  <a:gd name="connsiteX6" fmla="*/ 62424 w 62423"/>
                  <a:gd name="connsiteY6" fmla="*/ 34810 h 68281"/>
                  <a:gd name="connsiteX7" fmla="*/ 53944 w 62423"/>
                  <a:gd name="connsiteY7" fmla="*/ 59132 h 68281"/>
                  <a:gd name="connsiteX8" fmla="*/ 31240 w 62423"/>
                  <a:gd name="connsiteY8" fmla="*/ 68281 h 68281"/>
                  <a:gd name="connsiteX9" fmla="*/ 8479 w 62423"/>
                  <a:gd name="connsiteY9" fmla="*/ 59132 h 68281"/>
                  <a:gd name="connsiteX10" fmla="*/ 0 w 62423"/>
                  <a:gd name="connsiteY10" fmla="*/ 34308 h 68281"/>
                  <a:gd name="connsiteX11" fmla="*/ 0 w 62423"/>
                  <a:gd name="connsiteY11" fmla="*/ 33527 h 68281"/>
                  <a:gd name="connsiteX12" fmla="*/ 17628 w 62423"/>
                  <a:gd name="connsiteY12" fmla="*/ 34754 h 68281"/>
                  <a:gd name="connsiteX13" fmla="*/ 21143 w 62423"/>
                  <a:gd name="connsiteY13" fmla="*/ 49091 h 68281"/>
                  <a:gd name="connsiteX14" fmla="*/ 31240 w 62423"/>
                  <a:gd name="connsiteY14" fmla="*/ 54056 h 68281"/>
                  <a:gd name="connsiteX15" fmla="*/ 41225 w 62423"/>
                  <a:gd name="connsiteY15" fmla="*/ 49147 h 68281"/>
                  <a:gd name="connsiteX16" fmla="*/ 44796 w 62423"/>
                  <a:gd name="connsiteY16" fmla="*/ 33471 h 68281"/>
                  <a:gd name="connsiteX17" fmla="*/ 41225 w 62423"/>
                  <a:gd name="connsiteY17" fmla="*/ 19190 h 68281"/>
                  <a:gd name="connsiteX18" fmla="*/ 31128 w 62423"/>
                  <a:gd name="connsiteY18" fmla="*/ 14114 h 68281"/>
                  <a:gd name="connsiteX19" fmla="*/ 21143 w 62423"/>
                  <a:gd name="connsiteY19" fmla="*/ 19134 h 68281"/>
                  <a:gd name="connsiteX20" fmla="*/ 17628 w 62423"/>
                  <a:gd name="connsiteY20" fmla="*/ 34698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423" h="68281">
                    <a:moveTo>
                      <a:pt x="56" y="33527"/>
                    </a:moveTo>
                    <a:cubicBezTo>
                      <a:pt x="56" y="27000"/>
                      <a:pt x="1339" y="21198"/>
                      <a:pt x="3849" y="16066"/>
                    </a:cubicBezTo>
                    <a:cubicBezTo>
                      <a:pt x="6360" y="10934"/>
                      <a:pt x="9986" y="7029"/>
                      <a:pt x="14727" y="4184"/>
                    </a:cubicBezTo>
                    <a:cubicBezTo>
                      <a:pt x="19469" y="1395"/>
                      <a:pt x="24936" y="0"/>
                      <a:pt x="31184" y="0"/>
                    </a:cubicBezTo>
                    <a:cubicBezTo>
                      <a:pt x="40054" y="0"/>
                      <a:pt x="47306" y="2733"/>
                      <a:pt x="52940" y="8145"/>
                    </a:cubicBezTo>
                    <a:cubicBezTo>
                      <a:pt x="58575" y="13556"/>
                      <a:pt x="61698" y="20975"/>
                      <a:pt x="62312" y="30291"/>
                    </a:cubicBezTo>
                    <a:lnTo>
                      <a:pt x="62424" y="34810"/>
                    </a:lnTo>
                    <a:cubicBezTo>
                      <a:pt x="62424" y="44907"/>
                      <a:pt x="59579" y="52996"/>
                      <a:pt x="53944" y="59132"/>
                    </a:cubicBezTo>
                    <a:cubicBezTo>
                      <a:pt x="48310" y="65213"/>
                      <a:pt x="40723" y="68281"/>
                      <a:pt x="31240" y="68281"/>
                    </a:cubicBezTo>
                    <a:cubicBezTo>
                      <a:pt x="21756" y="68281"/>
                      <a:pt x="14169" y="65269"/>
                      <a:pt x="8479" y="59132"/>
                    </a:cubicBezTo>
                    <a:cubicBezTo>
                      <a:pt x="2845" y="53052"/>
                      <a:pt x="0" y="44796"/>
                      <a:pt x="0" y="34308"/>
                    </a:cubicBezTo>
                    <a:lnTo>
                      <a:pt x="0" y="33527"/>
                    </a:lnTo>
                    <a:close/>
                    <a:moveTo>
                      <a:pt x="17628" y="34754"/>
                    </a:moveTo>
                    <a:cubicBezTo>
                      <a:pt x="17628" y="41002"/>
                      <a:pt x="18800" y="45800"/>
                      <a:pt x="21143" y="49091"/>
                    </a:cubicBezTo>
                    <a:cubicBezTo>
                      <a:pt x="23486" y="52382"/>
                      <a:pt x="26888" y="54056"/>
                      <a:pt x="31240" y="54056"/>
                    </a:cubicBezTo>
                    <a:cubicBezTo>
                      <a:pt x="35591" y="54056"/>
                      <a:pt x="38827" y="52438"/>
                      <a:pt x="41225" y="49147"/>
                    </a:cubicBezTo>
                    <a:cubicBezTo>
                      <a:pt x="43624" y="45855"/>
                      <a:pt x="44796" y="40667"/>
                      <a:pt x="44796" y="33471"/>
                    </a:cubicBezTo>
                    <a:cubicBezTo>
                      <a:pt x="44796" y="27335"/>
                      <a:pt x="43624" y="22593"/>
                      <a:pt x="41225" y="19190"/>
                    </a:cubicBezTo>
                    <a:cubicBezTo>
                      <a:pt x="38827" y="15843"/>
                      <a:pt x="35479" y="14114"/>
                      <a:pt x="31128" y="14114"/>
                    </a:cubicBezTo>
                    <a:cubicBezTo>
                      <a:pt x="26777" y="14114"/>
                      <a:pt x="23486" y="15787"/>
                      <a:pt x="21143" y="19134"/>
                    </a:cubicBezTo>
                    <a:cubicBezTo>
                      <a:pt x="18800" y="22481"/>
                      <a:pt x="17628" y="27669"/>
                      <a:pt x="17628" y="34698"/>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8" name="Freeform: Shape 37">
                <a:extLst>
                  <a:ext uri="{FF2B5EF4-FFF2-40B4-BE49-F238E27FC236}">
                    <a16:creationId xmlns:a16="http://schemas.microsoft.com/office/drawing/2014/main" id="{6D311496-A7C4-7080-38A3-3178A49DBDF3}"/>
                  </a:ext>
                </a:extLst>
              </p:cNvPr>
              <p:cNvSpPr/>
              <p:nvPr/>
            </p:nvSpPr>
            <p:spPr>
              <a:xfrm>
                <a:off x="10386848"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5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5" y="781"/>
                    </a:cubicBezTo>
                    <a:lnTo>
                      <a:pt x="37041" y="17684"/>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39" name="Freeform: Shape 38">
                <a:extLst>
                  <a:ext uri="{FF2B5EF4-FFF2-40B4-BE49-F238E27FC236}">
                    <a16:creationId xmlns:a16="http://schemas.microsoft.com/office/drawing/2014/main" id="{354FD910-493F-4A51-AAD3-7C35A878A884}"/>
                  </a:ext>
                </a:extLst>
              </p:cNvPr>
              <p:cNvSpPr/>
              <p:nvPr/>
            </p:nvSpPr>
            <p:spPr>
              <a:xfrm>
                <a:off x="10460541" y="5973945"/>
                <a:ext cx="62423" cy="68281"/>
              </a:xfrm>
              <a:custGeom>
                <a:avLst/>
                <a:gdLst>
                  <a:gd name="connsiteX0" fmla="*/ 56 w 62423"/>
                  <a:gd name="connsiteY0" fmla="*/ 33527 h 68281"/>
                  <a:gd name="connsiteX1" fmla="*/ 3849 w 62423"/>
                  <a:gd name="connsiteY1" fmla="*/ 16066 h 68281"/>
                  <a:gd name="connsiteX2" fmla="*/ 14727 w 62423"/>
                  <a:gd name="connsiteY2" fmla="*/ 4184 h 68281"/>
                  <a:gd name="connsiteX3" fmla="*/ 31184 w 62423"/>
                  <a:gd name="connsiteY3" fmla="*/ 0 h 68281"/>
                  <a:gd name="connsiteX4" fmla="*/ 52940 w 62423"/>
                  <a:gd name="connsiteY4" fmla="*/ 8145 h 68281"/>
                  <a:gd name="connsiteX5" fmla="*/ 62312 w 62423"/>
                  <a:gd name="connsiteY5" fmla="*/ 30291 h 68281"/>
                  <a:gd name="connsiteX6" fmla="*/ 62424 w 62423"/>
                  <a:gd name="connsiteY6" fmla="*/ 34810 h 68281"/>
                  <a:gd name="connsiteX7" fmla="*/ 53944 w 62423"/>
                  <a:gd name="connsiteY7" fmla="*/ 59132 h 68281"/>
                  <a:gd name="connsiteX8" fmla="*/ 31240 w 62423"/>
                  <a:gd name="connsiteY8" fmla="*/ 68281 h 68281"/>
                  <a:gd name="connsiteX9" fmla="*/ 8479 w 62423"/>
                  <a:gd name="connsiteY9" fmla="*/ 59132 h 68281"/>
                  <a:gd name="connsiteX10" fmla="*/ 0 w 62423"/>
                  <a:gd name="connsiteY10" fmla="*/ 34308 h 68281"/>
                  <a:gd name="connsiteX11" fmla="*/ 0 w 62423"/>
                  <a:gd name="connsiteY11" fmla="*/ 33527 h 68281"/>
                  <a:gd name="connsiteX12" fmla="*/ 17628 w 62423"/>
                  <a:gd name="connsiteY12" fmla="*/ 34754 h 68281"/>
                  <a:gd name="connsiteX13" fmla="*/ 21143 w 62423"/>
                  <a:gd name="connsiteY13" fmla="*/ 49091 h 68281"/>
                  <a:gd name="connsiteX14" fmla="*/ 31240 w 62423"/>
                  <a:gd name="connsiteY14" fmla="*/ 54056 h 68281"/>
                  <a:gd name="connsiteX15" fmla="*/ 41225 w 62423"/>
                  <a:gd name="connsiteY15" fmla="*/ 49147 h 68281"/>
                  <a:gd name="connsiteX16" fmla="*/ 44796 w 62423"/>
                  <a:gd name="connsiteY16" fmla="*/ 33471 h 68281"/>
                  <a:gd name="connsiteX17" fmla="*/ 41225 w 62423"/>
                  <a:gd name="connsiteY17" fmla="*/ 19190 h 68281"/>
                  <a:gd name="connsiteX18" fmla="*/ 31128 w 62423"/>
                  <a:gd name="connsiteY18" fmla="*/ 14114 h 68281"/>
                  <a:gd name="connsiteX19" fmla="*/ 21143 w 62423"/>
                  <a:gd name="connsiteY19" fmla="*/ 19134 h 68281"/>
                  <a:gd name="connsiteX20" fmla="*/ 17628 w 62423"/>
                  <a:gd name="connsiteY20" fmla="*/ 34698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423" h="68281">
                    <a:moveTo>
                      <a:pt x="56" y="33527"/>
                    </a:moveTo>
                    <a:cubicBezTo>
                      <a:pt x="56" y="27000"/>
                      <a:pt x="1339" y="21198"/>
                      <a:pt x="3849" y="16066"/>
                    </a:cubicBezTo>
                    <a:cubicBezTo>
                      <a:pt x="6360" y="10934"/>
                      <a:pt x="9986" y="7029"/>
                      <a:pt x="14727" y="4184"/>
                    </a:cubicBezTo>
                    <a:cubicBezTo>
                      <a:pt x="19469" y="1395"/>
                      <a:pt x="24936" y="0"/>
                      <a:pt x="31184" y="0"/>
                    </a:cubicBezTo>
                    <a:cubicBezTo>
                      <a:pt x="40054" y="0"/>
                      <a:pt x="47306" y="2733"/>
                      <a:pt x="52940" y="8145"/>
                    </a:cubicBezTo>
                    <a:cubicBezTo>
                      <a:pt x="58574" y="13556"/>
                      <a:pt x="61698" y="20975"/>
                      <a:pt x="62312" y="30291"/>
                    </a:cubicBezTo>
                    <a:lnTo>
                      <a:pt x="62424" y="34810"/>
                    </a:lnTo>
                    <a:cubicBezTo>
                      <a:pt x="62424" y="44907"/>
                      <a:pt x="59579" y="52996"/>
                      <a:pt x="53944" y="59132"/>
                    </a:cubicBezTo>
                    <a:cubicBezTo>
                      <a:pt x="48310" y="65213"/>
                      <a:pt x="40723" y="68281"/>
                      <a:pt x="31240" y="68281"/>
                    </a:cubicBezTo>
                    <a:cubicBezTo>
                      <a:pt x="21756" y="68281"/>
                      <a:pt x="14169" y="65269"/>
                      <a:pt x="8479" y="59132"/>
                    </a:cubicBezTo>
                    <a:cubicBezTo>
                      <a:pt x="2845" y="53052"/>
                      <a:pt x="0" y="44796"/>
                      <a:pt x="0" y="34308"/>
                    </a:cubicBezTo>
                    <a:lnTo>
                      <a:pt x="0" y="33527"/>
                    </a:lnTo>
                    <a:close/>
                    <a:moveTo>
                      <a:pt x="17628" y="34754"/>
                    </a:moveTo>
                    <a:cubicBezTo>
                      <a:pt x="17628" y="41002"/>
                      <a:pt x="18800" y="45800"/>
                      <a:pt x="21143" y="49091"/>
                    </a:cubicBezTo>
                    <a:cubicBezTo>
                      <a:pt x="23486" y="52382"/>
                      <a:pt x="26888" y="54056"/>
                      <a:pt x="31240" y="54056"/>
                    </a:cubicBezTo>
                    <a:cubicBezTo>
                      <a:pt x="35591" y="54056"/>
                      <a:pt x="38826" y="52438"/>
                      <a:pt x="41225" y="49147"/>
                    </a:cubicBezTo>
                    <a:cubicBezTo>
                      <a:pt x="43624" y="45855"/>
                      <a:pt x="44796" y="40667"/>
                      <a:pt x="44796" y="33471"/>
                    </a:cubicBezTo>
                    <a:cubicBezTo>
                      <a:pt x="44796" y="27335"/>
                      <a:pt x="43624" y="22593"/>
                      <a:pt x="41225" y="19190"/>
                    </a:cubicBezTo>
                    <a:cubicBezTo>
                      <a:pt x="38826" y="15843"/>
                      <a:pt x="35479" y="14114"/>
                      <a:pt x="31128" y="14114"/>
                    </a:cubicBezTo>
                    <a:cubicBezTo>
                      <a:pt x="26777" y="14114"/>
                      <a:pt x="23486" y="15787"/>
                      <a:pt x="21143" y="19134"/>
                    </a:cubicBezTo>
                    <a:cubicBezTo>
                      <a:pt x="18800" y="22481"/>
                      <a:pt x="17628" y="27669"/>
                      <a:pt x="17628" y="34698"/>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0" name="Freeform: Shape 39">
                <a:extLst>
                  <a:ext uri="{FF2B5EF4-FFF2-40B4-BE49-F238E27FC236}">
                    <a16:creationId xmlns:a16="http://schemas.microsoft.com/office/drawing/2014/main" id="{9D6138C8-B722-405B-3D17-92C3F534809A}"/>
                  </a:ext>
                </a:extLst>
              </p:cNvPr>
              <p:cNvSpPr/>
              <p:nvPr/>
            </p:nvSpPr>
            <p:spPr>
              <a:xfrm>
                <a:off x="10533452" y="5973889"/>
                <a:ext cx="56845" cy="66998"/>
              </a:xfrm>
              <a:custGeom>
                <a:avLst/>
                <a:gdLst>
                  <a:gd name="connsiteX0" fmla="*/ 16568 w 56845"/>
                  <a:gd name="connsiteY0" fmla="*/ 1227 h 66998"/>
                  <a:gd name="connsiteX1" fmla="*/ 17126 w 56845"/>
                  <a:gd name="connsiteY1" fmla="*/ 8814 h 66998"/>
                  <a:gd name="connsiteX2" fmla="*/ 36037 w 56845"/>
                  <a:gd name="connsiteY2" fmla="*/ 0 h 66998"/>
                  <a:gd name="connsiteX3" fmla="*/ 51601 w 56845"/>
                  <a:gd name="connsiteY3" fmla="*/ 6136 h 66998"/>
                  <a:gd name="connsiteX4" fmla="*/ 56845 w 56845"/>
                  <a:gd name="connsiteY4" fmla="*/ 24490 h 66998"/>
                  <a:gd name="connsiteX5" fmla="*/ 56845 w 56845"/>
                  <a:gd name="connsiteY5" fmla="*/ 66998 h 66998"/>
                  <a:gd name="connsiteX6" fmla="*/ 39273 w 56845"/>
                  <a:gd name="connsiteY6" fmla="*/ 66998 h 66998"/>
                  <a:gd name="connsiteX7" fmla="*/ 39273 w 56845"/>
                  <a:gd name="connsiteY7" fmla="*/ 24880 h 66998"/>
                  <a:gd name="connsiteX8" fmla="*/ 36818 w 56845"/>
                  <a:gd name="connsiteY8" fmla="*/ 16736 h 66998"/>
                  <a:gd name="connsiteX9" fmla="*/ 28729 w 56845"/>
                  <a:gd name="connsiteY9" fmla="*/ 14225 h 66998"/>
                  <a:gd name="connsiteX10" fmla="*/ 17572 w 56845"/>
                  <a:gd name="connsiteY10" fmla="*/ 20529 h 66998"/>
                  <a:gd name="connsiteX11" fmla="*/ 17572 w 56845"/>
                  <a:gd name="connsiteY11" fmla="*/ 66942 h 66998"/>
                  <a:gd name="connsiteX12" fmla="*/ 0 w 56845"/>
                  <a:gd name="connsiteY12" fmla="*/ 66942 h 66998"/>
                  <a:gd name="connsiteX13" fmla="*/ 0 w 56845"/>
                  <a:gd name="connsiteY13" fmla="*/ 1116 h 66998"/>
                  <a:gd name="connsiteX14" fmla="*/ 16568 w 56845"/>
                  <a:gd name="connsiteY14" fmla="*/ 1116 h 66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845" h="66998">
                    <a:moveTo>
                      <a:pt x="16568" y="1227"/>
                    </a:moveTo>
                    <a:lnTo>
                      <a:pt x="17126" y="8814"/>
                    </a:lnTo>
                    <a:cubicBezTo>
                      <a:pt x="21812" y="2957"/>
                      <a:pt x="28116" y="0"/>
                      <a:pt x="36037" y="0"/>
                    </a:cubicBezTo>
                    <a:cubicBezTo>
                      <a:pt x="43010" y="0"/>
                      <a:pt x="48198" y="2064"/>
                      <a:pt x="51601" y="6136"/>
                    </a:cubicBezTo>
                    <a:cubicBezTo>
                      <a:pt x="55004" y="10209"/>
                      <a:pt x="56734" y="16345"/>
                      <a:pt x="56845" y="24490"/>
                    </a:cubicBezTo>
                    <a:lnTo>
                      <a:pt x="56845" y="66998"/>
                    </a:lnTo>
                    <a:lnTo>
                      <a:pt x="39273" y="66998"/>
                    </a:lnTo>
                    <a:lnTo>
                      <a:pt x="39273" y="24880"/>
                    </a:lnTo>
                    <a:cubicBezTo>
                      <a:pt x="39273" y="21143"/>
                      <a:pt x="38436" y="18465"/>
                      <a:pt x="36818" y="16736"/>
                    </a:cubicBezTo>
                    <a:cubicBezTo>
                      <a:pt x="35200" y="15006"/>
                      <a:pt x="32523" y="14225"/>
                      <a:pt x="28729" y="14225"/>
                    </a:cubicBezTo>
                    <a:cubicBezTo>
                      <a:pt x="23765" y="14225"/>
                      <a:pt x="20083" y="16345"/>
                      <a:pt x="17572" y="20529"/>
                    </a:cubicBezTo>
                    <a:lnTo>
                      <a:pt x="17572" y="66942"/>
                    </a:lnTo>
                    <a:lnTo>
                      <a:pt x="0" y="66942"/>
                    </a:lnTo>
                    <a:lnTo>
                      <a:pt x="0" y="1116"/>
                    </a:lnTo>
                    <a:lnTo>
                      <a:pt x="16568" y="1116"/>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1" name="Freeform: Shape 40">
                <a:extLst>
                  <a:ext uri="{FF2B5EF4-FFF2-40B4-BE49-F238E27FC236}">
                    <a16:creationId xmlns:a16="http://schemas.microsoft.com/office/drawing/2014/main" id="{70275287-8FAB-D0AB-A64C-9F29698E0772}"/>
                  </a:ext>
                </a:extLst>
              </p:cNvPr>
              <p:cNvSpPr/>
              <p:nvPr/>
            </p:nvSpPr>
            <p:spPr>
              <a:xfrm>
                <a:off x="10603574" y="5995980"/>
                <a:ext cx="34252" cy="14169"/>
              </a:xfrm>
              <a:custGeom>
                <a:avLst/>
                <a:gdLst>
                  <a:gd name="connsiteX0" fmla="*/ 34252 w 34252"/>
                  <a:gd name="connsiteY0" fmla="*/ 14169 h 14169"/>
                  <a:gd name="connsiteX1" fmla="*/ 0 w 34252"/>
                  <a:gd name="connsiteY1" fmla="*/ 14169 h 14169"/>
                  <a:gd name="connsiteX2" fmla="*/ 0 w 34252"/>
                  <a:gd name="connsiteY2" fmla="*/ 0 h 14169"/>
                  <a:gd name="connsiteX3" fmla="*/ 34252 w 34252"/>
                  <a:gd name="connsiteY3" fmla="*/ 0 h 14169"/>
                  <a:gd name="connsiteX4" fmla="*/ 34252 w 34252"/>
                  <a:gd name="connsiteY4" fmla="*/ 14169 h 14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52" h="14169">
                    <a:moveTo>
                      <a:pt x="34252" y="14169"/>
                    </a:moveTo>
                    <a:lnTo>
                      <a:pt x="0" y="14169"/>
                    </a:lnTo>
                    <a:lnTo>
                      <a:pt x="0" y="0"/>
                    </a:lnTo>
                    <a:lnTo>
                      <a:pt x="34252" y="0"/>
                    </a:lnTo>
                    <a:lnTo>
                      <a:pt x="34252" y="14169"/>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2" name="Freeform: Shape 41">
                <a:extLst>
                  <a:ext uri="{FF2B5EF4-FFF2-40B4-BE49-F238E27FC236}">
                    <a16:creationId xmlns:a16="http://schemas.microsoft.com/office/drawing/2014/main" id="{748C063C-67B3-B053-0A63-797534339EE7}"/>
                  </a:ext>
                </a:extLst>
              </p:cNvPr>
              <p:cNvSpPr/>
              <p:nvPr/>
            </p:nvSpPr>
            <p:spPr>
              <a:xfrm>
                <a:off x="10651940" y="5973945"/>
                <a:ext cx="59243" cy="92380"/>
              </a:xfrm>
              <a:custGeom>
                <a:avLst/>
                <a:gdLst>
                  <a:gd name="connsiteX0" fmla="*/ 59244 w 59243"/>
                  <a:gd name="connsiteY0" fmla="*/ 34754 h 92380"/>
                  <a:gd name="connsiteX1" fmla="*/ 52327 w 59243"/>
                  <a:gd name="connsiteY1" fmla="*/ 59132 h 92380"/>
                  <a:gd name="connsiteX2" fmla="*/ 33694 w 59243"/>
                  <a:gd name="connsiteY2" fmla="*/ 68281 h 92380"/>
                  <a:gd name="connsiteX3" fmla="*/ 17572 w 59243"/>
                  <a:gd name="connsiteY3" fmla="*/ 61364 h 92380"/>
                  <a:gd name="connsiteX4" fmla="*/ 17572 w 59243"/>
                  <a:gd name="connsiteY4" fmla="*/ 92380 h 92380"/>
                  <a:gd name="connsiteX5" fmla="*/ 0 w 59243"/>
                  <a:gd name="connsiteY5" fmla="*/ 92380 h 92380"/>
                  <a:gd name="connsiteX6" fmla="*/ 0 w 59243"/>
                  <a:gd name="connsiteY6" fmla="*/ 1227 h 92380"/>
                  <a:gd name="connsiteX7" fmla="*/ 16289 w 59243"/>
                  <a:gd name="connsiteY7" fmla="*/ 1227 h 92380"/>
                  <a:gd name="connsiteX8" fmla="*/ 16903 w 59243"/>
                  <a:gd name="connsiteY8" fmla="*/ 7698 h 92380"/>
                  <a:gd name="connsiteX9" fmla="*/ 33583 w 59243"/>
                  <a:gd name="connsiteY9" fmla="*/ 0 h 92380"/>
                  <a:gd name="connsiteX10" fmla="*/ 52494 w 59243"/>
                  <a:gd name="connsiteY10" fmla="*/ 9037 h 92380"/>
                  <a:gd name="connsiteX11" fmla="*/ 59244 w 59243"/>
                  <a:gd name="connsiteY11" fmla="*/ 33862 h 92380"/>
                  <a:gd name="connsiteX12" fmla="*/ 59244 w 59243"/>
                  <a:gd name="connsiteY12" fmla="*/ 34754 h 92380"/>
                  <a:gd name="connsiteX13" fmla="*/ 41672 w 59243"/>
                  <a:gd name="connsiteY13" fmla="*/ 33471 h 92380"/>
                  <a:gd name="connsiteX14" fmla="*/ 38436 w 59243"/>
                  <a:gd name="connsiteY14" fmla="*/ 19302 h 92380"/>
                  <a:gd name="connsiteX15" fmla="*/ 28953 w 59243"/>
                  <a:gd name="connsiteY15" fmla="*/ 14337 h 92380"/>
                  <a:gd name="connsiteX16" fmla="*/ 17572 w 59243"/>
                  <a:gd name="connsiteY16" fmla="*/ 20641 h 92380"/>
                  <a:gd name="connsiteX17" fmla="*/ 17572 w 59243"/>
                  <a:gd name="connsiteY17" fmla="*/ 47585 h 92380"/>
                  <a:gd name="connsiteX18" fmla="*/ 29064 w 59243"/>
                  <a:gd name="connsiteY18" fmla="*/ 54112 h 92380"/>
                  <a:gd name="connsiteX19" fmla="*/ 41672 w 59243"/>
                  <a:gd name="connsiteY19" fmla="*/ 33471 h 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243" h="92380">
                    <a:moveTo>
                      <a:pt x="59244" y="34754"/>
                    </a:moveTo>
                    <a:cubicBezTo>
                      <a:pt x="59244" y="44907"/>
                      <a:pt x="56957" y="52996"/>
                      <a:pt x="52327" y="59132"/>
                    </a:cubicBezTo>
                    <a:cubicBezTo>
                      <a:pt x="47696" y="65213"/>
                      <a:pt x="41504" y="68281"/>
                      <a:pt x="33694" y="68281"/>
                    </a:cubicBezTo>
                    <a:cubicBezTo>
                      <a:pt x="27056" y="68281"/>
                      <a:pt x="21645" y="65994"/>
                      <a:pt x="17572" y="61364"/>
                    </a:cubicBezTo>
                    <a:lnTo>
                      <a:pt x="17572" y="92380"/>
                    </a:lnTo>
                    <a:lnTo>
                      <a:pt x="0" y="92380"/>
                    </a:lnTo>
                    <a:lnTo>
                      <a:pt x="0" y="1227"/>
                    </a:lnTo>
                    <a:lnTo>
                      <a:pt x="16289" y="1227"/>
                    </a:lnTo>
                    <a:lnTo>
                      <a:pt x="16903" y="7698"/>
                    </a:lnTo>
                    <a:cubicBezTo>
                      <a:pt x="21143" y="2566"/>
                      <a:pt x="26721" y="0"/>
                      <a:pt x="33583" y="0"/>
                    </a:cubicBezTo>
                    <a:cubicBezTo>
                      <a:pt x="41672" y="0"/>
                      <a:pt x="47975" y="3012"/>
                      <a:pt x="52494" y="9037"/>
                    </a:cubicBezTo>
                    <a:cubicBezTo>
                      <a:pt x="57013" y="15062"/>
                      <a:pt x="59244" y="23318"/>
                      <a:pt x="59244" y="33862"/>
                    </a:cubicBezTo>
                    <a:lnTo>
                      <a:pt x="59244" y="34754"/>
                    </a:lnTo>
                    <a:close/>
                    <a:moveTo>
                      <a:pt x="41672" y="33471"/>
                    </a:moveTo>
                    <a:cubicBezTo>
                      <a:pt x="41672" y="27335"/>
                      <a:pt x="40612" y="22593"/>
                      <a:pt x="38436" y="19302"/>
                    </a:cubicBezTo>
                    <a:cubicBezTo>
                      <a:pt x="36260" y="15955"/>
                      <a:pt x="33081" y="14337"/>
                      <a:pt x="28953" y="14337"/>
                    </a:cubicBezTo>
                    <a:cubicBezTo>
                      <a:pt x="23430" y="14337"/>
                      <a:pt x="19636" y="16457"/>
                      <a:pt x="17572" y="20641"/>
                    </a:cubicBezTo>
                    <a:lnTo>
                      <a:pt x="17572" y="47585"/>
                    </a:lnTo>
                    <a:cubicBezTo>
                      <a:pt x="19748" y="51936"/>
                      <a:pt x="23541" y="54112"/>
                      <a:pt x="29064" y="54112"/>
                    </a:cubicBezTo>
                    <a:cubicBezTo>
                      <a:pt x="37488" y="54112"/>
                      <a:pt x="41672" y="47250"/>
                      <a:pt x="41672" y="33471"/>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3" name="Freeform: Shape 42">
                <a:extLst>
                  <a:ext uri="{FF2B5EF4-FFF2-40B4-BE49-F238E27FC236}">
                    <a16:creationId xmlns:a16="http://schemas.microsoft.com/office/drawing/2014/main" id="{D9BC5989-E26B-561C-1C47-AE2BC3E9E7AE}"/>
                  </a:ext>
                </a:extLst>
              </p:cNvPr>
              <p:cNvSpPr/>
              <p:nvPr/>
            </p:nvSpPr>
            <p:spPr>
              <a:xfrm>
                <a:off x="10722118" y="5973889"/>
                <a:ext cx="37264" cy="67053"/>
              </a:xfrm>
              <a:custGeom>
                <a:avLst/>
                <a:gdLst>
                  <a:gd name="connsiteX0" fmla="*/ 36986 w 37264"/>
                  <a:gd name="connsiteY0" fmla="*/ 17740 h 67053"/>
                  <a:gd name="connsiteX1" fmla="*/ 30682 w 37264"/>
                  <a:gd name="connsiteY1" fmla="*/ 17238 h 67053"/>
                  <a:gd name="connsiteX2" fmla="*/ 17572 w 37264"/>
                  <a:gd name="connsiteY2" fmla="*/ 23988 h 67053"/>
                  <a:gd name="connsiteX3" fmla="*/ 17572 w 37264"/>
                  <a:gd name="connsiteY3" fmla="*/ 67054 h 67053"/>
                  <a:gd name="connsiteX4" fmla="*/ 0 w 37264"/>
                  <a:gd name="connsiteY4" fmla="*/ 67054 h 67053"/>
                  <a:gd name="connsiteX5" fmla="*/ 0 w 37264"/>
                  <a:gd name="connsiteY5" fmla="*/ 1227 h 67053"/>
                  <a:gd name="connsiteX6" fmla="*/ 16624 w 37264"/>
                  <a:gd name="connsiteY6" fmla="*/ 1227 h 67053"/>
                  <a:gd name="connsiteX7" fmla="*/ 17126 w 37264"/>
                  <a:gd name="connsiteY7" fmla="*/ 9093 h 67053"/>
                  <a:gd name="connsiteX8" fmla="*/ 31798 w 37264"/>
                  <a:gd name="connsiteY8" fmla="*/ 0 h 67053"/>
                  <a:gd name="connsiteX9" fmla="*/ 37264 w 37264"/>
                  <a:gd name="connsiteY9" fmla="*/ 781 h 67053"/>
                  <a:gd name="connsiteX10" fmla="*/ 37041 w 37264"/>
                  <a:gd name="connsiteY10" fmla="*/ 17684 h 67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64" h="67053">
                    <a:moveTo>
                      <a:pt x="36986" y="17740"/>
                    </a:moveTo>
                    <a:cubicBezTo>
                      <a:pt x="34587" y="17405"/>
                      <a:pt x="32467" y="17238"/>
                      <a:pt x="30682" y="17238"/>
                    </a:cubicBezTo>
                    <a:cubicBezTo>
                      <a:pt x="24043" y="17238"/>
                      <a:pt x="19692" y="19469"/>
                      <a:pt x="17572" y="23988"/>
                    </a:cubicBezTo>
                    <a:lnTo>
                      <a:pt x="17572" y="67054"/>
                    </a:lnTo>
                    <a:lnTo>
                      <a:pt x="0" y="67054"/>
                    </a:lnTo>
                    <a:lnTo>
                      <a:pt x="0" y="1227"/>
                    </a:lnTo>
                    <a:lnTo>
                      <a:pt x="16624" y="1227"/>
                    </a:lnTo>
                    <a:lnTo>
                      <a:pt x="17126" y="9093"/>
                    </a:lnTo>
                    <a:cubicBezTo>
                      <a:pt x="20641" y="3068"/>
                      <a:pt x="25550" y="0"/>
                      <a:pt x="31798" y="0"/>
                    </a:cubicBezTo>
                    <a:cubicBezTo>
                      <a:pt x="33750" y="0"/>
                      <a:pt x="35591" y="279"/>
                      <a:pt x="37264" y="781"/>
                    </a:cubicBezTo>
                    <a:lnTo>
                      <a:pt x="37041" y="17684"/>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4" name="Freeform: Shape 43">
                <a:extLst>
                  <a:ext uri="{FF2B5EF4-FFF2-40B4-BE49-F238E27FC236}">
                    <a16:creationId xmlns:a16="http://schemas.microsoft.com/office/drawing/2014/main" id="{106BAB44-CFCC-DCD0-7920-C34942B637D9}"/>
                  </a:ext>
                </a:extLst>
              </p:cNvPr>
              <p:cNvSpPr/>
              <p:nvPr/>
            </p:nvSpPr>
            <p:spPr>
              <a:xfrm>
                <a:off x="10765184" y="5973945"/>
                <a:ext cx="59745" cy="68281"/>
              </a:xfrm>
              <a:custGeom>
                <a:avLst/>
                <a:gdLst>
                  <a:gd name="connsiteX0" fmla="*/ 32690 w 59745"/>
                  <a:gd name="connsiteY0" fmla="*/ 68225 h 68281"/>
                  <a:gd name="connsiteX1" fmla="*/ 9093 w 59745"/>
                  <a:gd name="connsiteY1" fmla="*/ 59355 h 68281"/>
                  <a:gd name="connsiteX2" fmla="*/ 0 w 59745"/>
                  <a:gd name="connsiteY2" fmla="*/ 35703 h 68281"/>
                  <a:gd name="connsiteX3" fmla="*/ 0 w 59745"/>
                  <a:gd name="connsiteY3" fmla="*/ 34029 h 68281"/>
                  <a:gd name="connsiteX4" fmla="*/ 3849 w 59745"/>
                  <a:gd name="connsiteY4" fmla="*/ 16289 h 68281"/>
                  <a:gd name="connsiteX5" fmla="*/ 14727 w 59745"/>
                  <a:gd name="connsiteY5" fmla="*/ 4240 h 68281"/>
                  <a:gd name="connsiteX6" fmla="*/ 30738 w 59745"/>
                  <a:gd name="connsiteY6" fmla="*/ 0 h 68281"/>
                  <a:gd name="connsiteX7" fmla="*/ 51992 w 59745"/>
                  <a:gd name="connsiteY7" fmla="*/ 8535 h 68281"/>
                  <a:gd name="connsiteX8" fmla="*/ 59746 w 59745"/>
                  <a:gd name="connsiteY8" fmla="*/ 32690 h 68281"/>
                  <a:gd name="connsiteX9" fmla="*/ 59746 w 59745"/>
                  <a:gd name="connsiteY9" fmla="*/ 39886 h 68281"/>
                  <a:gd name="connsiteX10" fmla="*/ 17795 w 59745"/>
                  <a:gd name="connsiteY10" fmla="*/ 39886 h 68281"/>
                  <a:gd name="connsiteX11" fmla="*/ 22928 w 59745"/>
                  <a:gd name="connsiteY11" fmla="*/ 50207 h 68281"/>
                  <a:gd name="connsiteX12" fmla="*/ 33806 w 59745"/>
                  <a:gd name="connsiteY12" fmla="*/ 54112 h 68281"/>
                  <a:gd name="connsiteX13" fmla="*/ 49705 w 59745"/>
                  <a:gd name="connsiteY13" fmla="*/ 46748 h 68281"/>
                  <a:gd name="connsiteX14" fmla="*/ 58351 w 59745"/>
                  <a:gd name="connsiteY14" fmla="*/ 56399 h 68281"/>
                  <a:gd name="connsiteX15" fmla="*/ 47641 w 59745"/>
                  <a:gd name="connsiteY15" fmla="*/ 65157 h 68281"/>
                  <a:gd name="connsiteX16" fmla="*/ 32690 w 59745"/>
                  <a:gd name="connsiteY16" fmla="*/ 68281 h 68281"/>
                  <a:gd name="connsiteX17" fmla="*/ 30682 w 59745"/>
                  <a:gd name="connsiteY17" fmla="*/ 14114 h 68281"/>
                  <a:gd name="connsiteX18" fmla="*/ 22202 w 59745"/>
                  <a:gd name="connsiteY18" fmla="*/ 17684 h 68281"/>
                  <a:gd name="connsiteX19" fmla="*/ 18019 w 59745"/>
                  <a:gd name="connsiteY19" fmla="*/ 27837 h 68281"/>
                  <a:gd name="connsiteX20" fmla="*/ 42453 w 59745"/>
                  <a:gd name="connsiteY20" fmla="*/ 27837 h 68281"/>
                  <a:gd name="connsiteX21" fmla="*/ 42453 w 59745"/>
                  <a:gd name="connsiteY21" fmla="*/ 26442 h 68281"/>
                  <a:gd name="connsiteX22" fmla="*/ 39273 w 59745"/>
                  <a:gd name="connsiteY22" fmla="*/ 17349 h 68281"/>
                  <a:gd name="connsiteX23" fmla="*/ 30626 w 59745"/>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5"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5"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2"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5" name="Freeform: Shape 44">
                <a:extLst>
                  <a:ext uri="{FF2B5EF4-FFF2-40B4-BE49-F238E27FC236}">
                    <a16:creationId xmlns:a16="http://schemas.microsoft.com/office/drawing/2014/main" id="{C48651A8-8E90-0DBA-056C-FA7796475782}"/>
                  </a:ext>
                </a:extLst>
              </p:cNvPr>
              <p:cNvSpPr/>
              <p:nvPr/>
            </p:nvSpPr>
            <p:spPr>
              <a:xfrm>
                <a:off x="10835027" y="5973889"/>
                <a:ext cx="94277" cy="67109"/>
              </a:xfrm>
              <a:custGeom>
                <a:avLst/>
                <a:gdLst>
                  <a:gd name="connsiteX0" fmla="*/ 16345 w 94277"/>
                  <a:gd name="connsiteY0" fmla="*/ 1227 h 67109"/>
                  <a:gd name="connsiteX1" fmla="*/ 16903 w 94277"/>
                  <a:gd name="connsiteY1" fmla="*/ 8591 h 67109"/>
                  <a:gd name="connsiteX2" fmla="*/ 35814 w 94277"/>
                  <a:gd name="connsiteY2" fmla="*/ 0 h 67109"/>
                  <a:gd name="connsiteX3" fmla="*/ 53275 w 94277"/>
                  <a:gd name="connsiteY3" fmla="*/ 10041 h 67109"/>
                  <a:gd name="connsiteX4" fmla="*/ 73079 w 94277"/>
                  <a:gd name="connsiteY4" fmla="*/ 0 h 67109"/>
                  <a:gd name="connsiteX5" fmla="*/ 89033 w 94277"/>
                  <a:gd name="connsiteY5" fmla="*/ 6248 h 67109"/>
                  <a:gd name="connsiteX6" fmla="*/ 94277 w 94277"/>
                  <a:gd name="connsiteY6" fmla="*/ 25048 h 67109"/>
                  <a:gd name="connsiteX7" fmla="*/ 94277 w 94277"/>
                  <a:gd name="connsiteY7" fmla="*/ 67110 h 67109"/>
                  <a:gd name="connsiteX8" fmla="*/ 76649 w 94277"/>
                  <a:gd name="connsiteY8" fmla="*/ 67110 h 67109"/>
                  <a:gd name="connsiteX9" fmla="*/ 76649 w 94277"/>
                  <a:gd name="connsiteY9" fmla="*/ 25103 h 67109"/>
                  <a:gd name="connsiteX10" fmla="*/ 74473 w 94277"/>
                  <a:gd name="connsiteY10" fmla="*/ 16903 h 67109"/>
                  <a:gd name="connsiteX11" fmla="*/ 66775 w 94277"/>
                  <a:gd name="connsiteY11" fmla="*/ 14337 h 67109"/>
                  <a:gd name="connsiteX12" fmla="*/ 55841 w 94277"/>
                  <a:gd name="connsiteY12" fmla="*/ 21868 h 67109"/>
                  <a:gd name="connsiteX13" fmla="*/ 55841 w 94277"/>
                  <a:gd name="connsiteY13" fmla="*/ 67054 h 67109"/>
                  <a:gd name="connsiteX14" fmla="*/ 38325 w 94277"/>
                  <a:gd name="connsiteY14" fmla="*/ 67054 h 67109"/>
                  <a:gd name="connsiteX15" fmla="*/ 38325 w 94277"/>
                  <a:gd name="connsiteY15" fmla="*/ 25103 h 67109"/>
                  <a:gd name="connsiteX16" fmla="*/ 36093 w 94277"/>
                  <a:gd name="connsiteY16" fmla="*/ 16847 h 67109"/>
                  <a:gd name="connsiteX17" fmla="*/ 28395 w 94277"/>
                  <a:gd name="connsiteY17" fmla="*/ 14281 h 67109"/>
                  <a:gd name="connsiteX18" fmla="*/ 17572 w 94277"/>
                  <a:gd name="connsiteY18" fmla="*/ 20473 h 67109"/>
                  <a:gd name="connsiteX19" fmla="*/ 17572 w 94277"/>
                  <a:gd name="connsiteY19" fmla="*/ 66998 h 67109"/>
                  <a:gd name="connsiteX20" fmla="*/ 0 w 94277"/>
                  <a:gd name="connsiteY20" fmla="*/ 66998 h 67109"/>
                  <a:gd name="connsiteX21" fmla="*/ 0 w 94277"/>
                  <a:gd name="connsiteY21" fmla="*/ 1171 h 67109"/>
                  <a:gd name="connsiteX22" fmla="*/ 16512 w 94277"/>
                  <a:gd name="connsiteY22" fmla="*/ 1171 h 6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277" h="67109">
                    <a:moveTo>
                      <a:pt x="16345" y="1227"/>
                    </a:moveTo>
                    <a:lnTo>
                      <a:pt x="16903" y="8591"/>
                    </a:lnTo>
                    <a:cubicBezTo>
                      <a:pt x="21589" y="2845"/>
                      <a:pt x="27893" y="0"/>
                      <a:pt x="35814" y="0"/>
                    </a:cubicBezTo>
                    <a:cubicBezTo>
                      <a:pt x="44293" y="0"/>
                      <a:pt x="50095" y="3347"/>
                      <a:pt x="53275" y="10041"/>
                    </a:cubicBezTo>
                    <a:cubicBezTo>
                      <a:pt x="57905" y="3347"/>
                      <a:pt x="64488" y="0"/>
                      <a:pt x="73079" y="0"/>
                    </a:cubicBezTo>
                    <a:cubicBezTo>
                      <a:pt x="80219" y="0"/>
                      <a:pt x="85519" y="2064"/>
                      <a:pt x="89033" y="6248"/>
                    </a:cubicBezTo>
                    <a:cubicBezTo>
                      <a:pt x="92548" y="10432"/>
                      <a:pt x="94277" y="16680"/>
                      <a:pt x="94277" y="25048"/>
                    </a:cubicBezTo>
                    <a:lnTo>
                      <a:pt x="94277" y="67110"/>
                    </a:lnTo>
                    <a:lnTo>
                      <a:pt x="76649" y="67110"/>
                    </a:lnTo>
                    <a:lnTo>
                      <a:pt x="76649" y="25103"/>
                    </a:lnTo>
                    <a:cubicBezTo>
                      <a:pt x="76649" y="21366"/>
                      <a:pt x="75924" y="18632"/>
                      <a:pt x="74473" y="16903"/>
                    </a:cubicBezTo>
                    <a:cubicBezTo>
                      <a:pt x="73023" y="15174"/>
                      <a:pt x="70457" y="14337"/>
                      <a:pt x="66775" y="14337"/>
                    </a:cubicBezTo>
                    <a:cubicBezTo>
                      <a:pt x="61475" y="14337"/>
                      <a:pt x="57849" y="16847"/>
                      <a:pt x="55841" y="21868"/>
                    </a:cubicBezTo>
                    <a:lnTo>
                      <a:pt x="55841" y="67054"/>
                    </a:lnTo>
                    <a:lnTo>
                      <a:pt x="38325" y="67054"/>
                    </a:lnTo>
                    <a:lnTo>
                      <a:pt x="38325" y="25103"/>
                    </a:lnTo>
                    <a:cubicBezTo>
                      <a:pt x="38325" y="21310"/>
                      <a:pt x="37599" y="18521"/>
                      <a:pt x="36093" y="16847"/>
                    </a:cubicBezTo>
                    <a:cubicBezTo>
                      <a:pt x="34587" y="15118"/>
                      <a:pt x="32021" y="14281"/>
                      <a:pt x="28395" y="14281"/>
                    </a:cubicBezTo>
                    <a:cubicBezTo>
                      <a:pt x="23430" y="14281"/>
                      <a:pt x="19804" y="16345"/>
                      <a:pt x="17572" y="20473"/>
                    </a:cubicBezTo>
                    <a:lnTo>
                      <a:pt x="17572" y="66998"/>
                    </a:lnTo>
                    <a:lnTo>
                      <a:pt x="0" y="66998"/>
                    </a:lnTo>
                    <a:lnTo>
                      <a:pt x="0" y="1171"/>
                    </a:lnTo>
                    <a:lnTo>
                      <a:pt x="16512" y="1171"/>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6" name="Freeform: Shape 45">
                <a:extLst>
                  <a:ext uri="{FF2B5EF4-FFF2-40B4-BE49-F238E27FC236}">
                    <a16:creationId xmlns:a16="http://schemas.microsoft.com/office/drawing/2014/main" id="{5AC5F4B4-78F3-EE41-0E99-4C16EF32E075}"/>
                  </a:ext>
                </a:extLst>
              </p:cNvPr>
              <p:cNvSpPr/>
              <p:nvPr/>
            </p:nvSpPr>
            <p:spPr>
              <a:xfrm>
                <a:off x="10942636" y="5949009"/>
                <a:ext cx="19747" cy="91989"/>
              </a:xfrm>
              <a:custGeom>
                <a:avLst/>
                <a:gdLst>
                  <a:gd name="connsiteX0" fmla="*/ 56 w 19747"/>
                  <a:gd name="connsiteY0" fmla="*/ 9093 h 91989"/>
                  <a:gd name="connsiteX1" fmla="*/ 2678 w 19747"/>
                  <a:gd name="connsiteY1" fmla="*/ 2566 h 91989"/>
                  <a:gd name="connsiteX2" fmla="*/ 9874 w 19747"/>
                  <a:gd name="connsiteY2" fmla="*/ 0 h 91989"/>
                  <a:gd name="connsiteX3" fmla="*/ 17070 w 19747"/>
                  <a:gd name="connsiteY3" fmla="*/ 2566 h 91989"/>
                  <a:gd name="connsiteX4" fmla="*/ 19748 w 19747"/>
                  <a:gd name="connsiteY4" fmla="*/ 9093 h 91989"/>
                  <a:gd name="connsiteX5" fmla="*/ 17015 w 19747"/>
                  <a:gd name="connsiteY5" fmla="*/ 15676 h 91989"/>
                  <a:gd name="connsiteX6" fmla="*/ 9874 w 19747"/>
                  <a:gd name="connsiteY6" fmla="*/ 18242 h 91989"/>
                  <a:gd name="connsiteX7" fmla="*/ 2734 w 19747"/>
                  <a:gd name="connsiteY7" fmla="*/ 15676 h 91989"/>
                  <a:gd name="connsiteX8" fmla="*/ 0 w 19747"/>
                  <a:gd name="connsiteY8" fmla="*/ 9093 h 91989"/>
                  <a:gd name="connsiteX9" fmla="*/ 18744 w 19747"/>
                  <a:gd name="connsiteY9" fmla="*/ 91990 h 91989"/>
                  <a:gd name="connsiteX10" fmla="*/ 1116 w 19747"/>
                  <a:gd name="connsiteY10" fmla="*/ 91990 h 91989"/>
                  <a:gd name="connsiteX11" fmla="*/ 1116 w 19747"/>
                  <a:gd name="connsiteY11" fmla="*/ 26163 h 91989"/>
                  <a:gd name="connsiteX12" fmla="*/ 18744 w 19747"/>
                  <a:gd name="connsiteY12" fmla="*/ 26163 h 91989"/>
                  <a:gd name="connsiteX13" fmla="*/ 18744 w 19747"/>
                  <a:gd name="connsiteY13" fmla="*/ 91990 h 9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747" h="91989">
                    <a:moveTo>
                      <a:pt x="56" y="9093"/>
                    </a:moveTo>
                    <a:cubicBezTo>
                      <a:pt x="56" y="6471"/>
                      <a:pt x="948" y="4295"/>
                      <a:pt x="2678" y="2566"/>
                    </a:cubicBezTo>
                    <a:cubicBezTo>
                      <a:pt x="4463" y="837"/>
                      <a:pt x="6862" y="0"/>
                      <a:pt x="9874" y="0"/>
                    </a:cubicBezTo>
                    <a:cubicBezTo>
                      <a:pt x="12886" y="0"/>
                      <a:pt x="15285" y="837"/>
                      <a:pt x="17070" y="2566"/>
                    </a:cubicBezTo>
                    <a:cubicBezTo>
                      <a:pt x="18855" y="4295"/>
                      <a:pt x="19748" y="6415"/>
                      <a:pt x="19748" y="9093"/>
                    </a:cubicBezTo>
                    <a:cubicBezTo>
                      <a:pt x="19748" y="11771"/>
                      <a:pt x="18855" y="13946"/>
                      <a:pt x="17015" y="15676"/>
                    </a:cubicBezTo>
                    <a:cubicBezTo>
                      <a:pt x="15229" y="17349"/>
                      <a:pt x="12831" y="18242"/>
                      <a:pt x="9874" y="18242"/>
                    </a:cubicBezTo>
                    <a:cubicBezTo>
                      <a:pt x="6917" y="18242"/>
                      <a:pt x="4519" y="17405"/>
                      <a:pt x="2734" y="15676"/>
                    </a:cubicBezTo>
                    <a:cubicBezTo>
                      <a:pt x="948" y="13946"/>
                      <a:pt x="0" y="11771"/>
                      <a:pt x="0" y="9093"/>
                    </a:cubicBezTo>
                    <a:close/>
                    <a:moveTo>
                      <a:pt x="18744" y="91990"/>
                    </a:moveTo>
                    <a:lnTo>
                      <a:pt x="1116" y="91990"/>
                    </a:lnTo>
                    <a:lnTo>
                      <a:pt x="1116" y="26163"/>
                    </a:lnTo>
                    <a:lnTo>
                      <a:pt x="18744" y="26163"/>
                    </a:lnTo>
                    <a:lnTo>
                      <a:pt x="18744" y="91990"/>
                    </a:ln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7" name="Freeform: Shape 46">
                <a:extLst>
                  <a:ext uri="{FF2B5EF4-FFF2-40B4-BE49-F238E27FC236}">
                    <a16:creationId xmlns:a16="http://schemas.microsoft.com/office/drawing/2014/main" id="{923EAFAF-2152-59E0-791B-EDDF44E9D774}"/>
                  </a:ext>
                </a:extLst>
              </p:cNvPr>
              <p:cNvSpPr/>
              <p:nvPr/>
            </p:nvSpPr>
            <p:spPr>
              <a:xfrm>
                <a:off x="10972593" y="597400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2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3"/>
                      <a:pt x="20417" y="0"/>
                      <a:pt x="28227" y="0"/>
                    </a:cubicBezTo>
                    <a:cubicBezTo>
                      <a:pt x="36595" y="0"/>
                      <a:pt x="43289" y="1953"/>
                      <a:pt x="48254" y="5913"/>
                    </a:cubicBezTo>
                    <a:cubicBezTo>
                      <a:pt x="53275" y="9874"/>
                      <a:pt x="55785" y="14950"/>
                      <a:pt x="55785" y="21254"/>
                    </a:cubicBezTo>
                    <a:lnTo>
                      <a:pt x="38213" y="21254"/>
                    </a:lnTo>
                    <a:cubicBezTo>
                      <a:pt x="38213" y="18744"/>
                      <a:pt x="37376" y="16680"/>
                      <a:pt x="35758" y="15006"/>
                    </a:cubicBezTo>
                    <a:cubicBezTo>
                      <a:pt x="34141" y="13333"/>
                      <a:pt x="31574" y="12552"/>
                      <a:pt x="28172"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10" y="26665"/>
                      <a:pt x="30961" y="27558"/>
                    </a:cubicBezTo>
                    <a:cubicBezTo>
                      <a:pt x="35368" y="28451"/>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8" name="Freeform: Shape 47">
                <a:extLst>
                  <a:ext uri="{FF2B5EF4-FFF2-40B4-BE49-F238E27FC236}">
                    <a16:creationId xmlns:a16="http://schemas.microsoft.com/office/drawing/2014/main" id="{82E7A0AB-28BD-927C-946E-2DBC1EA1720B}"/>
                  </a:ext>
                </a:extLst>
              </p:cNvPr>
              <p:cNvSpPr/>
              <p:nvPr/>
            </p:nvSpPr>
            <p:spPr>
              <a:xfrm>
                <a:off x="11037527" y="5973945"/>
                <a:ext cx="59746" cy="68281"/>
              </a:xfrm>
              <a:custGeom>
                <a:avLst/>
                <a:gdLst>
                  <a:gd name="connsiteX0" fmla="*/ 32690 w 59746"/>
                  <a:gd name="connsiteY0" fmla="*/ 68225 h 68281"/>
                  <a:gd name="connsiteX1" fmla="*/ 9093 w 59746"/>
                  <a:gd name="connsiteY1" fmla="*/ 59355 h 68281"/>
                  <a:gd name="connsiteX2" fmla="*/ 0 w 59746"/>
                  <a:gd name="connsiteY2" fmla="*/ 35703 h 68281"/>
                  <a:gd name="connsiteX3" fmla="*/ 0 w 59746"/>
                  <a:gd name="connsiteY3" fmla="*/ 34029 h 68281"/>
                  <a:gd name="connsiteX4" fmla="*/ 3849 w 59746"/>
                  <a:gd name="connsiteY4" fmla="*/ 16289 h 68281"/>
                  <a:gd name="connsiteX5" fmla="*/ 14727 w 59746"/>
                  <a:gd name="connsiteY5" fmla="*/ 4240 h 68281"/>
                  <a:gd name="connsiteX6" fmla="*/ 30738 w 59746"/>
                  <a:gd name="connsiteY6" fmla="*/ 0 h 68281"/>
                  <a:gd name="connsiteX7" fmla="*/ 51992 w 59746"/>
                  <a:gd name="connsiteY7" fmla="*/ 8535 h 68281"/>
                  <a:gd name="connsiteX8" fmla="*/ 59746 w 59746"/>
                  <a:gd name="connsiteY8" fmla="*/ 32690 h 68281"/>
                  <a:gd name="connsiteX9" fmla="*/ 59746 w 59746"/>
                  <a:gd name="connsiteY9" fmla="*/ 39886 h 68281"/>
                  <a:gd name="connsiteX10" fmla="*/ 17795 w 59746"/>
                  <a:gd name="connsiteY10" fmla="*/ 39886 h 68281"/>
                  <a:gd name="connsiteX11" fmla="*/ 22928 w 59746"/>
                  <a:gd name="connsiteY11" fmla="*/ 50207 h 68281"/>
                  <a:gd name="connsiteX12" fmla="*/ 33806 w 59746"/>
                  <a:gd name="connsiteY12" fmla="*/ 54112 h 68281"/>
                  <a:gd name="connsiteX13" fmla="*/ 49705 w 59746"/>
                  <a:gd name="connsiteY13" fmla="*/ 46748 h 68281"/>
                  <a:gd name="connsiteX14" fmla="*/ 58351 w 59746"/>
                  <a:gd name="connsiteY14" fmla="*/ 56399 h 68281"/>
                  <a:gd name="connsiteX15" fmla="*/ 47641 w 59746"/>
                  <a:gd name="connsiteY15" fmla="*/ 65157 h 68281"/>
                  <a:gd name="connsiteX16" fmla="*/ 32690 w 59746"/>
                  <a:gd name="connsiteY16" fmla="*/ 68281 h 68281"/>
                  <a:gd name="connsiteX17" fmla="*/ 30682 w 59746"/>
                  <a:gd name="connsiteY17" fmla="*/ 14114 h 68281"/>
                  <a:gd name="connsiteX18" fmla="*/ 22203 w 59746"/>
                  <a:gd name="connsiteY18" fmla="*/ 17684 h 68281"/>
                  <a:gd name="connsiteX19" fmla="*/ 18019 w 59746"/>
                  <a:gd name="connsiteY19" fmla="*/ 27837 h 68281"/>
                  <a:gd name="connsiteX20" fmla="*/ 42453 w 59746"/>
                  <a:gd name="connsiteY20" fmla="*/ 27837 h 68281"/>
                  <a:gd name="connsiteX21" fmla="*/ 42453 w 59746"/>
                  <a:gd name="connsiteY21" fmla="*/ 26442 h 68281"/>
                  <a:gd name="connsiteX22" fmla="*/ 39273 w 59746"/>
                  <a:gd name="connsiteY22" fmla="*/ 17349 h 68281"/>
                  <a:gd name="connsiteX23" fmla="*/ 30626 w 59746"/>
                  <a:gd name="connsiteY23" fmla="*/ 14114 h 6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746" h="68281">
                    <a:moveTo>
                      <a:pt x="32690" y="68225"/>
                    </a:moveTo>
                    <a:cubicBezTo>
                      <a:pt x="23039" y="68225"/>
                      <a:pt x="15174" y="65269"/>
                      <a:pt x="9093" y="59355"/>
                    </a:cubicBezTo>
                    <a:cubicBezTo>
                      <a:pt x="3012" y="53442"/>
                      <a:pt x="0" y="45521"/>
                      <a:pt x="0" y="35703"/>
                    </a:cubicBezTo>
                    <a:lnTo>
                      <a:pt x="0" y="34029"/>
                    </a:lnTo>
                    <a:cubicBezTo>
                      <a:pt x="0" y="27391"/>
                      <a:pt x="1283" y="21477"/>
                      <a:pt x="3849" y="16289"/>
                    </a:cubicBezTo>
                    <a:cubicBezTo>
                      <a:pt x="6415" y="11101"/>
                      <a:pt x="10041" y="7085"/>
                      <a:pt x="14727" y="4240"/>
                    </a:cubicBezTo>
                    <a:cubicBezTo>
                      <a:pt x="19413" y="1395"/>
                      <a:pt x="24769" y="0"/>
                      <a:pt x="30738" y="0"/>
                    </a:cubicBezTo>
                    <a:cubicBezTo>
                      <a:pt x="39719" y="0"/>
                      <a:pt x="46860" y="2845"/>
                      <a:pt x="51992" y="8535"/>
                    </a:cubicBezTo>
                    <a:cubicBezTo>
                      <a:pt x="57180" y="14225"/>
                      <a:pt x="59746" y="22258"/>
                      <a:pt x="59746" y="32690"/>
                    </a:cubicBezTo>
                    <a:lnTo>
                      <a:pt x="59746" y="39886"/>
                    </a:lnTo>
                    <a:lnTo>
                      <a:pt x="17795" y="39886"/>
                    </a:lnTo>
                    <a:cubicBezTo>
                      <a:pt x="18353" y="44182"/>
                      <a:pt x="20083" y="47641"/>
                      <a:pt x="22928" y="50207"/>
                    </a:cubicBezTo>
                    <a:cubicBezTo>
                      <a:pt x="25773" y="52773"/>
                      <a:pt x="29399" y="54112"/>
                      <a:pt x="33806" y="54112"/>
                    </a:cubicBezTo>
                    <a:cubicBezTo>
                      <a:pt x="40556" y="54112"/>
                      <a:pt x="45856" y="51657"/>
                      <a:pt x="49705" y="46748"/>
                    </a:cubicBezTo>
                    <a:lnTo>
                      <a:pt x="58351" y="56399"/>
                    </a:lnTo>
                    <a:cubicBezTo>
                      <a:pt x="55729" y="60136"/>
                      <a:pt x="52159" y="63037"/>
                      <a:pt x="47641" y="65157"/>
                    </a:cubicBezTo>
                    <a:cubicBezTo>
                      <a:pt x="43122" y="67277"/>
                      <a:pt x="38157" y="68281"/>
                      <a:pt x="32690" y="68281"/>
                    </a:cubicBezTo>
                    <a:close/>
                    <a:moveTo>
                      <a:pt x="30682" y="14114"/>
                    </a:moveTo>
                    <a:cubicBezTo>
                      <a:pt x="27167" y="14114"/>
                      <a:pt x="24378" y="15285"/>
                      <a:pt x="22203" y="17684"/>
                    </a:cubicBezTo>
                    <a:cubicBezTo>
                      <a:pt x="20027" y="20027"/>
                      <a:pt x="18632" y="23430"/>
                      <a:pt x="18019" y="27837"/>
                    </a:cubicBezTo>
                    <a:lnTo>
                      <a:pt x="42453" y="27837"/>
                    </a:lnTo>
                    <a:lnTo>
                      <a:pt x="42453" y="26442"/>
                    </a:lnTo>
                    <a:cubicBezTo>
                      <a:pt x="42397" y="22537"/>
                      <a:pt x="41337" y="19525"/>
                      <a:pt x="39273" y="17349"/>
                    </a:cubicBezTo>
                    <a:cubicBezTo>
                      <a:pt x="37209" y="15174"/>
                      <a:pt x="34364" y="14114"/>
                      <a:pt x="30626" y="14114"/>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49" name="Freeform: Shape 48">
                <a:extLst>
                  <a:ext uri="{FF2B5EF4-FFF2-40B4-BE49-F238E27FC236}">
                    <a16:creationId xmlns:a16="http://schemas.microsoft.com/office/drawing/2014/main" id="{3F57FD06-2BB5-CF2D-4DF5-E93F321C8160}"/>
                  </a:ext>
                </a:extLst>
              </p:cNvPr>
              <p:cNvSpPr/>
              <p:nvPr/>
            </p:nvSpPr>
            <p:spPr>
              <a:xfrm>
                <a:off x="11104079" y="5974000"/>
                <a:ext cx="56008" cy="68336"/>
              </a:xfrm>
              <a:custGeom>
                <a:avLst/>
                <a:gdLst>
                  <a:gd name="connsiteX0" fmla="*/ 38882 w 56008"/>
                  <a:gd name="connsiteY0" fmla="*/ 48812 h 68336"/>
                  <a:gd name="connsiteX1" fmla="*/ 35703 w 56008"/>
                  <a:gd name="connsiteY1" fmla="*/ 43736 h 68336"/>
                  <a:gd name="connsiteX2" fmla="*/ 25438 w 56008"/>
                  <a:gd name="connsiteY2" fmla="*/ 40444 h 68336"/>
                  <a:gd name="connsiteX3" fmla="*/ 1953 w 56008"/>
                  <a:gd name="connsiteY3" fmla="*/ 20473 h 68336"/>
                  <a:gd name="connsiteX4" fmla="*/ 9205 w 56008"/>
                  <a:gd name="connsiteY4" fmla="*/ 5857 h 68336"/>
                  <a:gd name="connsiteX5" fmla="*/ 28227 w 56008"/>
                  <a:gd name="connsiteY5" fmla="*/ 0 h 68336"/>
                  <a:gd name="connsiteX6" fmla="*/ 48254 w 56008"/>
                  <a:gd name="connsiteY6" fmla="*/ 5913 h 68336"/>
                  <a:gd name="connsiteX7" fmla="*/ 55785 w 56008"/>
                  <a:gd name="connsiteY7" fmla="*/ 21254 h 68336"/>
                  <a:gd name="connsiteX8" fmla="*/ 38213 w 56008"/>
                  <a:gd name="connsiteY8" fmla="*/ 21254 h 68336"/>
                  <a:gd name="connsiteX9" fmla="*/ 35758 w 56008"/>
                  <a:gd name="connsiteY9" fmla="*/ 15006 h 68336"/>
                  <a:gd name="connsiteX10" fmla="*/ 28171 w 56008"/>
                  <a:gd name="connsiteY10" fmla="*/ 12552 h 68336"/>
                  <a:gd name="connsiteX11" fmla="*/ 21310 w 56008"/>
                  <a:gd name="connsiteY11" fmla="*/ 14560 h 68336"/>
                  <a:gd name="connsiteX12" fmla="*/ 18855 w 56008"/>
                  <a:gd name="connsiteY12" fmla="*/ 19692 h 68336"/>
                  <a:gd name="connsiteX13" fmla="*/ 21645 w 56008"/>
                  <a:gd name="connsiteY13" fmla="*/ 24434 h 68336"/>
                  <a:gd name="connsiteX14" fmla="*/ 30961 w 56008"/>
                  <a:gd name="connsiteY14" fmla="*/ 27558 h 68336"/>
                  <a:gd name="connsiteX15" fmla="*/ 42062 w 56008"/>
                  <a:gd name="connsiteY15" fmla="*/ 30515 h 68336"/>
                  <a:gd name="connsiteX16" fmla="*/ 56008 w 56008"/>
                  <a:gd name="connsiteY16" fmla="*/ 48198 h 68336"/>
                  <a:gd name="connsiteX17" fmla="*/ 48310 w 56008"/>
                  <a:gd name="connsiteY17" fmla="*/ 62758 h 68336"/>
                  <a:gd name="connsiteX18" fmla="*/ 28339 w 56008"/>
                  <a:gd name="connsiteY18" fmla="*/ 68337 h 68336"/>
                  <a:gd name="connsiteX19" fmla="*/ 13667 w 56008"/>
                  <a:gd name="connsiteY19" fmla="*/ 65380 h 68336"/>
                  <a:gd name="connsiteX20" fmla="*/ 3626 w 56008"/>
                  <a:gd name="connsiteY20" fmla="*/ 57291 h 68336"/>
                  <a:gd name="connsiteX21" fmla="*/ 0 w 56008"/>
                  <a:gd name="connsiteY21" fmla="*/ 46190 h 68336"/>
                  <a:gd name="connsiteX22" fmla="*/ 16680 w 56008"/>
                  <a:gd name="connsiteY22" fmla="*/ 46190 h 68336"/>
                  <a:gd name="connsiteX23" fmla="*/ 20138 w 56008"/>
                  <a:gd name="connsiteY23" fmla="*/ 53386 h 68336"/>
                  <a:gd name="connsiteX24" fmla="*/ 28785 w 56008"/>
                  <a:gd name="connsiteY24" fmla="*/ 55897 h 68336"/>
                  <a:gd name="connsiteX25" fmla="*/ 36428 w 56008"/>
                  <a:gd name="connsiteY25" fmla="*/ 54000 h 68336"/>
                  <a:gd name="connsiteX26" fmla="*/ 38994 w 56008"/>
                  <a:gd name="connsiteY26" fmla="*/ 48979 h 6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6008" h="68336">
                    <a:moveTo>
                      <a:pt x="38882" y="48812"/>
                    </a:moveTo>
                    <a:cubicBezTo>
                      <a:pt x="38882" y="46636"/>
                      <a:pt x="37822" y="44963"/>
                      <a:pt x="35703" y="43736"/>
                    </a:cubicBezTo>
                    <a:cubicBezTo>
                      <a:pt x="33583" y="42508"/>
                      <a:pt x="30180" y="41393"/>
                      <a:pt x="25438" y="40444"/>
                    </a:cubicBezTo>
                    <a:cubicBezTo>
                      <a:pt x="9762" y="37153"/>
                      <a:pt x="1953" y="30515"/>
                      <a:pt x="1953" y="20473"/>
                    </a:cubicBezTo>
                    <a:cubicBezTo>
                      <a:pt x="1953" y="14616"/>
                      <a:pt x="4351" y="9762"/>
                      <a:pt x="9205" y="5857"/>
                    </a:cubicBezTo>
                    <a:cubicBezTo>
                      <a:pt x="14058" y="1953"/>
                      <a:pt x="20417" y="0"/>
                      <a:pt x="28227" y="0"/>
                    </a:cubicBezTo>
                    <a:cubicBezTo>
                      <a:pt x="36595" y="0"/>
                      <a:pt x="43289" y="1953"/>
                      <a:pt x="48254" y="5913"/>
                    </a:cubicBezTo>
                    <a:cubicBezTo>
                      <a:pt x="53275" y="9874"/>
                      <a:pt x="55785" y="14950"/>
                      <a:pt x="55785" y="21254"/>
                    </a:cubicBezTo>
                    <a:lnTo>
                      <a:pt x="38213" y="21254"/>
                    </a:lnTo>
                    <a:cubicBezTo>
                      <a:pt x="38213" y="18744"/>
                      <a:pt x="37376" y="16680"/>
                      <a:pt x="35758" y="15006"/>
                    </a:cubicBezTo>
                    <a:cubicBezTo>
                      <a:pt x="34141" y="13333"/>
                      <a:pt x="31574" y="12552"/>
                      <a:pt x="28171" y="12552"/>
                    </a:cubicBezTo>
                    <a:cubicBezTo>
                      <a:pt x="25215" y="12552"/>
                      <a:pt x="22928" y="13221"/>
                      <a:pt x="21310" y="14560"/>
                    </a:cubicBezTo>
                    <a:cubicBezTo>
                      <a:pt x="19692" y="15899"/>
                      <a:pt x="18855" y="17628"/>
                      <a:pt x="18855" y="19692"/>
                    </a:cubicBezTo>
                    <a:cubicBezTo>
                      <a:pt x="18855" y="21645"/>
                      <a:pt x="19804" y="23207"/>
                      <a:pt x="21645" y="24434"/>
                    </a:cubicBezTo>
                    <a:cubicBezTo>
                      <a:pt x="23486" y="25605"/>
                      <a:pt x="26609" y="26665"/>
                      <a:pt x="30961" y="27558"/>
                    </a:cubicBezTo>
                    <a:cubicBezTo>
                      <a:pt x="35368" y="28451"/>
                      <a:pt x="39050" y="29399"/>
                      <a:pt x="42062" y="30515"/>
                    </a:cubicBezTo>
                    <a:cubicBezTo>
                      <a:pt x="51378" y="33917"/>
                      <a:pt x="56008" y="39831"/>
                      <a:pt x="56008" y="48198"/>
                    </a:cubicBezTo>
                    <a:cubicBezTo>
                      <a:pt x="56008" y="54223"/>
                      <a:pt x="53442" y="59077"/>
                      <a:pt x="48310" y="62758"/>
                    </a:cubicBezTo>
                    <a:cubicBezTo>
                      <a:pt x="43178" y="66496"/>
                      <a:pt x="36484" y="68337"/>
                      <a:pt x="28339" y="68337"/>
                    </a:cubicBezTo>
                    <a:cubicBezTo>
                      <a:pt x="22816" y="68337"/>
                      <a:pt x="17907" y="67333"/>
                      <a:pt x="13667" y="65380"/>
                    </a:cubicBezTo>
                    <a:cubicBezTo>
                      <a:pt x="9372" y="63428"/>
                      <a:pt x="6025" y="60694"/>
                      <a:pt x="3626" y="57291"/>
                    </a:cubicBezTo>
                    <a:cubicBezTo>
                      <a:pt x="1227" y="53889"/>
                      <a:pt x="0" y="50151"/>
                      <a:pt x="0" y="46190"/>
                    </a:cubicBezTo>
                    <a:lnTo>
                      <a:pt x="16680" y="46190"/>
                    </a:lnTo>
                    <a:cubicBezTo>
                      <a:pt x="16847" y="49314"/>
                      <a:pt x="18019" y="51713"/>
                      <a:pt x="20138" y="53386"/>
                    </a:cubicBezTo>
                    <a:cubicBezTo>
                      <a:pt x="22258" y="55060"/>
                      <a:pt x="25159" y="55897"/>
                      <a:pt x="28785" y="55897"/>
                    </a:cubicBezTo>
                    <a:cubicBezTo>
                      <a:pt x="32132" y="55897"/>
                      <a:pt x="34698" y="55227"/>
                      <a:pt x="36428" y="54000"/>
                    </a:cubicBezTo>
                    <a:cubicBezTo>
                      <a:pt x="38157" y="52717"/>
                      <a:pt x="38994" y="51044"/>
                      <a:pt x="38994" y="48979"/>
                    </a:cubicBezTo>
                    <a:close/>
                  </a:path>
                </a:pathLst>
              </a:custGeom>
              <a:grpFill/>
              <a:ln w="556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95" name="Group 94">
            <a:extLst>
              <a:ext uri="{FF2B5EF4-FFF2-40B4-BE49-F238E27FC236}">
                <a16:creationId xmlns:a16="http://schemas.microsoft.com/office/drawing/2014/main" id="{AE96FF49-02A1-7764-A586-CAFB5BAEEBB9}"/>
              </a:ext>
              <a:ext uri="{C183D7F6-B498-43B3-948B-1728B52AA6E4}">
                <adec:decorative xmlns:adec="http://schemas.microsoft.com/office/drawing/2017/decorative" val="1"/>
              </a:ext>
            </a:extLst>
          </p:cNvPr>
          <p:cNvGrpSpPr/>
          <p:nvPr/>
        </p:nvGrpSpPr>
        <p:grpSpPr>
          <a:xfrm>
            <a:off x="4906415" y="1724961"/>
            <a:ext cx="3605918" cy="3451563"/>
            <a:chOff x="6538265" y="2723947"/>
            <a:chExt cx="2648199" cy="2534840"/>
          </a:xfrm>
        </p:grpSpPr>
        <p:grpSp>
          <p:nvGrpSpPr>
            <p:cNvPr id="96" name="Group 95">
              <a:extLst>
                <a:ext uri="{FF2B5EF4-FFF2-40B4-BE49-F238E27FC236}">
                  <a16:creationId xmlns:a16="http://schemas.microsoft.com/office/drawing/2014/main" id="{BFE23087-EE2B-091D-776A-90670B02965A}"/>
                </a:ext>
              </a:extLst>
            </p:cNvPr>
            <p:cNvGrpSpPr/>
            <p:nvPr/>
          </p:nvGrpSpPr>
          <p:grpSpPr>
            <a:xfrm>
              <a:off x="8287106" y="3796329"/>
              <a:ext cx="899358" cy="1462458"/>
              <a:chOff x="8287106" y="3796329"/>
              <a:chExt cx="899358" cy="1462458"/>
            </a:xfrm>
          </p:grpSpPr>
          <p:cxnSp>
            <p:nvCxnSpPr>
              <p:cNvPr id="111" name="Straight Arrow Connector 110">
                <a:extLst>
                  <a:ext uri="{FF2B5EF4-FFF2-40B4-BE49-F238E27FC236}">
                    <a16:creationId xmlns:a16="http://schemas.microsoft.com/office/drawing/2014/main" id="{198C30B8-B2E2-485C-E0FE-37419F5D148E}"/>
                  </a:ext>
                </a:extLst>
              </p:cNvPr>
              <p:cNvCxnSpPr>
                <a:cxnSpLocks/>
              </p:cNvCxnSpPr>
              <p:nvPr/>
            </p:nvCxnSpPr>
            <p:spPr>
              <a:xfrm>
                <a:off x="8867526" y="3796329"/>
                <a:ext cx="318938"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12" name="Straight Arrow Connector 111">
                <a:extLst>
                  <a:ext uri="{FF2B5EF4-FFF2-40B4-BE49-F238E27FC236}">
                    <a16:creationId xmlns:a16="http://schemas.microsoft.com/office/drawing/2014/main" id="{E7B6F730-62DC-FB51-DAE2-7DE82987738A}"/>
                  </a:ext>
                </a:extLst>
              </p:cNvPr>
              <p:cNvCxnSpPr>
                <a:cxnSpLocks/>
              </p:cNvCxnSpPr>
              <p:nvPr/>
            </p:nvCxnSpPr>
            <p:spPr>
              <a:xfrm>
                <a:off x="8287106" y="4366745"/>
                <a:ext cx="0" cy="89204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cxnSp>
          <p:nvCxnSpPr>
            <p:cNvPr id="97" name="Straight Arrow Connector 96">
              <a:extLst>
                <a:ext uri="{FF2B5EF4-FFF2-40B4-BE49-F238E27FC236}">
                  <a16:creationId xmlns:a16="http://schemas.microsoft.com/office/drawing/2014/main" id="{4F1E7FA8-41DC-8B5E-0CCE-A09DFB86FE6F}"/>
                </a:ext>
              </a:extLst>
            </p:cNvPr>
            <p:cNvCxnSpPr>
              <a:cxnSpLocks/>
            </p:cNvCxnSpPr>
            <p:nvPr/>
          </p:nvCxnSpPr>
          <p:spPr>
            <a:xfrm>
              <a:off x="8287106" y="2723947"/>
              <a:ext cx="0" cy="513063"/>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98" name="Group 97">
              <a:extLst>
                <a:ext uri="{FF2B5EF4-FFF2-40B4-BE49-F238E27FC236}">
                  <a16:creationId xmlns:a16="http://schemas.microsoft.com/office/drawing/2014/main" id="{CF1914EE-E264-0AF1-DA7C-AF7B9CFD9CC9}"/>
                </a:ext>
              </a:extLst>
            </p:cNvPr>
            <p:cNvGrpSpPr/>
            <p:nvPr/>
          </p:nvGrpSpPr>
          <p:grpSpPr>
            <a:xfrm>
              <a:off x="6538265" y="2900352"/>
              <a:ext cx="1139244" cy="1784160"/>
              <a:chOff x="6538265" y="2940108"/>
              <a:chExt cx="1139244" cy="1784160"/>
            </a:xfrm>
          </p:grpSpPr>
          <p:sp>
            <p:nvSpPr>
              <p:cNvPr id="99" name="Freeform: Shape 98">
                <a:extLst>
                  <a:ext uri="{FF2B5EF4-FFF2-40B4-BE49-F238E27FC236}">
                    <a16:creationId xmlns:a16="http://schemas.microsoft.com/office/drawing/2014/main" id="{2FA10EF1-042E-2844-CEDF-14E0EF6D1DB5}"/>
                  </a:ext>
                </a:extLst>
              </p:cNvPr>
              <p:cNvSpPr/>
              <p:nvPr/>
            </p:nvSpPr>
            <p:spPr>
              <a:xfrm>
                <a:off x="6538265" y="2940108"/>
                <a:ext cx="518447" cy="518446"/>
              </a:xfrm>
              <a:custGeom>
                <a:avLst/>
                <a:gdLst>
                  <a:gd name="connsiteX0" fmla="*/ 447763 w 518447"/>
                  <a:gd name="connsiteY0" fmla="*/ 0 h 518446"/>
                  <a:gd name="connsiteX1" fmla="*/ 518447 w 518447"/>
                  <a:gd name="connsiteY1" fmla="*/ 70684 h 518446"/>
                  <a:gd name="connsiteX2" fmla="*/ 518447 w 518447"/>
                  <a:gd name="connsiteY2" fmla="*/ 447763 h 518446"/>
                  <a:gd name="connsiteX3" fmla="*/ 447763 w 518447"/>
                  <a:gd name="connsiteY3" fmla="*/ 518447 h 518446"/>
                  <a:gd name="connsiteX4" fmla="*/ 70684 w 518447"/>
                  <a:gd name="connsiteY4" fmla="*/ 518447 h 518446"/>
                  <a:gd name="connsiteX5" fmla="*/ 0 w 518447"/>
                  <a:gd name="connsiteY5" fmla="*/ 447763 h 518446"/>
                  <a:gd name="connsiteX6" fmla="*/ 0 w 518447"/>
                  <a:gd name="connsiteY6" fmla="*/ 70684 h 518446"/>
                  <a:gd name="connsiteX7" fmla="*/ 70684 w 518447"/>
                  <a:gd name="connsiteY7" fmla="*/ 0 h 5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447" h="518446">
                    <a:moveTo>
                      <a:pt x="447763" y="0"/>
                    </a:moveTo>
                    <a:cubicBezTo>
                      <a:pt x="486801" y="0"/>
                      <a:pt x="518447" y="31646"/>
                      <a:pt x="518447" y="70684"/>
                    </a:cubicBezTo>
                    <a:lnTo>
                      <a:pt x="518447" y="447763"/>
                    </a:lnTo>
                    <a:cubicBezTo>
                      <a:pt x="518447" y="486801"/>
                      <a:pt x="486801" y="518447"/>
                      <a:pt x="447763" y="518447"/>
                    </a:cubicBezTo>
                    <a:lnTo>
                      <a:pt x="70684" y="518447"/>
                    </a:lnTo>
                    <a:cubicBezTo>
                      <a:pt x="31646" y="518447"/>
                      <a:pt x="0" y="486801"/>
                      <a:pt x="0" y="447763"/>
                    </a:cubicBezTo>
                    <a:lnTo>
                      <a:pt x="0" y="70684"/>
                    </a:lnTo>
                    <a:cubicBezTo>
                      <a:pt x="0" y="31646"/>
                      <a:pt x="31646" y="0"/>
                      <a:pt x="70684"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0" name="Freeform: Shape 99">
                <a:extLst>
                  <a:ext uri="{FF2B5EF4-FFF2-40B4-BE49-F238E27FC236}">
                    <a16:creationId xmlns:a16="http://schemas.microsoft.com/office/drawing/2014/main" id="{BF55E36D-9725-6DAF-75D2-B5C6F24591CD}"/>
                  </a:ext>
                </a:extLst>
              </p:cNvPr>
              <p:cNvSpPr/>
              <p:nvPr/>
            </p:nvSpPr>
            <p:spPr>
              <a:xfrm>
                <a:off x="6538265" y="3582076"/>
                <a:ext cx="518447" cy="518446"/>
              </a:xfrm>
              <a:custGeom>
                <a:avLst/>
                <a:gdLst>
                  <a:gd name="connsiteX0" fmla="*/ 447763 w 518447"/>
                  <a:gd name="connsiteY0" fmla="*/ 0 h 518446"/>
                  <a:gd name="connsiteX1" fmla="*/ 518447 w 518447"/>
                  <a:gd name="connsiteY1" fmla="*/ 70684 h 518446"/>
                  <a:gd name="connsiteX2" fmla="*/ 518447 w 518447"/>
                  <a:gd name="connsiteY2" fmla="*/ 447763 h 518446"/>
                  <a:gd name="connsiteX3" fmla="*/ 447763 w 518447"/>
                  <a:gd name="connsiteY3" fmla="*/ 518447 h 518446"/>
                  <a:gd name="connsiteX4" fmla="*/ 70684 w 518447"/>
                  <a:gd name="connsiteY4" fmla="*/ 518447 h 518446"/>
                  <a:gd name="connsiteX5" fmla="*/ 0 w 518447"/>
                  <a:gd name="connsiteY5" fmla="*/ 447763 h 518446"/>
                  <a:gd name="connsiteX6" fmla="*/ 0 w 518447"/>
                  <a:gd name="connsiteY6" fmla="*/ 70684 h 518446"/>
                  <a:gd name="connsiteX7" fmla="*/ 70684 w 518447"/>
                  <a:gd name="connsiteY7" fmla="*/ 0 h 5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447" h="518446">
                    <a:moveTo>
                      <a:pt x="447763" y="0"/>
                    </a:moveTo>
                    <a:cubicBezTo>
                      <a:pt x="486801" y="0"/>
                      <a:pt x="518447" y="31646"/>
                      <a:pt x="518447" y="70684"/>
                    </a:cubicBezTo>
                    <a:lnTo>
                      <a:pt x="518447" y="447763"/>
                    </a:lnTo>
                    <a:cubicBezTo>
                      <a:pt x="518447" y="486800"/>
                      <a:pt x="486801" y="518447"/>
                      <a:pt x="447763" y="518447"/>
                    </a:cubicBezTo>
                    <a:lnTo>
                      <a:pt x="70684" y="518447"/>
                    </a:lnTo>
                    <a:cubicBezTo>
                      <a:pt x="31646" y="518447"/>
                      <a:pt x="0" y="486800"/>
                      <a:pt x="0" y="447763"/>
                    </a:cubicBezTo>
                    <a:lnTo>
                      <a:pt x="0" y="70684"/>
                    </a:lnTo>
                    <a:cubicBezTo>
                      <a:pt x="0" y="31646"/>
                      <a:pt x="31646" y="0"/>
                      <a:pt x="70684"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1" name="Freeform: Shape 100">
                <a:extLst>
                  <a:ext uri="{FF2B5EF4-FFF2-40B4-BE49-F238E27FC236}">
                    <a16:creationId xmlns:a16="http://schemas.microsoft.com/office/drawing/2014/main" id="{3A44FC04-59C7-D40D-99C8-C2906C1E7AC1}"/>
                  </a:ext>
                </a:extLst>
              </p:cNvPr>
              <p:cNvSpPr/>
              <p:nvPr/>
            </p:nvSpPr>
            <p:spPr>
              <a:xfrm>
                <a:off x="6543453" y="4205822"/>
                <a:ext cx="518447" cy="518446"/>
              </a:xfrm>
              <a:custGeom>
                <a:avLst/>
                <a:gdLst>
                  <a:gd name="connsiteX0" fmla="*/ 447763 w 518447"/>
                  <a:gd name="connsiteY0" fmla="*/ 0 h 518446"/>
                  <a:gd name="connsiteX1" fmla="*/ 518447 w 518447"/>
                  <a:gd name="connsiteY1" fmla="*/ 70684 h 518446"/>
                  <a:gd name="connsiteX2" fmla="*/ 518447 w 518447"/>
                  <a:gd name="connsiteY2" fmla="*/ 447763 h 518446"/>
                  <a:gd name="connsiteX3" fmla="*/ 447763 w 518447"/>
                  <a:gd name="connsiteY3" fmla="*/ 518447 h 518446"/>
                  <a:gd name="connsiteX4" fmla="*/ 70684 w 518447"/>
                  <a:gd name="connsiteY4" fmla="*/ 518447 h 518446"/>
                  <a:gd name="connsiteX5" fmla="*/ 0 w 518447"/>
                  <a:gd name="connsiteY5" fmla="*/ 447763 h 518446"/>
                  <a:gd name="connsiteX6" fmla="*/ 0 w 518447"/>
                  <a:gd name="connsiteY6" fmla="*/ 70684 h 518446"/>
                  <a:gd name="connsiteX7" fmla="*/ 70684 w 518447"/>
                  <a:gd name="connsiteY7" fmla="*/ 0 h 5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447" h="518446">
                    <a:moveTo>
                      <a:pt x="447763" y="0"/>
                    </a:moveTo>
                    <a:cubicBezTo>
                      <a:pt x="486801" y="0"/>
                      <a:pt x="518447" y="31646"/>
                      <a:pt x="518447" y="70684"/>
                    </a:cubicBezTo>
                    <a:lnTo>
                      <a:pt x="518447" y="447763"/>
                    </a:lnTo>
                    <a:cubicBezTo>
                      <a:pt x="518447" y="486800"/>
                      <a:pt x="486801" y="518447"/>
                      <a:pt x="447763" y="518447"/>
                    </a:cubicBezTo>
                    <a:lnTo>
                      <a:pt x="70684" y="518447"/>
                    </a:lnTo>
                    <a:cubicBezTo>
                      <a:pt x="31646" y="518447"/>
                      <a:pt x="0" y="486800"/>
                      <a:pt x="0" y="447763"/>
                    </a:cubicBezTo>
                    <a:lnTo>
                      <a:pt x="0" y="70684"/>
                    </a:lnTo>
                    <a:cubicBezTo>
                      <a:pt x="0" y="31646"/>
                      <a:pt x="31646" y="0"/>
                      <a:pt x="70684"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2" name="Freeform: Shape 101">
                <a:extLst>
                  <a:ext uri="{FF2B5EF4-FFF2-40B4-BE49-F238E27FC236}">
                    <a16:creationId xmlns:a16="http://schemas.microsoft.com/office/drawing/2014/main" id="{D5ED22AD-11D1-490C-C5E4-F0B84E5F4EF5}"/>
                  </a:ext>
                </a:extLst>
              </p:cNvPr>
              <p:cNvSpPr/>
              <p:nvPr/>
            </p:nvSpPr>
            <p:spPr>
              <a:xfrm>
                <a:off x="6689543" y="3060630"/>
                <a:ext cx="239621" cy="273915"/>
              </a:xfrm>
              <a:custGeom>
                <a:avLst/>
                <a:gdLst>
                  <a:gd name="connsiteX0" fmla="*/ 68411 w 239621"/>
                  <a:gd name="connsiteY0" fmla="*/ 239622 h 273915"/>
                  <a:gd name="connsiteX1" fmla="*/ 68411 w 239621"/>
                  <a:gd name="connsiteY1" fmla="*/ 222522 h 273915"/>
                  <a:gd name="connsiteX2" fmla="*/ 102653 w 239621"/>
                  <a:gd name="connsiteY2" fmla="*/ 222522 h 273915"/>
                  <a:gd name="connsiteX3" fmla="*/ 102653 w 239621"/>
                  <a:gd name="connsiteY3" fmla="*/ 239622 h 273915"/>
                  <a:gd name="connsiteX4" fmla="*/ 68411 w 239621"/>
                  <a:gd name="connsiteY4" fmla="*/ 239622 h 273915"/>
                  <a:gd name="connsiteX5" fmla="*/ 239580 w 239621"/>
                  <a:gd name="connsiteY5" fmla="*/ 142541 h 273915"/>
                  <a:gd name="connsiteX6" fmla="*/ 239580 w 239621"/>
                  <a:gd name="connsiteY6" fmla="*/ 273864 h 273915"/>
                  <a:gd name="connsiteX7" fmla="*/ 222480 w 239621"/>
                  <a:gd name="connsiteY7" fmla="*/ 273864 h 273915"/>
                  <a:gd name="connsiteX8" fmla="*/ 222480 w 239621"/>
                  <a:gd name="connsiteY8" fmla="*/ 142541 h 273915"/>
                  <a:gd name="connsiteX9" fmla="*/ 220612 w 239621"/>
                  <a:gd name="connsiteY9" fmla="*/ 132787 h 273915"/>
                  <a:gd name="connsiteX10" fmla="*/ 215009 w 239621"/>
                  <a:gd name="connsiteY10" fmla="*/ 124361 h 273915"/>
                  <a:gd name="connsiteX11" fmla="*/ 171137 w 239621"/>
                  <a:gd name="connsiteY11" fmla="*/ 80656 h 273915"/>
                  <a:gd name="connsiteX12" fmla="*/ 171137 w 239621"/>
                  <a:gd name="connsiteY12" fmla="*/ 133326 h 273915"/>
                  <a:gd name="connsiteX13" fmla="*/ 185706 w 239621"/>
                  <a:gd name="connsiteY13" fmla="*/ 148019 h 273915"/>
                  <a:gd name="connsiteX14" fmla="*/ 173669 w 239621"/>
                  <a:gd name="connsiteY14" fmla="*/ 160056 h 273915"/>
                  <a:gd name="connsiteX15" fmla="*/ 124195 w 239621"/>
                  <a:gd name="connsiteY15" fmla="*/ 110706 h 273915"/>
                  <a:gd name="connsiteX16" fmla="*/ 115229 w 239621"/>
                  <a:gd name="connsiteY16" fmla="*/ 106970 h 273915"/>
                  <a:gd name="connsiteX17" fmla="*/ 110415 w 239621"/>
                  <a:gd name="connsiteY17" fmla="*/ 107925 h 273915"/>
                  <a:gd name="connsiteX18" fmla="*/ 106389 w 239621"/>
                  <a:gd name="connsiteY18" fmla="*/ 110747 h 273915"/>
                  <a:gd name="connsiteX19" fmla="*/ 103732 w 239621"/>
                  <a:gd name="connsiteY19" fmla="*/ 114773 h 273915"/>
                  <a:gd name="connsiteX20" fmla="*/ 102653 w 239621"/>
                  <a:gd name="connsiteY20" fmla="*/ 119588 h 273915"/>
                  <a:gd name="connsiteX21" fmla="*/ 106389 w 239621"/>
                  <a:gd name="connsiteY21" fmla="*/ 128553 h 273915"/>
                  <a:gd name="connsiteX22" fmla="*/ 128304 w 239621"/>
                  <a:gd name="connsiteY22" fmla="*/ 150634 h 273915"/>
                  <a:gd name="connsiteX23" fmla="*/ 128304 w 239621"/>
                  <a:gd name="connsiteY23" fmla="*/ 171221 h 273915"/>
                  <a:gd name="connsiteX24" fmla="*/ 131666 w 239621"/>
                  <a:gd name="connsiteY24" fmla="*/ 187782 h 273915"/>
                  <a:gd name="connsiteX25" fmla="*/ 140755 w 239621"/>
                  <a:gd name="connsiteY25" fmla="*/ 201437 h 273915"/>
                  <a:gd name="connsiteX26" fmla="*/ 154411 w 239621"/>
                  <a:gd name="connsiteY26" fmla="*/ 210651 h 273915"/>
                  <a:gd name="connsiteX27" fmla="*/ 171137 w 239621"/>
                  <a:gd name="connsiteY27" fmla="*/ 214013 h 273915"/>
                  <a:gd name="connsiteX28" fmla="*/ 171137 w 239621"/>
                  <a:gd name="connsiteY28" fmla="*/ 256806 h 273915"/>
                  <a:gd name="connsiteX29" fmla="*/ 169809 w 239621"/>
                  <a:gd name="connsiteY29" fmla="*/ 263488 h 273915"/>
                  <a:gd name="connsiteX30" fmla="*/ 166198 w 239621"/>
                  <a:gd name="connsiteY30" fmla="*/ 268842 h 273915"/>
                  <a:gd name="connsiteX31" fmla="*/ 160719 w 239621"/>
                  <a:gd name="connsiteY31" fmla="*/ 272578 h 273915"/>
                  <a:gd name="connsiteX32" fmla="*/ 154037 w 239621"/>
                  <a:gd name="connsiteY32" fmla="*/ 273906 h 273915"/>
                  <a:gd name="connsiteX33" fmla="*/ 17110 w 239621"/>
                  <a:gd name="connsiteY33" fmla="*/ 273906 h 273915"/>
                  <a:gd name="connsiteX34" fmla="*/ 10428 w 239621"/>
                  <a:gd name="connsiteY34" fmla="*/ 272578 h 273915"/>
                  <a:gd name="connsiteX35" fmla="*/ 5073 w 239621"/>
                  <a:gd name="connsiteY35" fmla="*/ 268967 h 273915"/>
                  <a:gd name="connsiteX36" fmla="*/ 1338 w 239621"/>
                  <a:gd name="connsiteY36" fmla="*/ 263488 h 273915"/>
                  <a:gd name="connsiteX37" fmla="*/ 10 w 239621"/>
                  <a:gd name="connsiteY37" fmla="*/ 256806 h 273915"/>
                  <a:gd name="connsiteX38" fmla="*/ 10 w 239621"/>
                  <a:gd name="connsiteY38" fmla="*/ 17111 h 273915"/>
                  <a:gd name="connsiteX39" fmla="*/ 1338 w 239621"/>
                  <a:gd name="connsiteY39" fmla="*/ 10428 h 273915"/>
                  <a:gd name="connsiteX40" fmla="*/ 4949 w 239621"/>
                  <a:gd name="connsiteY40" fmla="*/ 5074 h 273915"/>
                  <a:gd name="connsiteX41" fmla="*/ 10428 w 239621"/>
                  <a:gd name="connsiteY41" fmla="*/ 1339 h 273915"/>
                  <a:gd name="connsiteX42" fmla="*/ 17110 w 239621"/>
                  <a:gd name="connsiteY42" fmla="*/ 10 h 273915"/>
                  <a:gd name="connsiteX43" fmla="*/ 154037 w 239621"/>
                  <a:gd name="connsiteY43" fmla="*/ 10 h 273915"/>
                  <a:gd name="connsiteX44" fmla="*/ 160719 w 239621"/>
                  <a:gd name="connsiteY44" fmla="*/ 1339 h 273915"/>
                  <a:gd name="connsiteX45" fmla="*/ 166074 w 239621"/>
                  <a:gd name="connsiteY45" fmla="*/ 4949 h 273915"/>
                  <a:gd name="connsiteX46" fmla="*/ 169809 w 239621"/>
                  <a:gd name="connsiteY46" fmla="*/ 10428 h 273915"/>
                  <a:gd name="connsiteX47" fmla="*/ 171137 w 239621"/>
                  <a:gd name="connsiteY47" fmla="*/ 17111 h 273915"/>
                  <a:gd name="connsiteX48" fmla="*/ 171137 w 239621"/>
                  <a:gd name="connsiteY48" fmla="*/ 56292 h 273915"/>
                  <a:gd name="connsiteX49" fmla="*/ 227046 w 239621"/>
                  <a:gd name="connsiteY49" fmla="*/ 112325 h 273915"/>
                  <a:gd name="connsiteX50" fmla="*/ 236426 w 239621"/>
                  <a:gd name="connsiteY50" fmla="*/ 126104 h 273915"/>
                  <a:gd name="connsiteX51" fmla="*/ 239622 w 239621"/>
                  <a:gd name="connsiteY51" fmla="*/ 142541 h 273915"/>
                  <a:gd name="connsiteX52" fmla="*/ 153996 w 239621"/>
                  <a:gd name="connsiteY52" fmla="*/ 116185 h 273915"/>
                  <a:gd name="connsiteX53" fmla="*/ 153996 w 239621"/>
                  <a:gd name="connsiteY53" fmla="*/ 17111 h 273915"/>
                  <a:gd name="connsiteX54" fmla="*/ 17068 w 239621"/>
                  <a:gd name="connsiteY54" fmla="*/ 17111 h 273915"/>
                  <a:gd name="connsiteX55" fmla="*/ 17068 w 239621"/>
                  <a:gd name="connsiteY55" fmla="*/ 256723 h 273915"/>
                  <a:gd name="connsiteX56" fmla="*/ 153996 w 239621"/>
                  <a:gd name="connsiteY56" fmla="*/ 256723 h 273915"/>
                  <a:gd name="connsiteX57" fmla="*/ 153996 w 239621"/>
                  <a:gd name="connsiteY57" fmla="*/ 228499 h 273915"/>
                  <a:gd name="connsiteX58" fmla="*/ 136605 w 239621"/>
                  <a:gd name="connsiteY58" fmla="*/ 220198 h 273915"/>
                  <a:gd name="connsiteX59" fmla="*/ 123115 w 239621"/>
                  <a:gd name="connsiteY59" fmla="*/ 206957 h 273915"/>
                  <a:gd name="connsiteX60" fmla="*/ 114441 w 239621"/>
                  <a:gd name="connsiteY60" fmla="*/ 190231 h 273915"/>
                  <a:gd name="connsiteX61" fmla="*/ 111245 w 239621"/>
                  <a:gd name="connsiteY61" fmla="*/ 171097 h 273915"/>
                  <a:gd name="connsiteX62" fmla="*/ 111245 w 239621"/>
                  <a:gd name="connsiteY62" fmla="*/ 157441 h 273915"/>
                  <a:gd name="connsiteX63" fmla="*/ 94269 w 239621"/>
                  <a:gd name="connsiteY63" fmla="*/ 140590 h 273915"/>
                  <a:gd name="connsiteX64" fmla="*/ 87836 w 239621"/>
                  <a:gd name="connsiteY64" fmla="*/ 130961 h 273915"/>
                  <a:gd name="connsiteX65" fmla="*/ 85553 w 239621"/>
                  <a:gd name="connsiteY65" fmla="*/ 119464 h 273915"/>
                  <a:gd name="connsiteX66" fmla="*/ 87836 w 239621"/>
                  <a:gd name="connsiteY66" fmla="*/ 107966 h 273915"/>
                  <a:gd name="connsiteX67" fmla="*/ 94269 w 239621"/>
                  <a:gd name="connsiteY67" fmla="*/ 98462 h 273915"/>
                  <a:gd name="connsiteX68" fmla="*/ 103649 w 239621"/>
                  <a:gd name="connsiteY68" fmla="*/ 92194 h 273915"/>
                  <a:gd name="connsiteX69" fmla="*/ 115271 w 239621"/>
                  <a:gd name="connsiteY69" fmla="*/ 89787 h 273915"/>
                  <a:gd name="connsiteX70" fmla="*/ 126643 w 239621"/>
                  <a:gd name="connsiteY70" fmla="*/ 91945 h 273915"/>
                  <a:gd name="connsiteX71" fmla="*/ 136397 w 239621"/>
                  <a:gd name="connsiteY71" fmla="*/ 98503 h 273915"/>
                  <a:gd name="connsiteX72" fmla="*/ 154037 w 239621"/>
                  <a:gd name="connsiteY72" fmla="*/ 116143 h 27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39621" h="273915">
                    <a:moveTo>
                      <a:pt x="68411" y="239622"/>
                    </a:moveTo>
                    <a:lnTo>
                      <a:pt x="68411" y="222522"/>
                    </a:lnTo>
                    <a:lnTo>
                      <a:pt x="102653" y="222522"/>
                    </a:lnTo>
                    <a:lnTo>
                      <a:pt x="102653" y="239622"/>
                    </a:lnTo>
                    <a:lnTo>
                      <a:pt x="68411" y="239622"/>
                    </a:lnTo>
                    <a:close/>
                    <a:moveTo>
                      <a:pt x="239580" y="142541"/>
                    </a:moveTo>
                    <a:lnTo>
                      <a:pt x="239580" y="273864"/>
                    </a:lnTo>
                    <a:lnTo>
                      <a:pt x="222480" y="273864"/>
                    </a:lnTo>
                    <a:lnTo>
                      <a:pt x="222480" y="142541"/>
                    </a:lnTo>
                    <a:cubicBezTo>
                      <a:pt x="222480" y="139137"/>
                      <a:pt x="221857" y="135900"/>
                      <a:pt x="220612" y="132787"/>
                    </a:cubicBezTo>
                    <a:cubicBezTo>
                      <a:pt x="219367" y="129674"/>
                      <a:pt x="217499" y="126852"/>
                      <a:pt x="215009" y="124361"/>
                    </a:cubicBezTo>
                    <a:lnTo>
                      <a:pt x="171137" y="80656"/>
                    </a:lnTo>
                    <a:lnTo>
                      <a:pt x="171137" y="133326"/>
                    </a:lnTo>
                    <a:lnTo>
                      <a:pt x="185706" y="148019"/>
                    </a:lnTo>
                    <a:lnTo>
                      <a:pt x="173669" y="160056"/>
                    </a:lnTo>
                    <a:lnTo>
                      <a:pt x="124195" y="110706"/>
                    </a:lnTo>
                    <a:cubicBezTo>
                      <a:pt x="121704" y="108216"/>
                      <a:pt x="118716" y="106970"/>
                      <a:pt x="115229" y="106970"/>
                    </a:cubicBezTo>
                    <a:cubicBezTo>
                      <a:pt x="113528" y="106970"/>
                      <a:pt x="111950" y="107302"/>
                      <a:pt x="110415" y="107925"/>
                    </a:cubicBezTo>
                    <a:cubicBezTo>
                      <a:pt x="108879" y="108548"/>
                      <a:pt x="107551" y="109502"/>
                      <a:pt x="106389" y="110747"/>
                    </a:cubicBezTo>
                    <a:cubicBezTo>
                      <a:pt x="105226" y="111993"/>
                      <a:pt x="104355" y="113321"/>
                      <a:pt x="103732" y="114773"/>
                    </a:cubicBezTo>
                    <a:cubicBezTo>
                      <a:pt x="103110" y="116226"/>
                      <a:pt x="102736" y="117803"/>
                      <a:pt x="102653" y="119588"/>
                    </a:cubicBezTo>
                    <a:cubicBezTo>
                      <a:pt x="102653" y="123075"/>
                      <a:pt x="103898" y="126063"/>
                      <a:pt x="106389" y="128553"/>
                    </a:cubicBezTo>
                    <a:lnTo>
                      <a:pt x="128304" y="150634"/>
                    </a:lnTo>
                    <a:lnTo>
                      <a:pt x="128304" y="171221"/>
                    </a:lnTo>
                    <a:cubicBezTo>
                      <a:pt x="128304" y="177115"/>
                      <a:pt x="129424" y="182635"/>
                      <a:pt x="131666" y="187782"/>
                    </a:cubicBezTo>
                    <a:cubicBezTo>
                      <a:pt x="133907" y="192929"/>
                      <a:pt x="136937" y="197494"/>
                      <a:pt x="140755" y="201437"/>
                    </a:cubicBezTo>
                    <a:cubicBezTo>
                      <a:pt x="144574" y="205339"/>
                      <a:pt x="149139" y="208452"/>
                      <a:pt x="154411" y="210651"/>
                    </a:cubicBezTo>
                    <a:cubicBezTo>
                      <a:pt x="159682" y="212893"/>
                      <a:pt x="165244" y="214013"/>
                      <a:pt x="171137" y="214013"/>
                    </a:cubicBezTo>
                    <a:lnTo>
                      <a:pt x="171137" y="256806"/>
                    </a:lnTo>
                    <a:cubicBezTo>
                      <a:pt x="171137" y="259213"/>
                      <a:pt x="170681" y="261454"/>
                      <a:pt x="169809" y="263488"/>
                    </a:cubicBezTo>
                    <a:cubicBezTo>
                      <a:pt x="168938" y="265522"/>
                      <a:pt x="167734" y="267307"/>
                      <a:pt x="166198" y="268842"/>
                    </a:cubicBezTo>
                    <a:cubicBezTo>
                      <a:pt x="164663" y="270378"/>
                      <a:pt x="162836" y="271623"/>
                      <a:pt x="160719" y="272578"/>
                    </a:cubicBezTo>
                    <a:cubicBezTo>
                      <a:pt x="158603" y="273532"/>
                      <a:pt x="156361" y="273989"/>
                      <a:pt x="154037" y="273906"/>
                    </a:cubicBezTo>
                    <a:lnTo>
                      <a:pt x="17110" y="273906"/>
                    </a:lnTo>
                    <a:cubicBezTo>
                      <a:pt x="14703" y="273906"/>
                      <a:pt x="12461" y="273449"/>
                      <a:pt x="10428" y="272578"/>
                    </a:cubicBezTo>
                    <a:cubicBezTo>
                      <a:pt x="8394" y="271706"/>
                      <a:pt x="6609" y="270503"/>
                      <a:pt x="5073" y="268967"/>
                    </a:cubicBezTo>
                    <a:cubicBezTo>
                      <a:pt x="3538" y="267431"/>
                      <a:pt x="2292" y="265605"/>
                      <a:pt x="1338" y="263488"/>
                    </a:cubicBezTo>
                    <a:cubicBezTo>
                      <a:pt x="383" y="261371"/>
                      <a:pt x="-73" y="259130"/>
                      <a:pt x="10" y="256806"/>
                    </a:cubicBezTo>
                    <a:lnTo>
                      <a:pt x="10" y="17111"/>
                    </a:lnTo>
                    <a:cubicBezTo>
                      <a:pt x="10" y="14703"/>
                      <a:pt x="466" y="12462"/>
                      <a:pt x="1338" y="10428"/>
                    </a:cubicBezTo>
                    <a:cubicBezTo>
                      <a:pt x="2209" y="8394"/>
                      <a:pt x="3413" y="6610"/>
                      <a:pt x="4949" y="5074"/>
                    </a:cubicBezTo>
                    <a:cubicBezTo>
                      <a:pt x="6484" y="3538"/>
                      <a:pt x="8311" y="2293"/>
                      <a:pt x="10428" y="1339"/>
                    </a:cubicBezTo>
                    <a:cubicBezTo>
                      <a:pt x="12586" y="342"/>
                      <a:pt x="14786" y="-73"/>
                      <a:pt x="17110" y="10"/>
                    </a:cubicBezTo>
                    <a:lnTo>
                      <a:pt x="154037" y="10"/>
                    </a:lnTo>
                    <a:cubicBezTo>
                      <a:pt x="156444" y="10"/>
                      <a:pt x="158686" y="467"/>
                      <a:pt x="160719" y="1339"/>
                    </a:cubicBezTo>
                    <a:cubicBezTo>
                      <a:pt x="162753" y="2210"/>
                      <a:pt x="164538" y="3414"/>
                      <a:pt x="166074" y="4949"/>
                    </a:cubicBezTo>
                    <a:cubicBezTo>
                      <a:pt x="167609" y="6485"/>
                      <a:pt x="168855" y="8311"/>
                      <a:pt x="169809" y="10428"/>
                    </a:cubicBezTo>
                    <a:cubicBezTo>
                      <a:pt x="170764" y="12545"/>
                      <a:pt x="171220" y="14786"/>
                      <a:pt x="171137" y="17111"/>
                    </a:cubicBezTo>
                    <a:lnTo>
                      <a:pt x="171137" y="56292"/>
                    </a:lnTo>
                    <a:lnTo>
                      <a:pt x="227046" y="112325"/>
                    </a:lnTo>
                    <a:cubicBezTo>
                      <a:pt x="231155" y="116434"/>
                      <a:pt x="234267" y="120999"/>
                      <a:pt x="236426" y="126104"/>
                    </a:cubicBezTo>
                    <a:cubicBezTo>
                      <a:pt x="238584" y="131168"/>
                      <a:pt x="239622" y="136688"/>
                      <a:pt x="239622" y="142541"/>
                    </a:cubicBezTo>
                    <a:close/>
                    <a:moveTo>
                      <a:pt x="153996" y="116185"/>
                    </a:moveTo>
                    <a:lnTo>
                      <a:pt x="153996" y="17111"/>
                    </a:lnTo>
                    <a:lnTo>
                      <a:pt x="17068" y="17111"/>
                    </a:lnTo>
                    <a:lnTo>
                      <a:pt x="17068" y="256723"/>
                    </a:lnTo>
                    <a:lnTo>
                      <a:pt x="153996" y="256723"/>
                    </a:lnTo>
                    <a:lnTo>
                      <a:pt x="153996" y="228499"/>
                    </a:lnTo>
                    <a:cubicBezTo>
                      <a:pt x="147687" y="226714"/>
                      <a:pt x="141876" y="223933"/>
                      <a:pt x="136605" y="220198"/>
                    </a:cubicBezTo>
                    <a:cubicBezTo>
                      <a:pt x="131333" y="216462"/>
                      <a:pt x="126851" y="212021"/>
                      <a:pt x="123115" y="206957"/>
                    </a:cubicBezTo>
                    <a:cubicBezTo>
                      <a:pt x="119380" y="201894"/>
                      <a:pt x="116474" y="196290"/>
                      <a:pt x="114441" y="190231"/>
                    </a:cubicBezTo>
                    <a:cubicBezTo>
                      <a:pt x="112407" y="184171"/>
                      <a:pt x="111328" y="177779"/>
                      <a:pt x="111245" y="171097"/>
                    </a:cubicBezTo>
                    <a:lnTo>
                      <a:pt x="111245" y="157441"/>
                    </a:lnTo>
                    <a:lnTo>
                      <a:pt x="94269" y="140590"/>
                    </a:lnTo>
                    <a:cubicBezTo>
                      <a:pt x="91405" y="137726"/>
                      <a:pt x="89288" y="134530"/>
                      <a:pt x="87836" y="130961"/>
                    </a:cubicBezTo>
                    <a:cubicBezTo>
                      <a:pt x="86424" y="127391"/>
                      <a:pt x="85636" y="123573"/>
                      <a:pt x="85553" y="119464"/>
                    </a:cubicBezTo>
                    <a:cubicBezTo>
                      <a:pt x="85553" y="115354"/>
                      <a:pt x="86300" y="111536"/>
                      <a:pt x="87836" y="107966"/>
                    </a:cubicBezTo>
                    <a:cubicBezTo>
                      <a:pt x="89371" y="104397"/>
                      <a:pt x="91488" y="101243"/>
                      <a:pt x="94269" y="98462"/>
                    </a:cubicBezTo>
                    <a:cubicBezTo>
                      <a:pt x="97050" y="95681"/>
                      <a:pt x="100163" y="93606"/>
                      <a:pt x="103649" y="92194"/>
                    </a:cubicBezTo>
                    <a:cubicBezTo>
                      <a:pt x="107136" y="90783"/>
                      <a:pt x="110996" y="89953"/>
                      <a:pt x="115271" y="89787"/>
                    </a:cubicBezTo>
                    <a:cubicBezTo>
                      <a:pt x="119297" y="89787"/>
                      <a:pt x="123074" y="90493"/>
                      <a:pt x="126643" y="91945"/>
                    </a:cubicBezTo>
                    <a:cubicBezTo>
                      <a:pt x="130213" y="93356"/>
                      <a:pt x="133450" y="95556"/>
                      <a:pt x="136397" y="98503"/>
                    </a:cubicBezTo>
                    <a:lnTo>
                      <a:pt x="154037" y="116143"/>
                    </a:lnTo>
                    <a:close/>
                  </a:path>
                </a:pathLst>
              </a:custGeom>
              <a:solidFill>
                <a:srgbClr val="FFFFFF"/>
              </a:solidFill>
              <a:ln w="414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03" name="Freeform: Shape 102">
                <a:extLst>
                  <a:ext uri="{FF2B5EF4-FFF2-40B4-BE49-F238E27FC236}">
                    <a16:creationId xmlns:a16="http://schemas.microsoft.com/office/drawing/2014/main" id="{3CBAEB15-4368-2EB3-F65D-B48F7DD8A688}"/>
                  </a:ext>
                </a:extLst>
              </p:cNvPr>
              <p:cNvSpPr/>
              <p:nvPr/>
            </p:nvSpPr>
            <p:spPr>
              <a:xfrm>
                <a:off x="6668510" y="3700574"/>
                <a:ext cx="263187" cy="263187"/>
              </a:xfrm>
              <a:custGeom>
                <a:avLst/>
                <a:gdLst>
                  <a:gd name="connsiteX0" fmla="*/ 131573 w 263187"/>
                  <a:gd name="connsiteY0" fmla="*/ 0 h 263187"/>
                  <a:gd name="connsiteX1" fmla="*/ 166521 w 263187"/>
                  <a:gd name="connsiteY1" fmla="*/ 4607 h 263187"/>
                  <a:gd name="connsiteX2" fmla="*/ 198023 w 263187"/>
                  <a:gd name="connsiteY2" fmla="*/ 17847 h 263187"/>
                  <a:gd name="connsiteX3" fmla="*/ 224629 w 263187"/>
                  <a:gd name="connsiteY3" fmla="*/ 38393 h 263187"/>
                  <a:gd name="connsiteX4" fmla="*/ 245174 w 263187"/>
                  <a:gd name="connsiteY4" fmla="*/ 65122 h 263187"/>
                  <a:gd name="connsiteX5" fmla="*/ 258414 w 263187"/>
                  <a:gd name="connsiteY5" fmla="*/ 96625 h 263187"/>
                  <a:gd name="connsiteX6" fmla="*/ 263187 w 263187"/>
                  <a:gd name="connsiteY6" fmla="*/ 131573 h 263187"/>
                  <a:gd name="connsiteX7" fmla="*/ 258580 w 263187"/>
                  <a:gd name="connsiteY7" fmla="*/ 166521 h 263187"/>
                  <a:gd name="connsiteX8" fmla="*/ 245340 w 263187"/>
                  <a:gd name="connsiteY8" fmla="*/ 198023 h 263187"/>
                  <a:gd name="connsiteX9" fmla="*/ 224795 w 263187"/>
                  <a:gd name="connsiteY9" fmla="*/ 224629 h 263187"/>
                  <a:gd name="connsiteX10" fmla="*/ 198065 w 263187"/>
                  <a:gd name="connsiteY10" fmla="*/ 245174 h 263187"/>
                  <a:gd name="connsiteX11" fmla="*/ 166562 w 263187"/>
                  <a:gd name="connsiteY11" fmla="*/ 258414 h 263187"/>
                  <a:gd name="connsiteX12" fmla="*/ 131614 w 263187"/>
                  <a:gd name="connsiteY12" fmla="*/ 263187 h 263187"/>
                  <a:gd name="connsiteX13" fmla="*/ 96667 w 263187"/>
                  <a:gd name="connsiteY13" fmla="*/ 258580 h 263187"/>
                  <a:gd name="connsiteX14" fmla="*/ 65164 w 263187"/>
                  <a:gd name="connsiteY14" fmla="*/ 245340 h 263187"/>
                  <a:gd name="connsiteX15" fmla="*/ 38559 w 263187"/>
                  <a:gd name="connsiteY15" fmla="*/ 224794 h 263187"/>
                  <a:gd name="connsiteX16" fmla="*/ 18013 w 263187"/>
                  <a:gd name="connsiteY16" fmla="*/ 198065 h 263187"/>
                  <a:gd name="connsiteX17" fmla="*/ 4773 w 263187"/>
                  <a:gd name="connsiteY17" fmla="*/ 166687 h 263187"/>
                  <a:gd name="connsiteX18" fmla="*/ 0 w 263187"/>
                  <a:gd name="connsiteY18" fmla="*/ 131614 h 263187"/>
                  <a:gd name="connsiteX19" fmla="*/ 4607 w 263187"/>
                  <a:gd name="connsiteY19" fmla="*/ 96667 h 263187"/>
                  <a:gd name="connsiteX20" fmla="*/ 17847 w 263187"/>
                  <a:gd name="connsiteY20" fmla="*/ 65164 h 263187"/>
                  <a:gd name="connsiteX21" fmla="*/ 38393 w 263187"/>
                  <a:gd name="connsiteY21" fmla="*/ 38559 h 263187"/>
                  <a:gd name="connsiteX22" fmla="*/ 65122 w 263187"/>
                  <a:gd name="connsiteY22" fmla="*/ 18013 h 263187"/>
                  <a:gd name="connsiteX23" fmla="*/ 96501 w 263187"/>
                  <a:gd name="connsiteY23" fmla="*/ 4773 h 263187"/>
                  <a:gd name="connsiteX24" fmla="*/ 131573 w 263187"/>
                  <a:gd name="connsiteY24" fmla="*/ 0 h 263187"/>
                  <a:gd name="connsiteX25" fmla="*/ 235545 w 263187"/>
                  <a:gd name="connsiteY25" fmla="*/ 82264 h 263187"/>
                  <a:gd name="connsiteX26" fmla="*/ 223715 w 263187"/>
                  <a:gd name="connsiteY26" fmla="*/ 62715 h 263187"/>
                  <a:gd name="connsiteX27" fmla="*/ 208275 w 263187"/>
                  <a:gd name="connsiteY27" fmla="*/ 45864 h 263187"/>
                  <a:gd name="connsiteX28" fmla="*/ 189888 w 263187"/>
                  <a:gd name="connsiteY28" fmla="*/ 32374 h 263187"/>
                  <a:gd name="connsiteX29" fmla="*/ 169177 w 263187"/>
                  <a:gd name="connsiteY29" fmla="*/ 22745 h 263187"/>
                  <a:gd name="connsiteX30" fmla="*/ 177520 w 263187"/>
                  <a:gd name="connsiteY30" fmla="*/ 36359 h 263187"/>
                  <a:gd name="connsiteX31" fmla="*/ 184078 w 263187"/>
                  <a:gd name="connsiteY31" fmla="*/ 51135 h 263187"/>
                  <a:gd name="connsiteX32" fmla="*/ 189100 w 263187"/>
                  <a:gd name="connsiteY32" fmla="*/ 66700 h 263187"/>
                  <a:gd name="connsiteX33" fmla="*/ 192711 w 263187"/>
                  <a:gd name="connsiteY33" fmla="*/ 82264 h 263187"/>
                  <a:gd name="connsiteX34" fmla="*/ 235503 w 263187"/>
                  <a:gd name="connsiteY34" fmla="*/ 82264 h 263187"/>
                  <a:gd name="connsiteX35" fmla="*/ 246710 w 263187"/>
                  <a:gd name="connsiteY35" fmla="*/ 131614 h 263187"/>
                  <a:gd name="connsiteX36" fmla="*/ 241936 w 263187"/>
                  <a:gd name="connsiteY36" fmla="*/ 98700 h 263187"/>
                  <a:gd name="connsiteX37" fmla="*/ 195284 w 263187"/>
                  <a:gd name="connsiteY37" fmla="*/ 98700 h 263187"/>
                  <a:gd name="connsiteX38" fmla="*/ 196820 w 263187"/>
                  <a:gd name="connsiteY38" fmla="*/ 115012 h 263187"/>
                  <a:gd name="connsiteX39" fmla="*/ 197318 w 263187"/>
                  <a:gd name="connsiteY39" fmla="*/ 131573 h 263187"/>
                  <a:gd name="connsiteX40" fmla="*/ 196820 w 263187"/>
                  <a:gd name="connsiteY40" fmla="*/ 148009 h 263187"/>
                  <a:gd name="connsiteX41" fmla="*/ 195284 w 263187"/>
                  <a:gd name="connsiteY41" fmla="*/ 164445 h 263187"/>
                  <a:gd name="connsiteX42" fmla="*/ 241936 w 263187"/>
                  <a:gd name="connsiteY42" fmla="*/ 164445 h 263187"/>
                  <a:gd name="connsiteX43" fmla="*/ 246710 w 263187"/>
                  <a:gd name="connsiteY43" fmla="*/ 131531 h 263187"/>
                  <a:gd name="connsiteX44" fmla="*/ 131531 w 263187"/>
                  <a:gd name="connsiteY44" fmla="*/ 246793 h 263187"/>
                  <a:gd name="connsiteX45" fmla="*/ 143236 w 263187"/>
                  <a:gd name="connsiteY45" fmla="*/ 243306 h 263187"/>
                  <a:gd name="connsiteX46" fmla="*/ 153405 w 263187"/>
                  <a:gd name="connsiteY46" fmla="*/ 234175 h 263187"/>
                  <a:gd name="connsiteX47" fmla="*/ 161623 w 263187"/>
                  <a:gd name="connsiteY47" fmla="*/ 221433 h 263187"/>
                  <a:gd name="connsiteX48" fmla="*/ 168181 w 263187"/>
                  <a:gd name="connsiteY48" fmla="*/ 206906 h 263187"/>
                  <a:gd name="connsiteX49" fmla="*/ 172954 w 263187"/>
                  <a:gd name="connsiteY49" fmla="*/ 192752 h 263187"/>
                  <a:gd name="connsiteX50" fmla="*/ 175901 w 263187"/>
                  <a:gd name="connsiteY50" fmla="*/ 180923 h 263187"/>
                  <a:gd name="connsiteX51" fmla="*/ 87203 w 263187"/>
                  <a:gd name="connsiteY51" fmla="*/ 180923 h 263187"/>
                  <a:gd name="connsiteX52" fmla="*/ 90150 w 263187"/>
                  <a:gd name="connsiteY52" fmla="*/ 192752 h 263187"/>
                  <a:gd name="connsiteX53" fmla="*/ 94923 w 263187"/>
                  <a:gd name="connsiteY53" fmla="*/ 206906 h 263187"/>
                  <a:gd name="connsiteX54" fmla="*/ 101357 w 263187"/>
                  <a:gd name="connsiteY54" fmla="*/ 221308 h 263187"/>
                  <a:gd name="connsiteX55" fmla="*/ 109699 w 263187"/>
                  <a:gd name="connsiteY55" fmla="*/ 234175 h 263187"/>
                  <a:gd name="connsiteX56" fmla="*/ 119744 w 263187"/>
                  <a:gd name="connsiteY56" fmla="*/ 243306 h 263187"/>
                  <a:gd name="connsiteX57" fmla="*/ 131573 w 263187"/>
                  <a:gd name="connsiteY57" fmla="*/ 246793 h 263187"/>
                  <a:gd name="connsiteX58" fmla="*/ 178682 w 263187"/>
                  <a:gd name="connsiteY58" fmla="*/ 164528 h 263187"/>
                  <a:gd name="connsiteX59" fmla="*/ 180218 w 263187"/>
                  <a:gd name="connsiteY59" fmla="*/ 148217 h 263187"/>
                  <a:gd name="connsiteX60" fmla="*/ 180840 w 263187"/>
                  <a:gd name="connsiteY60" fmla="*/ 131656 h 263187"/>
                  <a:gd name="connsiteX61" fmla="*/ 180342 w 263187"/>
                  <a:gd name="connsiteY61" fmla="*/ 115220 h 263187"/>
                  <a:gd name="connsiteX62" fmla="*/ 178682 w 263187"/>
                  <a:gd name="connsiteY62" fmla="*/ 98783 h 263187"/>
                  <a:gd name="connsiteX63" fmla="*/ 84339 w 263187"/>
                  <a:gd name="connsiteY63" fmla="*/ 98783 h 263187"/>
                  <a:gd name="connsiteX64" fmla="*/ 82804 w 263187"/>
                  <a:gd name="connsiteY64" fmla="*/ 115095 h 263187"/>
                  <a:gd name="connsiteX65" fmla="*/ 82181 w 263187"/>
                  <a:gd name="connsiteY65" fmla="*/ 131656 h 263187"/>
                  <a:gd name="connsiteX66" fmla="*/ 82679 w 263187"/>
                  <a:gd name="connsiteY66" fmla="*/ 148092 h 263187"/>
                  <a:gd name="connsiteX67" fmla="*/ 84339 w 263187"/>
                  <a:gd name="connsiteY67" fmla="*/ 164528 h 263187"/>
                  <a:gd name="connsiteX68" fmla="*/ 178682 w 263187"/>
                  <a:gd name="connsiteY68" fmla="*/ 164528 h 263187"/>
                  <a:gd name="connsiteX69" fmla="*/ 16353 w 263187"/>
                  <a:gd name="connsiteY69" fmla="*/ 131614 h 263187"/>
                  <a:gd name="connsiteX70" fmla="*/ 21126 w 263187"/>
                  <a:gd name="connsiteY70" fmla="*/ 164528 h 263187"/>
                  <a:gd name="connsiteX71" fmla="*/ 67779 w 263187"/>
                  <a:gd name="connsiteY71" fmla="*/ 164528 h 263187"/>
                  <a:gd name="connsiteX72" fmla="*/ 66243 w 263187"/>
                  <a:gd name="connsiteY72" fmla="*/ 148217 h 263187"/>
                  <a:gd name="connsiteX73" fmla="*/ 65745 w 263187"/>
                  <a:gd name="connsiteY73" fmla="*/ 131656 h 263187"/>
                  <a:gd name="connsiteX74" fmla="*/ 66243 w 263187"/>
                  <a:gd name="connsiteY74" fmla="*/ 115220 h 263187"/>
                  <a:gd name="connsiteX75" fmla="*/ 67779 w 263187"/>
                  <a:gd name="connsiteY75" fmla="*/ 98783 h 263187"/>
                  <a:gd name="connsiteX76" fmla="*/ 21126 w 263187"/>
                  <a:gd name="connsiteY76" fmla="*/ 98783 h 263187"/>
                  <a:gd name="connsiteX77" fmla="*/ 16353 w 263187"/>
                  <a:gd name="connsiteY77" fmla="*/ 131697 h 263187"/>
                  <a:gd name="connsiteX78" fmla="*/ 131531 w 263187"/>
                  <a:gd name="connsiteY78" fmla="*/ 16436 h 263187"/>
                  <a:gd name="connsiteX79" fmla="*/ 119827 w 263187"/>
                  <a:gd name="connsiteY79" fmla="*/ 19923 h 263187"/>
                  <a:gd name="connsiteX80" fmla="*/ 109658 w 263187"/>
                  <a:gd name="connsiteY80" fmla="*/ 29054 h 263187"/>
                  <a:gd name="connsiteX81" fmla="*/ 101440 w 263187"/>
                  <a:gd name="connsiteY81" fmla="*/ 41796 h 263187"/>
                  <a:gd name="connsiteX82" fmla="*/ 94882 w 263187"/>
                  <a:gd name="connsiteY82" fmla="*/ 56323 h 263187"/>
                  <a:gd name="connsiteX83" fmla="*/ 90109 w 263187"/>
                  <a:gd name="connsiteY83" fmla="*/ 70477 h 263187"/>
                  <a:gd name="connsiteX84" fmla="*/ 87162 w 263187"/>
                  <a:gd name="connsiteY84" fmla="*/ 82306 h 263187"/>
                  <a:gd name="connsiteX85" fmla="*/ 175859 w 263187"/>
                  <a:gd name="connsiteY85" fmla="*/ 82306 h 263187"/>
                  <a:gd name="connsiteX86" fmla="*/ 172913 w 263187"/>
                  <a:gd name="connsiteY86" fmla="*/ 70477 h 263187"/>
                  <a:gd name="connsiteX87" fmla="*/ 168139 w 263187"/>
                  <a:gd name="connsiteY87" fmla="*/ 56323 h 263187"/>
                  <a:gd name="connsiteX88" fmla="*/ 161706 w 263187"/>
                  <a:gd name="connsiteY88" fmla="*/ 41921 h 263187"/>
                  <a:gd name="connsiteX89" fmla="*/ 153363 w 263187"/>
                  <a:gd name="connsiteY89" fmla="*/ 29054 h 263187"/>
                  <a:gd name="connsiteX90" fmla="*/ 143319 w 263187"/>
                  <a:gd name="connsiteY90" fmla="*/ 19923 h 263187"/>
                  <a:gd name="connsiteX91" fmla="*/ 131490 w 263187"/>
                  <a:gd name="connsiteY91" fmla="*/ 16436 h 263187"/>
                  <a:gd name="connsiteX92" fmla="*/ 93886 w 263187"/>
                  <a:gd name="connsiteY92" fmla="*/ 22745 h 263187"/>
                  <a:gd name="connsiteX93" fmla="*/ 73174 w 263187"/>
                  <a:gd name="connsiteY93" fmla="*/ 32374 h 263187"/>
                  <a:gd name="connsiteX94" fmla="*/ 54787 w 263187"/>
                  <a:gd name="connsiteY94" fmla="*/ 45864 h 263187"/>
                  <a:gd name="connsiteX95" fmla="*/ 39347 w 263187"/>
                  <a:gd name="connsiteY95" fmla="*/ 62591 h 263187"/>
                  <a:gd name="connsiteX96" fmla="*/ 27518 w 263187"/>
                  <a:gd name="connsiteY96" fmla="*/ 82264 h 263187"/>
                  <a:gd name="connsiteX97" fmla="*/ 70311 w 263187"/>
                  <a:gd name="connsiteY97" fmla="*/ 82264 h 263187"/>
                  <a:gd name="connsiteX98" fmla="*/ 73922 w 263187"/>
                  <a:gd name="connsiteY98" fmla="*/ 66700 h 263187"/>
                  <a:gd name="connsiteX99" fmla="*/ 78819 w 263187"/>
                  <a:gd name="connsiteY99" fmla="*/ 51259 h 263187"/>
                  <a:gd name="connsiteX100" fmla="*/ 85502 w 263187"/>
                  <a:gd name="connsiteY100" fmla="*/ 36359 h 263187"/>
                  <a:gd name="connsiteX101" fmla="*/ 93844 w 263187"/>
                  <a:gd name="connsiteY101" fmla="*/ 22745 h 263187"/>
                  <a:gd name="connsiteX102" fmla="*/ 27560 w 263187"/>
                  <a:gd name="connsiteY102" fmla="*/ 180965 h 263187"/>
                  <a:gd name="connsiteX103" fmla="*/ 39389 w 263187"/>
                  <a:gd name="connsiteY103" fmla="*/ 200514 h 263187"/>
                  <a:gd name="connsiteX104" fmla="*/ 54829 w 263187"/>
                  <a:gd name="connsiteY104" fmla="*/ 217365 h 263187"/>
                  <a:gd name="connsiteX105" fmla="*/ 73216 w 263187"/>
                  <a:gd name="connsiteY105" fmla="*/ 230854 h 263187"/>
                  <a:gd name="connsiteX106" fmla="*/ 93927 w 263187"/>
                  <a:gd name="connsiteY106" fmla="*/ 240484 h 263187"/>
                  <a:gd name="connsiteX107" fmla="*/ 85585 w 263187"/>
                  <a:gd name="connsiteY107" fmla="*/ 226870 h 263187"/>
                  <a:gd name="connsiteX108" fmla="*/ 79027 w 263187"/>
                  <a:gd name="connsiteY108" fmla="*/ 212094 h 263187"/>
                  <a:gd name="connsiteX109" fmla="*/ 74005 w 263187"/>
                  <a:gd name="connsiteY109" fmla="*/ 196529 h 263187"/>
                  <a:gd name="connsiteX110" fmla="*/ 70394 w 263187"/>
                  <a:gd name="connsiteY110" fmla="*/ 180965 h 263187"/>
                  <a:gd name="connsiteX111" fmla="*/ 27601 w 263187"/>
                  <a:gd name="connsiteY111" fmla="*/ 180965 h 263187"/>
                  <a:gd name="connsiteX112" fmla="*/ 169219 w 263187"/>
                  <a:gd name="connsiteY112" fmla="*/ 240484 h 263187"/>
                  <a:gd name="connsiteX113" fmla="*/ 189930 w 263187"/>
                  <a:gd name="connsiteY113" fmla="*/ 230854 h 263187"/>
                  <a:gd name="connsiteX114" fmla="*/ 208317 w 263187"/>
                  <a:gd name="connsiteY114" fmla="*/ 217365 h 263187"/>
                  <a:gd name="connsiteX115" fmla="*/ 223757 w 263187"/>
                  <a:gd name="connsiteY115" fmla="*/ 200638 h 263187"/>
                  <a:gd name="connsiteX116" fmla="*/ 235586 w 263187"/>
                  <a:gd name="connsiteY116" fmla="*/ 180965 h 263187"/>
                  <a:gd name="connsiteX117" fmla="*/ 192794 w 263187"/>
                  <a:gd name="connsiteY117" fmla="*/ 180965 h 263187"/>
                  <a:gd name="connsiteX118" fmla="*/ 189183 w 263187"/>
                  <a:gd name="connsiteY118" fmla="*/ 196529 h 263187"/>
                  <a:gd name="connsiteX119" fmla="*/ 184285 w 263187"/>
                  <a:gd name="connsiteY119" fmla="*/ 211969 h 263187"/>
                  <a:gd name="connsiteX120" fmla="*/ 177603 w 263187"/>
                  <a:gd name="connsiteY120" fmla="*/ 226870 h 263187"/>
                  <a:gd name="connsiteX121" fmla="*/ 169260 w 263187"/>
                  <a:gd name="connsiteY121" fmla="*/ 240484 h 263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263187" h="263187">
                    <a:moveTo>
                      <a:pt x="131573" y="0"/>
                    </a:moveTo>
                    <a:cubicBezTo>
                      <a:pt x="143651" y="0"/>
                      <a:pt x="155314" y="1536"/>
                      <a:pt x="166521" y="4607"/>
                    </a:cubicBezTo>
                    <a:cubicBezTo>
                      <a:pt x="177727" y="7679"/>
                      <a:pt x="188228" y="12120"/>
                      <a:pt x="198023" y="17847"/>
                    </a:cubicBezTo>
                    <a:cubicBezTo>
                      <a:pt x="207777" y="23575"/>
                      <a:pt x="216659" y="30424"/>
                      <a:pt x="224629" y="38393"/>
                    </a:cubicBezTo>
                    <a:cubicBezTo>
                      <a:pt x="232598" y="46362"/>
                      <a:pt x="239446" y="55285"/>
                      <a:pt x="245174" y="65122"/>
                    </a:cubicBezTo>
                    <a:cubicBezTo>
                      <a:pt x="250902" y="74959"/>
                      <a:pt x="255343" y="85460"/>
                      <a:pt x="258414" y="96625"/>
                    </a:cubicBezTo>
                    <a:cubicBezTo>
                      <a:pt x="261486" y="107749"/>
                      <a:pt x="263104" y="119412"/>
                      <a:pt x="263187" y="131573"/>
                    </a:cubicBezTo>
                    <a:cubicBezTo>
                      <a:pt x="263187" y="143651"/>
                      <a:pt x="261652" y="155314"/>
                      <a:pt x="258580" y="166521"/>
                    </a:cubicBezTo>
                    <a:cubicBezTo>
                      <a:pt x="255509" y="177727"/>
                      <a:pt x="251068" y="188228"/>
                      <a:pt x="245340" y="198023"/>
                    </a:cubicBezTo>
                    <a:cubicBezTo>
                      <a:pt x="239612" y="207777"/>
                      <a:pt x="232764" y="216659"/>
                      <a:pt x="224795" y="224629"/>
                    </a:cubicBezTo>
                    <a:cubicBezTo>
                      <a:pt x="216826" y="232598"/>
                      <a:pt x="207902" y="239446"/>
                      <a:pt x="198065" y="245174"/>
                    </a:cubicBezTo>
                    <a:cubicBezTo>
                      <a:pt x="188228" y="250902"/>
                      <a:pt x="177727" y="255343"/>
                      <a:pt x="166562" y="258414"/>
                    </a:cubicBezTo>
                    <a:cubicBezTo>
                      <a:pt x="155439" y="261485"/>
                      <a:pt x="143776" y="263104"/>
                      <a:pt x="131614" y="263187"/>
                    </a:cubicBezTo>
                    <a:cubicBezTo>
                      <a:pt x="119536" y="263187"/>
                      <a:pt x="107873" y="261651"/>
                      <a:pt x="96667" y="258580"/>
                    </a:cubicBezTo>
                    <a:cubicBezTo>
                      <a:pt x="85460" y="255509"/>
                      <a:pt x="74959" y="251068"/>
                      <a:pt x="65164" y="245340"/>
                    </a:cubicBezTo>
                    <a:cubicBezTo>
                      <a:pt x="55410" y="239612"/>
                      <a:pt x="46528" y="232764"/>
                      <a:pt x="38559" y="224794"/>
                    </a:cubicBezTo>
                    <a:cubicBezTo>
                      <a:pt x="30590" y="216825"/>
                      <a:pt x="23741" y="207902"/>
                      <a:pt x="18013" y="198065"/>
                    </a:cubicBezTo>
                    <a:cubicBezTo>
                      <a:pt x="12286" y="188228"/>
                      <a:pt x="7845" y="177769"/>
                      <a:pt x="4773" y="166687"/>
                    </a:cubicBezTo>
                    <a:cubicBezTo>
                      <a:pt x="1702" y="155646"/>
                      <a:pt x="83" y="143942"/>
                      <a:pt x="0" y="131614"/>
                    </a:cubicBezTo>
                    <a:cubicBezTo>
                      <a:pt x="0" y="119536"/>
                      <a:pt x="1536" y="107873"/>
                      <a:pt x="4607" y="96667"/>
                    </a:cubicBezTo>
                    <a:cubicBezTo>
                      <a:pt x="7679" y="85460"/>
                      <a:pt x="12120" y="74959"/>
                      <a:pt x="17847" y="65164"/>
                    </a:cubicBezTo>
                    <a:cubicBezTo>
                      <a:pt x="23575" y="55410"/>
                      <a:pt x="30424" y="46528"/>
                      <a:pt x="38393" y="38559"/>
                    </a:cubicBezTo>
                    <a:cubicBezTo>
                      <a:pt x="46362" y="30590"/>
                      <a:pt x="55286" y="23741"/>
                      <a:pt x="65122" y="18013"/>
                    </a:cubicBezTo>
                    <a:cubicBezTo>
                      <a:pt x="74959" y="12286"/>
                      <a:pt x="85419" y="7845"/>
                      <a:pt x="96501" y="4773"/>
                    </a:cubicBezTo>
                    <a:cubicBezTo>
                      <a:pt x="107541" y="1702"/>
                      <a:pt x="119246" y="83"/>
                      <a:pt x="131573" y="0"/>
                    </a:cubicBezTo>
                    <a:close/>
                    <a:moveTo>
                      <a:pt x="235545" y="82264"/>
                    </a:moveTo>
                    <a:cubicBezTo>
                      <a:pt x="232307" y="75333"/>
                      <a:pt x="228364" y="68816"/>
                      <a:pt x="223715" y="62715"/>
                    </a:cubicBezTo>
                    <a:cubicBezTo>
                      <a:pt x="219108" y="56614"/>
                      <a:pt x="213962" y="51010"/>
                      <a:pt x="208275" y="45864"/>
                    </a:cubicBezTo>
                    <a:cubicBezTo>
                      <a:pt x="202631" y="40717"/>
                      <a:pt x="196488" y="36234"/>
                      <a:pt x="189888" y="32374"/>
                    </a:cubicBezTo>
                    <a:cubicBezTo>
                      <a:pt x="183289" y="28514"/>
                      <a:pt x="176399" y="25318"/>
                      <a:pt x="169177" y="22745"/>
                    </a:cubicBezTo>
                    <a:cubicBezTo>
                      <a:pt x="172248" y="27020"/>
                      <a:pt x="175029" y="31586"/>
                      <a:pt x="177520" y="36359"/>
                    </a:cubicBezTo>
                    <a:cubicBezTo>
                      <a:pt x="180010" y="41174"/>
                      <a:pt x="182210" y="46071"/>
                      <a:pt x="184078" y="51135"/>
                    </a:cubicBezTo>
                    <a:cubicBezTo>
                      <a:pt x="185945" y="56199"/>
                      <a:pt x="187647" y="61387"/>
                      <a:pt x="189100" y="66700"/>
                    </a:cubicBezTo>
                    <a:cubicBezTo>
                      <a:pt x="190552" y="72012"/>
                      <a:pt x="191756" y="77200"/>
                      <a:pt x="192711" y="82264"/>
                    </a:cubicBezTo>
                    <a:lnTo>
                      <a:pt x="235503" y="82264"/>
                    </a:lnTo>
                    <a:close/>
                    <a:moveTo>
                      <a:pt x="246710" y="131614"/>
                    </a:moveTo>
                    <a:cubicBezTo>
                      <a:pt x="246710" y="120200"/>
                      <a:pt x="245132" y="109243"/>
                      <a:pt x="241936" y="98700"/>
                    </a:cubicBezTo>
                    <a:lnTo>
                      <a:pt x="195284" y="98700"/>
                    </a:lnTo>
                    <a:cubicBezTo>
                      <a:pt x="195990" y="104179"/>
                      <a:pt x="196488" y="109616"/>
                      <a:pt x="196820" y="115012"/>
                    </a:cubicBezTo>
                    <a:cubicBezTo>
                      <a:pt x="197152" y="120408"/>
                      <a:pt x="197318" y="125928"/>
                      <a:pt x="197318" y="131573"/>
                    </a:cubicBezTo>
                    <a:cubicBezTo>
                      <a:pt x="197318" y="137218"/>
                      <a:pt x="197152" y="142613"/>
                      <a:pt x="196820" y="148009"/>
                    </a:cubicBezTo>
                    <a:cubicBezTo>
                      <a:pt x="196488" y="153405"/>
                      <a:pt x="195948" y="158884"/>
                      <a:pt x="195284" y="164445"/>
                    </a:cubicBezTo>
                    <a:lnTo>
                      <a:pt x="241936" y="164445"/>
                    </a:lnTo>
                    <a:cubicBezTo>
                      <a:pt x="245091" y="153903"/>
                      <a:pt x="246710" y="142945"/>
                      <a:pt x="246710" y="131531"/>
                    </a:cubicBezTo>
                    <a:close/>
                    <a:moveTo>
                      <a:pt x="131531" y="246793"/>
                    </a:moveTo>
                    <a:cubicBezTo>
                      <a:pt x="135723" y="246793"/>
                      <a:pt x="139625" y="245630"/>
                      <a:pt x="143236" y="243306"/>
                    </a:cubicBezTo>
                    <a:cubicBezTo>
                      <a:pt x="146847" y="240982"/>
                      <a:pt x="150209" y="237952"/>
                      <a:pt x="153405" y="234175"/>
                    </a:cubicBezTo>
                    <a:cubicBezTo>
                      <a:pt x="156601" y="230398"/>
                      <a:pt x="159299" y="226164"/>
                      <a:pt x="161623" y="221433"/>
                    </a:cubicBezTo>
                    <a:cubicBezTo>
                      <a:pt x="163947" y="216701"/>
                      <a:pt x="166106" y="211886"/>
                      <a:pt x="168181" y="206906"/>
                    </a:cubicBezTo>
                    <a:cubicBezTo>
                      <a:pt x="170256" y="201925"/>
                      <a:pt x="171833" y="197235"/>
                      <a:pt x="172954" y="192752"/>
                    </a:cubicBezTo>
                    <a:lnTo>
                      <a:pt x="175901" y="180923"/>
                    </a:lnTo>
                    <a:lnTo>
                      <a:pt x="87203" y="180923"/>
                    </a:lnTo>
                    <a:cubicBezTo>
                      <a:pt x="87909" y="184285"/>
                      <a:pt x="88864" y="188187"/>
                      <a:pt x="90150" y="192752"/>
                    </a:cubicBezTo>
                    <a:cubicBezTo>
                      <a:pt x="91437" y="197318"/>
                      <a:pt x="93014" y="202008"/>
                      <a:pt x="94923" y="206906"/>
                    </a:cubicBezTo>
                    <a:cubicBezTo>
                      <a:pt x="96833" y="211803"/>
                      <a:pt x="98949" y="216576"/>
                      <a:pt x="101357" y="221308"/>
                    </a:cubicBezTo>
                    <a:cubicBezTo>
                      <a:pt x="103764" y="226040"/>
                      <a:pt x="106545" y="230315"/>
                      <a:pt x="109699" y="234175"/>
                    </a:cubicBezTo>
                    <a:cubicBezTo>
                      <a:pt x="112854" y="238035"/>
                      <a:pt x="116216" y="241065"/>
                      <a:pt x="119744" y="243306"/>
                    </a:cubicBezTo>
                    <a:cubicBezTo>
                      <a:pt x="123272" y="245547"/>
                      <a:pt x="127215" y="246709"/>
                      <a:pt x="131573" y="246793"/>
                    </a:cubicBezTo>
                    <a:close/>
                    <a:moveTo>
                      <a:pt x="178682" y="164528"/>
                    </a:moveTo>
                    <a:cubicBezTo>
                      <a:pt x="179387" y="159050"/>
                      <a:pt x="179885" y="153612"/>
                      <a:pt x="180218" y="148217"/>
                    </a:cubicBezTo>
                    <a:cubicBezTo>
                      <a:pt x="180550" y="142821"/>
                      <a:pt x="180757" y="137301"/>
                      <a:pt x="180840" y="131656"/>
                    </a:cubicBezTo>
                    <a:cubicBezTo>
                      <a:pt x="180840" y="126094"/>
                      <a:pt x="180674" y="120615"/>
                      <a:pt x="180342" y="115220"/>
                    </a:cubicBezTo>
                    <a:cubicBezTo>
                      <a:pt x="180010" y="109824"/>
                      <a:pt x="179429" y="104345"/>
                      <a:pt x="178682" y="98783"/>
                    </a:cubicBezTo>
                    <a:lnTo>
                      <a:pt x="84339" y="98783"/>
                    </a:lnTo>
                    <a:cubicBezTo>
                      <a:pt x="83634" y="104262"/>
                      <a:pt x="83136" y="109699"/>
                      <a:pt x="82804" y="115095"/>
                    </a:cubicBezTo>
                    <a:cubicBezTo>
                      <a:pt x="82472" y="120491"/>
                      <a:pt x="82264" y="126011"/>
                      <a:pt x="82181" y="131656"/>
                    </a:cubicBezTo>
                    <a:cubicBezTo>
                      <a:pt x="82181" y="137218"/>
                      <a:pt x="82347" y="142696"/>
                      <a:pt x="82679" y="148092"/>
                    </a:cubicBezTo>
                    <a:cubicBezTo>
                      <a:pt x="83011" y="153488"/>
                      <a:pt x="83592" y="158967"/>
                      <a:pt x="84339" y="164528"/>
                    </a:cubicBezTo>
                    <a:lnTo>
                      <a:pt x="178682" y="164528"/>
                    </a:lnTo>
                    <a:close/>
                    <a:moveTo>
                      <a:pt x="16353" y="131614"/>
                    </a:moveTo>
                    <a:cubicBezTo>
                      <a:pt x="16353" y="143028"/>
                      <a:pt x="17930" y="153986"/>
                      <a:pt x="21126" y="164528"/>
                    </a:cubicBezTo>
                    <a:lnTo>
                      <a:pt x="67779" y="164528"/>
                    </a:lnTo>
                    <a:cubicBezTo>
                      <a:pt x="67073" y="159050"/>
                      <a:pt x="66575" y="153612"/>
                      <a:pt x="66243" y="148217"/>
                    </a:cubicBezTo>
                    <a:cubicBezTo>
                      <a:pt x="65911" y="142821"/>
                      <a:pt x="65745" y="137301"/>
                      <a:pt x="65745" y="131656"/>
                    </a:cubicBezTo>
                    <a:cubicBezTo>
                      <a:pt x="65745" y="126011"/>
                      <a:pt x="65911" y="120615"/>
                      <a:pt x="66243" y="115220"/>
                    </a:cubicBezTo>
                    <a:cubicBezTo>
                      <a:pt x="66575" y="109824"/>
                      <a:pt x="67115" y="104345"/>
                      <a:pt x="67779" y="98783"/>
                    </a:cubicBezTo>
                    <a:lnTo>
                      <a:pt x="21126" y="98783"/>
                    </a:lnTo>
                    <a:cubicBezTo>
                      <a:pt x="17972" y="109326"/>
                      <a:pt x="16353" y="120283"/>
                      <a:pt x="16353" y="131697"/>
                    </a:cubicBezTo>
                    <a:close/>
                    <a:moveTo>
                      <a:pt x="131531" y="16436"/>
                    </a:moveTo>
                    <a:cubicBezTo>
                      <a:pt x="127339" y="16436"/>
                      <a:pt x="123438" y="17598"/>
                      <a:pt x="119827" y="19923"/>
                    </a:cubicBezTo>
                    <a:cubicBezTo>
                      <a:pt x="116216" y="22247"/>
                      <a:pt x="112854" y="25277"/>
                      <a:pt x="109658" y="29054"/>
                    </a:cubicBezTo>
                    <a:cubicBezTo>
                      <a:pt x="106462" y="32831"/>
                      <a:pt x="103764" y="37065"/>
                      <a:pt x="101440" y="41796"/>
                    </a:cubicBezTo>
                    <a:cubicBezTo>
                      <a:pt x="99115" y="46528"/>
                      <a:pt x="96957" y="51342"/>
                      <a:pt x="94882" y="56323"/>
                    </a:cubicBezTo>
                    <a:cubicBezTo>
                      <a:pt x="92807" y="61304"/>
                      <a:pt x="91229" y="65994"/>
                      <a:pt x="90109" y="70477"/>
                    </a:cubicBezTo>
                    <a:lnTo>
                      <a:pt x="87162" y="82306"/>
                    </a:lnTo>
                    <a:lnTo>
                      <a:pt x="175859" y="82306"/>
                    </a:lnTo>
                    <a:cubicBezTo>
                      <a:pt x="175154" y="78944"/>
                      <a:pt x="174199" y="75042"/>
                      <a:pt x="172913" y="70477"/>
                    </a:cubicBezTo>
                    <a:cubicBezTo>
                      <a:pt x="171626" y="65911"/>
                      <a:pt x="170049" y="61221"/>
                      <a:pt x="168139" y="56323"/>
                    </a:cubicBezTo>
                    <a:cubicBezTo>
                      <a:pt x="166230" y="51425"/>
                      <a:pt x="164113" y="46652"/>
                      <a:pt x="161706" y="41921"/>
                    </a:cubicBezTo>
                    <a:cubicBezTo>
                      <a:pt x="159299" y="37189"/>
                      <a:pt x="156518" y="32914"/>
                      <a:pt x="153363" y="29054"/>
                    </a:cubicBezTo>
                    <a:cubicBezTo>
                      <a:pt x="150209" y="25194"/>
                      <a:pt x="146847" y="22164"/>
                      <a:pt x="143319" y="19923"/>
                    </a:cubicBezTo>
                    <a:cubicBezTo>
                      <a:pt x="139791" y="17681"/>
                      <a:pt x="135848" y="16519"/>
                      <a:pt x="131490" y="16436"/>
                    </a:cubicBezTo>
                    <a:close/>
                    <a:moveTo>
                      <a:pt x="93886" y="22745"/>
                    </a:moveTo>
                    <a:cubicBezTo>
                      <a:pt x="86705" y="25235"/>
                      <a:pt x="79774" y="28431"/>
                      <a:pt x="73174" y="32374"/>
                    </a:cubicBezTo>
                    <a:cubicBezTo>
                      <a:pt x="66575" y="36317"/>
                      <a:pt x="60432" y="40800"/>
                      <a:pt x="54787" y="45864"/>
                    </a:cubicBezTo>
                    <a:cubicBezTo>
                      <a:pt x="49143" y="50927"/>
                      <a:pt x="43996" y="56489"/>
                      <a:pt x="39347" y="62591"/>
                    </a:cubicBezTo>
                    <a:cubicBezTo>
                      <a:pt x="34740" y="68692"/>
                      <a:pt x="30797" y="75250"/>
                      <a:pt x="27518" y="82264"/>
                    </a:cubicBezTo>
                    <a:lnTo>
                      <a:pt x="70311" y="82264"/>
                    </a:lnTo>
                    <a:cubicBezTo>
                      <a:pt x="71348" y="77117"/>
                      <a:pt x="72552" y="71929"/>
                      <a:pt x="73922" y="66700"/>
                    </a:cubicBezTo>
                    <a:cubicBezTo>
                      <a:pt x="75291" y="61470"/>
                      <a:pt x="76910" y="56323"/>
                      <a:pt x="78819" y="51259"/>
                    </a:cubicBezTo>
                    <a:cubicBezTo>
                      <a:pt x="80728" y="46196"/>
                      <a:pt x="82928" y="41215"/>
                      <a:pt x="85502" y="36359"/>
                    </a:cubicBezTo>
                    <a:cubicBezTo>
                      <a:pt x="88075" y="31461"/>
                      <a:pt x="90856" y="26937"/>
                      <a:pt x="93844" y="22745"/>
                    </a:cubicBezTo>
                    <a:close/>
                    <a:moveTo>
                      <a:pt x="27560" y="180965"/>
                    </a:moveTo>
                    <a:cubicBezTo>
                      <a:pt x="30797" y="187896"/>
                      <a:pt x="34740" y="194412"/>
                      <a:pt x="39389" y="200514"/>
                    </a:cubicBezTo>
                    <a:cubicBezTo>
                      <a:pt x="43996" y="206615"/>
                      <a:pt x="49143" y="212218"/>
                      <a:pt x="54829" y="217365"/>
                    </a:cubicBezTo>
                    <a:cubicBezTo>
                      <a:pt x="60474" y="222512"/>
                      <a:pt x="66617" y="226994"/>
                      <a:pt x="73216" y="230854"/>
                    </a:cubicBezTo>
                    <a:cubicBezTo>
                      <a:pt x="79815" y="234714"/>
                      <a:pt x="86705" y="237910"/>
                      <a:pt x="93927" y="240484"/>
                    </a:cubicBezTo>
                    <a:cubicBezTo>
                      <a:pt x="90856" y="236209"/>
                      <a:pt x="88075" y="231643"/>
                      <a:pt x="85585" y="226870"/>
                    </a:cubicBezTo>
                    <a:cubicBezTo>
                      <a:pt x="83094" y="222055"/>
                      <a:pt x="80895" y="217157"/>
                      <a:pt x="79027" y="212094"/>
                    </a:cubicBezTo>
                    <a:cubicBezTo>
                      <a:pt x="77159" y="207030"/>
                      <a:pt x="75457" y="201842"/>
                      <a:pt x="74005" y="196529"/>
                    </a:cubicBezTo>
                    <a:cubicBezTo>
                      <a:pt x="72552" y="191216"/>
                      <a:pt x="71348" y="186028"/>
                      <a:pt x="70394" y="180965"/>
                    </a:cubicBezTo>
                    <a:lnTo>
                      <a:pt x="27601" y="180965"/>
                    </a:lnTo>
                    <a:close/>
                    <a:moveTo>
                      <a:pt x="169219" y="240484"/>
                    </a:moveTo>
                    <a:cubicBezTo>
                      <a:pt x="176399" y="237993"/>
                      <a:pt x="183330" y="234797"/>
                      <a:pt x="189930" y="230854"/>
                    </a:cubicBezTo>
                    <a:cubicBezTo>
                      <a:pt x="196529" y="226911"/>
                      <a:pt x="202672" y="222429"/>
                      <a:pt x="208317" y="217365"/>
                    </a:cubicBezTo>
                    <a:cubicBezTo>
                      <a:pt x="213962" y="212301"/>
                      <a:pt x="219108" y="206740"/>
                      <a:pt x="223757" y="200638"/>
                    </a:cubicBezTo>
                    <a:cubicBezTo>
                      <a:pt x="228406" y="194537"/>
                      <a:pt x="232307" y="187979"/>
                      <a:pt x="235586" y="180965"/>
                    </a:cubicBezTo>
                    <a:lnTo>
                      <a:pt x="192794" y="180965"/>
                    </a:lnTo>
                    <a:cubicBezTo>
                      <a:pt x="191756" y="186111"/>
                      <a:pt x="190552" y="191300"/>
                      <a:pt x="189183" y="196529"/>
                    </a:cubicBezTo>
                    <a:cubicBezTo>
                      <a:pt x="187813" y="201759"/>
                      <a:pt x="186194" y="206906"/>
                      <a:pt x="184285" y="211969"/>
                    </a:cubicBezTo>
                    <a:cubicBezTo>
                      <a:pt x="182376" y="217033"/>
                      <a:pt x="180176" y="222014"/>
                      <a:pt x="177603" y="226870"/>
                    </a:cubicBezTo>
                    <a:cubicBezTo>
                      <a:pt x="175029" y="231768"/>
                      <a:pt x="172248" y="236292"/>
                      <a:pt x="169260" y="240484"/>
                    </a:cubicBezTo>
                    <a:close/>
                  </a:path>
                </a:pathLst>
              </a:custGeom>
              <a:solidFill>
                <a:srgbClr val="FFFFFF"/>
              </a:solidFill>
              <a:ln w="414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04" name="Graphic 80">
                <a:extLst>
                  <a:ext uri="{FF2B5EF4-FFF2-40B4-BE49-F238E27FC236}">
                    <a16:creationId xmlns:a16="http://schemas.microsoft.com/office/drawing/2014/main" id="{04F74D9F-C5E7-79F6-F187-21CD242AF984}"/>
                  </a:ext>
                </a:extLst>
              </p:cNvPr>
              <p:cNvGrpSpPr/>
              <p:nvPr/>
            </p:nvGrpSpPr>
            <p:grpSpPr>
              <a:xfrm>
                <a:off x="6684655" y="4373505"/>
                <a:ext cx="230854" cy="197899"/>
                <a:chOff x="6684655" y="4373505"/>
                <a:chExt cx="230854" cy="197899"/>
              </a:xfrm>
              <a:solidFill>
                <a:srgbClr val="FFFFFF"/>
              </a:solidFill>
            </p:grpSpPr>
            <p:sp>
              <p:nvSpPr>
                <p:cNvPr id="109" name="Freeform: Shape 108">
                  <a:extLst>
                    <a:ext uri="{FF2B5EF4-FFF2-40B4-BE49-F238E27FC236}">
                      <a16:creationId xmlns:a16="http://schemas.microsoft.com/office/drawing/2014/main" id="{071C37D0-56FC-545F-4F72-BBF767E82A56}"/>
                    </a:ext>
                  </a:extLst>
                </p:cNvPr>
                <p:cNvSpPr/>
                <p:nvPr/>
              </p:nvSpPr>
              <p:spPr>
                <a:xfrm>
                  <a:off x="6684655" y="4422980"/>
                  <a:ext cx="230854" cy="148424"/>
                </a:xfrm>
                <a:custGeom>
                  <a:avLst/>
                  <a:gdLst>
                    <a:gd name="connsiteX0" fmla="*/ 222595 w 230854"/>
                    <a:gd name="connsiteY0" fmla="*/ 0 h 148424"/>
                    <a:gd name="connsiteX1" fmla="*/ 8260 w 230854"/>
                    <a:gd name="connsiteY1" fmla="*/ 0 h 148424"/>
                    <a:gd name="connsiteX2" fmla="*/ 0 w 230854"/>
                    <a:gd name="connsiteY2" fmla="*/ 8260 h 148424"/>
                    <a:gd name="connsiteX3" fmla="*/ 0 w 230854"/>
                    <a:gd name="connsiteY3" fmla="*/ 140164 h 148424"/>
                    <a:gd name="connsiteX4" fmla="*/ 8260 w 230854"/>
                    <a:gd name="connsiteY4" fmla="*/ 148424 h 148424"/>
                    <a:gd name="connsiteX5" fmla="*/ 222595 w 230854"/>
                    <a:gd name="connsiteY5" fmla="*/ 148424 h 148424"/>
                    <a:gd name="connsiteX6" fmla="*/ 230854 w 230854"/>
                    <a:gd name="connsiteY6" fmla="*/ 140164 h 148424"/>
                    <a:gd name="connsiteX7" fmla="*/ 230854 w 230854"/>
                    <a:gd name="connsiteY7" fmla="*/ 8260 h 148424"/>
                    <a:gd name="connsiteX8" fmla="*/ 222595 w 230854"/>
                    <a:gd name="connsiteY8" fmla="*/ 0 h 148424"/>
                    <a:gd name="connsiteX9" fmla="*/ 214335 w 230854"/>
                    <a:gd name="connsiteY9" fmla="*/ 131905 h 148424"/>
                    <a:gd name="connsiteX10" fmla="*/ 16478 w 230854"/>
                    <a:gd name="connsiteY10" fmla="*/ 131905 h 148424"/>
                    <a:gd name="connsiteX11" fmla="*/ 16478 w 230854"/>
                    <a:gd name="connsiteY11" fmla="*/ 16478 h 148424"/>
                    <a:gd name="connsiteX12" fmla="*/ 214335 w 230854"/>
                    <a:gd name="connsiteY12" fmla="*/ 16478 h 148424"/>
                    <a:gd name="connsiteX13" fmla="*/ 214335 w 230854"/>
                    <a:gd name="connsiteY13" fmla="*/ 131905 h 1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54" h="148424">
                      <a:moveTo>
                        <a:pt x="222595" y="0"/>
                      </a:moveTo>
                      <a:lnTo>
                        <a:pt x="8260" y="0"/>
                      </a:lnTo>
                      <a:lnTo>
                        <a:pt x="0" y="8260"/>
                      </a:lnTo>
                      <a:lnTo>
                        <a:pt x="0" y="140164"/>
                      </a:lnTo>
                      <a:lnTo>
                        <a:pt x="8260" y="148424"/>
                      </a:lnTo>
                      <a:lnTo>
                        <a:pt x="222595" y="148424"/>
                      </a:lnTo>
                      <a:lnTo>
                        <a:pt x="230854" y="140164"/>
                      </a:lnTo>
                      <a:lnTo>
                        <a:pt x="230854" y="8260"/>
                      </a:lnTo>
                      <a:lnTo>
                        <a:pt x="222595" y="0"/>
                      </a:lnTo>
                      <a:close/>
                      <a:moveTo>
                        <a:pt x="214335" y="131905"/>
                      </a:moveTo>
                      <a:lnTo>
                        <a:pt x="16478" y="131905"/>
                      </a:lnTo>
                      <a:lnTo>
                        <a:pt x="16478" y="16478"/>
                      </a:lnTo>
                      <a:lnTo>
                        <a:pt x="214335" y="16478"/>
                      </a:lnTo>
                      <a:lnTo>
                        <a:pt x="214335" y="131905"/>
                      </a:lnTo>
                      <a:close/>
                    </a:path>
                  </a:pathLst>
                </a:custGeom>
                <a:grpFill/>
                <a:ln w="414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0" name="Freeform: Shape 109">
                  <a:extLst>
                    <a:ext uri="{FF2B5EF4-FFF2-40B4-BE49-F238E27FC236}">
                      <a16:creationId xmlns:a16="http://schemas.microsoft.com/office/drawing/2014/main" id="{63565446-3692-A1EB-8F74-C619767D9E23}"/>
                    </a:ext>
                  </a:extLst>
                </p:cNvPr>
                <p:cNvSpPr/>
                <p:nvPr/>
              </p:nvSpPr>
              <p:spPr>
                <a:xfrm>
                  <a:off x="6684655" y="4373505"/>
                  <a:ext cx="230854" cy="65993"/>
                </a:xfrm>
                <a:custGeom>
                  <a:avLst/>
                  <a:gdLst>
                    <a:gd name="connsiteX0" fmla="*/ 222595 w 230854"/>
                    <a:gd name="connsiteY0" fmla="*/ 0 h 65993"/>
                    <a:gd name="connsiteX1" fmla="*/ 8260 w 230854"/>
                    <a:gd name="connsiteY1" fmla="*/ 0 h 65993"/>
                    <a:gd name="connsiteX2" fmla="*/ 0 w 230854"/>
                    <a:gd name="connsiteY2" fmla="*/ 8260 h 65993"/>
                    <a:gd name="connsiteX3" fmla="*/ 0 w 230854"/>
                    <a:gd name="connsiteY3" fmla="*/ 57734 h 65993"/>
                    <a:gd name="connsiteX4" fmla="*/ 8260 w 230854"/>
                    <a:gd name="connsiteY4" fmla="*/ 65994 h 65993"/>
                    <a:gd name="connsiteX5" fmla="*/ 222595 w 230854"/>
                    <a:gd name="connsiteY5" fmla="*/ 65994 h 65993"/>
                    <a:gd name="connsiteX6" fmla="*/ 230854 w 230854"/>
                    <a:gd name="connsiteY6" fmla="*/ 57734 h 65993"/>
                    <a:gd name="connsiteX7" fmla="*/ 230854 w 230854"/>
                    <a:gd name="connsiteY7" fmla="*/ 8260 h 65993"/>
                    <a:gd name="connsiteX8" fmla="*/ 222595 w 230854"/>
                    <a:gd name="connsiteY8" fmla="*/ 0 h 65993"/>
                    <a:gd name="connsiteX9" fmla="*/ 214335 w 230854"/>
                    <a:gd name="connsiteY9" fmla="*/ 49475 h 65993"/>
                    <a:gd name="connsiteX10" fmla="*/ 16478 w 230854"/>
                    <a:gd name="connsiteY10" fmla="*/ 49475 h 65993"/>
                    <a:gd name="connsiteX11" fmla="*/ 16478 w 230854"/>
                    <a:gd name="connsiteY11" fmla="*/ 16478 h 65993"/>
                    <a:gd name="connsiteX12" fmla="*/ 214335 w 230854"/>
                    <a:gd name="connsiteY12" fmla="*/ 16478 h 65993"/>
                    <a:gd name="connsiteX13" fmla="*/ 214335 w 230854"/>
                    <a:gd name="connsiteY13" fmla="*/ 49475 h 6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0854" h="65993">
                      <a:moveTo>
                        <a:pt x="222595" y="0"/>
                      </a:moveTo>
                      <a:lnTo>
                        <a:pt x="8260" y="0"/>
                      </a:lnTo>
                      <a:lnTo>
                        <a:pt x="0" y="8260"/>
                      </a:lnTo>
                      <a:lnTo>
                        <a:pt x="0" y="57734"/>
                      </a:lnTo>
                      <a:lnTo>
                        <a:pt x="8260" y="65994"/>
                      </a:lnTo>
                      <a:lnTo>
                        <a:pt x="222595" y="65994"/>
                      </a:lnTo>
                      <a:lnTo>
                        <a:pt x="230854" y="57734"/>
                      </a:lnTo>
                      <a:lnTo>
                        <a:pt x="230854" y="8260"/>
                      </a:lnTo>
                      <a:lnTo>
                        <a:pt x="222595" y="0"/>
                      </a:lnTo>
                      <a:close/>
                      <a:moveTo>
                        <a:pt x="214335" y="49475"/>
                      </a:moveTo>
                      <a:lnTo>
                        <a:pt x="16478" y="49475"/>
                      </a:lnTo>
                      <a:lnTo>
                        <a:pt x="16478" y="16478"/>
                      </a:lnTo>
                      <a:lnTo>
                        <a:pt x="214335" y="16478"/>
                      </a:lnTo>
                      <a:lnTo>
                        <a:pt x="214335" y="49475"/>
                      </a:lnTo>
                      <a:close/>
                    </a:path>
                  </a:pathLst>
                </a:custGeom>
                <a:grpFill/>
                <a:ln w="414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cxnSp>
            <p:nvCxnSpPr>
              <p:cNvPr id="105" name="Straight Arrow Connector 104">
                <a:extLst>
                  <a:ext uri="{FF2B5EF4-FFF2-40B4-BE49-F238E27FC236}">
                    <a16:creationId xmlns:a16="http://schemas.microsoft.com/office/drawing/2014/main" id="{B36D873B-70C4-E6A1-AA68-1E2FBA56D944}"/>
                  </a:ext>
                </a:extLst>
              </p:cNvPr>
              <p:cNvCxnSpPr>
                <a:cxnSpLocks/>
              </p:cNvCxnSpPr>
              <p:nvPr/>
            </p:nvCxnSpPr>
            <p:spPr>
              <a:xfrm>
                <a:off x="7103179" y="3832023"/>
                <a:ext cx="574330"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06" name="Straight Connector 105">
                <a:extLst>
                  <a:ext uri="{FF2B5EF4-FFF2-40B4-BE49-F238E27FC236}">
                    <a16:creationId xmlns:a16="http://schemas.microsoft.com/office/drawing/2014/main" id="{D4E412F0-440E-3035-CA81-FF353E06F132}"/>
                  </a:ext>
                </a:extLst>
              </p:cNvPr>
              <p:cNvCxnSpPr/>
              <p:nvPr/>
            </p:nvCxnSpPr>
            <p:spPr>
              <a:xfrm>
                <a:off x="7103179" y="3168570"/>
                <a:ext cx="342680"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107" name="Straight Connector 106">
                <a:extLst>
                  <a:ext uri="{FF2B5EF4-FFF2-40B4-BE49-F238E27FC236}">
                    <a16:creationId xmlns:a16="http://schemas.microsoft.com/office/drawing/2014/main" id="{45E05C7C-1A09-CE2D-40A2-5579BCB9D105}"/>
                  </a:ext>
                </a:extLst>
              </p:cNvPr>
              <p:cNvCxnSpPr>
                <a:cxnSpLocks/>
              </p:cNvCxnSpPr>
              <p:nvPr/>
            </p:nvCxnSpPr>
            <p:spPr>
              <a:xfrm>
                <a:off x="7445859" y="3157558"/>
                <a:ext cx="0" cy="1292415"/>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108" name="Straight Connector 107">
                <a:extLst>
                  <a:ext uri="{FF2B5EF4-FFF2-40B4-BE49-F238E27FC236}">
                    <a16:creationId xmlns:a16="http://schemas.microsoft.com/office/drawing/2014/main" id="{B318FC47-D2E2-FFE1-CDE7-FDB19193012E}"/>
                  </a:ext>
                </a:extLst>
              </p:cNvPr>
              <p:cNvCxnSpPr>
                <a:cxnSpLocks/>
              </p:cNvCxnSpPr>
              <p:nvPr/>
            </p:nvCxnSpPr>
            <p:spPr>
              <a:xfrm>
                <a:off x="7103179" y="4449973"/>
                <a:ext cx="351306"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grpSp>
      </p:grpSp>
      <p:pic>
        <p:nvPicPr>
          <p:cNvPr id="113" name="Graphic 112">
            <a:extLst>
              <a:ext uri="{FF2B5EF4-FFF2-40B4-BE49-F238E27FC236}">
                <a16:creationId xmlns:a16="http://schemas.microsoft.com/office/drawing/2014/main" id="{5157F327-DE6E-03BA-6820-7F09D6E3E8A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19191" y="1357798"/>
            <a:ext cx="816813" cy="816813"/>
          </a:xfrm>
          <a:prstGeom prst="rect">
            <a:avLst/>
          </a:prstGeom>
        </p:spPr>
      </p:pic>
      <p:grpSp>
        <p:nvGrpSpPr>
          <p:cNvPr id="114" name="Group 113">
            <a:extLst>
              <a:ext uri="{FF2B5EF4-FFF2-40B4-BE49-F238E27FC236}">
                <a16:creationId xmlns:a16="http://schemas.microsoft.com/office/drawing/2014/main" id="{260D769E-1906-0E6A-6B4B-F0898FB9C6EA}"/>
              </a:ext>
              <a:ext uri="{C183D7F6-B498-43B3-948B-1728B52AA6E4}">
                <adec:decorative xmlns:adec="http://schemas.microsoft.com/office/drawing/2017/decorative" val="1"/>
              </a:ext>
            </a:extLst>
          </p:cNvPr>
          <p:cNvGrpSpPr/>
          <p:nvPr/>
        </p:nvGrpSpPr>
        <p:grpSpPr>
          <a:xfrm>
            <a:off x="9324018" y="1114769"/>
            <a:ext cx="502536" cy="3715778"/>
            <a:chOff x="6983301" y="2371669"/>
            <a:chExt cx="445518" cy="3294184"/>
          </a:xfrm>
        </p:grpSpPr>
        <p:sp>
          <p:nvSpPr>
            <p:cNvPr id="115" name="Freeform: Shape 114">
              <a:extLst>
                <a:ext uri="{FF2B5EF4-FFF2-40B4-BE49-F238E27FC236}">
                  <a16:creationId xmlns:a16="http://schemas.microsoft.com/office/drawing/2014/main" id="{3B313B9B-78B9-FEED-A4F7-303833009E47}"/>
                </a:ext>
              </a:extLst>
            </p:cNvPr>
            <p:cNvSpPr/>
            <p:nvPr/>
          </p:nvSpPr>
          <p:spPr>
            <a:xfrm>
              <a:off x="6983301" y="5220335"/>
              <a:ext cx="445518" cy="445518"/>
            </a:xfrm>
            <a:custGeom>
              <a:avLst/>
              <a:gdLst>
                <a:gd name="connsiteX0" fmla="*/ 626789 w 725672"/>
                <a:gd name="connsiteY0" fmla="*/ 0 h 725672"/>
                <a:gd name="connsiteX1" fmla="*/ 725672 w 725672"/>
                <a:gd name="connsiteY1" fmla="*/ 98882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2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2"/>
                  </a:cubicBezTo>
                  <a:lnTo>
                    <a:pt x="725672" y="626789"/>
                  </a:lnTo>
                  <a:cubicBezTo>
                    <a:pt x="725672" y="681401"/>
                    <a:pt x="681401" y="725672"/>
                    <a:pt x="626789" y="725672"/>
                  </a:cubicBezTo>
                  <a:lnTo>
                    <a:pt x="98883" y="725672"/>
                  </a:lnTo>
                  <a:cubicBezTo>
                    <a:pt x="44271" y="725672"/>
                    <a:pt x="0" y="681400"/>
                    <a:pt x="0" y="626789"/>
                  </a:cubicBezTo>
                  <a:lnTo>
                    <a:pt x="0" y="98882"/>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16" name="Graphic 121">
              <a:extLst>
                <a:ext uri="{FF2B5EF4-FFF2-40B4-BE49-F238E27FC236}">
                  <a16:creationId xmlns:a16="http://schemas.microsoft.com/office/drawing/2014/main" id="{08EEF29C-3529-EE9D-DEE9-71E0EB14F798}"/>
                </a:ext>
              </a:extLst>
            </p:cNvPr>
            <p:cNvGrpSpPr/>
            <p:nvPr/>
          </p:nvGrpSpPr>
          <p:grpSpPr>
            <a:xfrm>
              <a:off x="7051222" y="5290735"/>
              <a:ext cx="309678" cy="309678"/>
              <a:chOff x="8996624" y="7986790"/>
              <a:chExt cx="504412" cy="504411"/>
            </a:xfrm>
          </p:grpSpPr>
          <p:sp>
            <p:nvSpPr>
              <p:cNvPr id="162" name="Freeform: Shape 161">
                <a:extLst>
                  <a:ext uri="{FF2B5EF4-FFF2-40B4-BE49-F238E27FC236}">
                    <a16:creationId xmlns:a16="http://schemas.microsoft.com/office/drawing/2014/main" id="{D292BC89-898D-4861-0BAE-B9CA3D6E3326}"/>
                  </a:ext>
                </a:extLst>
              </p:cNvPr>
              <p:cNvSpPr/>
              <p:nvPr/>
            </p:nvSpPr>
            <p:spPr>
              <a:xfrm>
                <a:off x="9003620" y="7986790"/>
                <a:ext cx="497416" cy="497416"/>
              </a:xfrm>
              <a:custGeom>
                <a:avLst/>
                <a:gdLst>
                  <a:gd name="connsiteX0" fmla="*/ 497416 w 497416"/>
                  <a:gd name="connsiteY0" fmla="*/ 248708 h 497416"/>
                  <a:gd name="connsiteX1" fmla="*/ 248708 w 497416"/>
                  <a:gd name="connsiteY1" fmla="*/ 497416 h 497416"/>
                  <a:gd name="connsiteX2" fmla="*/ 0 w 497416"/>
                  <a:gd name="connsiteY2" fmla="*/ 248708 h 497416"/>
                  <a:gd name="connsiteX3" fmla="*/ 248708 w 497416"/>
                  <a:gd name="connsiteY3" fmla="*/ 0 h 497416"/>
                  <a:gd name="connsiteX4" fmla="*/ 497416 w 497416"/>
                  <a:gd name="connsiteY4" fmla="*/ 248708 h 49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416" h="497416">
                    <a:moveTo>
                      <a:pt x="497416" y="248708"/>
                    </a:moveTo>
                    <a:cubicBezTo>
                      <a:pt x="497416" y="386066"/>
                      <a:pt x="386066" y="497416"/>
                      <a:pt x="248708" y="497416"/>
                    </a:cubicBezTo>
                    <a:cubicBezTo>
                      <a:pt x="111351" y="497416"/>
                      <a:pt x="0" y="386066"/>
                      <a:pt x="0" y="248708"/>
                    </a:cubicBezTo>
                    <a:cubicBezTo>
                      <a:pt x="0" y="111351"/>
                      <a:pt x="111351" y="0"/>
                      <a:pt x="248708" y="0"/>
                    </a:cubicBezTo>
                    <a:cubicBezTo>
                      <a:pt x="386066" y="0"/>
                      <a:pt x="497416" y="111351"/>
                      <a:pt x="497416" y="248708"/>
                    </a:cubicBezTo>
                    <a:close/>
                  </a:path>
                </a:pathLst>
              </a:custGeom>
              <a:solidFill>
                <a:srgbClr val="5C2D88"/>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3" name="Freeform: Shape 162">
                <a:extLst>
                  <a:ext uri="{FF2B5EF4-FFF2-40B4-BE49-F238E27FC236}">
                    <a16:creationId xmlns:a16="http://schemas.microsoft.com/office/drawing/2014/main" id="{FC721F83-0FE3-E903-B3D0-950B10AA4C4C}"/>
                  </a:ext>
                </a:extLst>
              </p:cNvPr>
              <p:cNvSpPr/>
              <p:nvPr/>
            </p:nvSpPr>
            <p:spPr>
              <a:xfrm>
                <a:off x="8996624" y="8056778"/>
                <a:ext cx="434424" cy="434423"/>
              </a:xfrm>
              <a:custGeom>
                <a:avLst/>
                <a:gdLst>
                  <a:gd name="connsiteX0" fmla="*/ 83268 w 434424"/>
                  <a:gd name="connsiteY0" fmla="*/ 0 h 434423"/>
                  <a:gd name="connsiteX1" fmla="*/ 63004 w 434424"/>
                  <a:gd name="connsiteY1" fmla="*/ 351156 h 434423"/>
                  <a:gd name="connsiteX2" fmla="*/ 414160 w 434424"/>
                  <a:gd name="connsiteY2" fmla="*/ 371420 h 434423"/>
                  <a:gd name="connsiteX3" fmla="*/ 434424 w 434424"/>
                  <a:gd name="connsiteY3" fmla="*/ 351156 h 434423"/>
                  <a:gd name="connsiteX4" fmla="*/ 83268 w 434424"/>
                  <a:gd name="connsiteY4" fmla="*/ 0 h 434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424" h="434423">
                    <a:moveTo>
                      <a:pt x="83268" y="0"/>
                    </a:moveTo>
                    <a:cubicBezTo>
                      <a:pt x="-19273" y="91377"/>
                      <a:pt x="-28374" y="248614"/>
                      <a:pt x="63004" y="351156"/>
                    </a:cubicBezTo>
                    <a:cubicBezTo>
                      <a:pt x="154381" y="453697"/>
                      <a:pt x="311618" y="462797"/>
                      <a:pt x="414160" y="371420"/>
                    </a:cubicBezTo>
                    <a:cubicBezTo>
                      <a:pt x="421290" y="365041"/>
                      <a:pt x="428045" y="358286"/>
                      <a:pt x="434424" y="351156"/>
                    </a:cubicBezTo>
                    <a:lnTo>
                      <a:pt x="83268" y="0"/>
                    </a:lnTo>
                    <a:close/>
                  </a:path>
                </a:pathLst>
              </a:custGeom>
              <a:solidFill>
                <a:srgbClr val="000000">
                  <a:alpha val="10000"/>
                </a:srgbClr>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4" name="Freeform: Shape 163">
                <a:extLst>
                  <a:ext uri="{FF2B5EF4-FFF2-40B4-BE49-F238E27FC236}">
                    <a16:creationId xmlns:a16="http://schemas.microsoft.com/office/drawing/2014/main" id="{D9F71E57-33A9-8471-F0E1-D804F33189EC}"/>
                  </a:ext>
                </a:extLst>
              </p:cNvPr>
              <p:cNvSpPr/>
              <p:nvPr/>
            </p:nvSpPr>
            <p:spPr>
              <a:xfrm>
                <a:off x="9050153" y="8254074"/>
                <a:ext cx="22046" cy="22234"/>
              </a:xfrm>
              <a:custGeom>
                <a:avLst/>
                <a:gdLst>
                  <a:gd name="connsiteX0" fmla="*/ 10977 w 22046"/>
                  <a:gd name="connsiteY0" fmla="*/ 22235 h 22234"/>
                  <a:gd name="connsiteX1" fmla="*/ 3190 w 22046"/>
                  <a:gd name="connsiteY1" fmla="*/ 18951 h 22234"/>
                  <a:gd name="connsiteX2" fmla="*/ 0 w 22046"/>
                  <a:gd name="connsiteY2" fmla="*/ 11164 h 22234"/>
                  <a:gd name="connsiteX3" fmla="*/ 3190 w 22046"/>
                  <a:gd name="connsiteY3" fmla="*/ 3377 h 22234"/>
                  <a:gd name="connsiteX4" fmla="*/ 10977 w 22046"/>
                  <a:gd name="connsiteY4" fmla="*/ 0 h 22234"/>
                  <a:gd name="connsiteX5" fmla="*/ 18763 w 22046"/>
                  <a:gd name="connsiteY5" fmla="*/ 3377 h 22234"/>
                  <a:gd name="connsiteX6" fmla="*/ 22047 w 22046"/>
                  <a:gd name="connsiteY6" fmla="*/ 11164 h 22234"/>
                  <a:gd name="connsiteX7" fmla="*/ 18763 w 22046"/>
                  <a:gd name="connsiteY7" fmla="*/ 18951 h 22234"/>
                  <a:gd name="connsiteX8" fmla="*/ 10977 w 22046"/>
                  <a:gd name="connsiteY8" fmla="*/ 22235 h 22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46" h="22234">
                    <a:moveTo>
                      <a:pt x="10977" y="22235"/>
                    </a:moveTo>
                    <a:cubicBezTo>
                      <a:pt x="8068" y="22235"/>
                      <a:pt x="5254" y="21109"/>
                      <a:pt x="3190" y="18951"/>
                    </a:cubicBezTo>
                    <a:cubicBezTo>
                      <a:pt x="1126" y="16887"/>
                      <a:pt x="0" y="14073"/>
                      <a:pt x="0" y="11164"/>
                    </a:cubicBezTo>
                    <a:cubicBezTo>
                      <a:pt x="0" y="8256"/>
                      <a:pt x="1126" y="5442"/>
                      <a:pt x="3190" y="3377"/>
                    </a:cubicBezTo>
                    <a:cubicBezTo>
                      <a:pt x="5160" y="1220"/>
                      <a:pt x="7974" y="0"/>
                      <a:pt x="10977" y="0"/>
                    </a:cubicBezTo>
                    <a:cubicBezTo>
                      <a:pt x="13885" y="0"/>
                      <a:pt x="16699" y="1220"/>
                      <a:pt x="18763" y="3377"/>
                    </a:cubicBezTo>
                    <a:cubicBezTo>
                      <a:pt x="20827" y="5442"/>
                      <a:pt x="22047" y="8256"/>
                      <a:pt x="22047" y="11164"/>
                    </a:cubicBezTo>
                    <a:cubicBezTo>
                      <a:pt x="22047" y="14073"/>
                      <a:pt x="20921" y="16887"/>
                      <a:pt x="18763" y="18951"/>
                    </a:cubicBezTo>
                    <a:cubicBezTo>
                      <a:pt x="16699" y="21015"/>
                      <a:pt x="13885" y="22235"/>
                      <a:pt x="10977" y="22235"/>
                    </a:cubicBez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5" name="Freeform: Shape 164">
                <a:extLst>
                  <a:ext uri="{FF2B5EF4-FFF2-40B4-BE49-F238E27FC236}">
                    <a16:creationId xmlns:a16="http://schemas.microsoft.com/office/drawing/2014/main" id="{CD1E5149-BE08-0251-9A92-15D2953CEF6A}"/>
                  </a:ext>
                </a:extLst>
              </p:cNvPr>
              <p:cNvSpPr/>
              <p:nvPr/>
            </p:nvSpPr>
            <p:spPr>
              <a:xfrm>
                <a:off x="9101470" y="8132769"/>
                <a:ext cx="114081" cy="141662"/>
              </a:xfrm>
              <a:custGeom>
                <a:avLst/>
                <a:gdLst>
                  <a:gd name="connsiteX0" fmla="*/ 114081 w 114081"/>
                  <a:gd name="connsiteY0" fmla="*/ 141663 h 141662"/>
                  <a:gd name="connsiteX1" fmla="*/ 93723 w 114081"/>
                  <a:gd name="connsiteY1" fmla="*/ 141663 h 141662"/>
                  <a:gd name="connsiteX2" fmla="*/ 20921 w 114081"/>
                  <a:gd name="connsiteY2" fmla="*/ 28614 h 141662"/>
                  <a:gd name="connsiteX3" fmla="*/ 16418 w 114081"/>
                  <a:gd name="connsiteY3" fmla="*/ 19795 h 141662"/>
                  <a:gd name="connsiteX4" fmla="*/ 15761 w 114081"/>
                  <a:gd name="connsiteY4" fmla="*/ 19795 h 141662"/>
                  <a:gd name="connsiteX5" fmla="*/ 16512 w 114081"/>
                  <a:gd name="connsiteY5" fmla="*/ 39215 h 141662"/>
                  <a:gd name="connsiteX6" fmla="*/ 16512 w 114081"/>
                  <a:gd name="connsiteY6" fmla="*/ 141663 h 141662"/>
                  <a:gd name="connsiteX7" fmla="*/ 0 w 114081"/>
                  <a:gd name="connsiteY7" fmla="*/ 141663 h 141662"/>
                  <a:gd name="connsiteX8" fmla="*/ 0 w 114081"/>
                  <a:gd name="connsiteY8" fmla="*/ 0 h 141662"/>
                  <a:gd name="connsiteX9" fmla="*/ 21484 w 114081"/>
                  <a:gd name="connsiteY9" fmla="*/ 0 h 141662"/>
                  <a:gd name="connsiteX10" fmla="*/ 92409 w 114081"/>
                  <a:gd name="connsiteY10" fmla="*/ 110985 h 141662"/>
                  <a:gd name="connsiteX11" fmla="*/ 98132 w 114081"/>
                  <a:gd name="connsiteY11" fmla="*/ 120461 h 141662"/>
                  <a:gd name="connsiteX12" fmla="*/ 98508 w 114081"/>
                  <a:gd name="connsiteY12" fmla="*/ 120461 h 141662"/>
                  <a:gd name="connsiteX13" fmla="*/ 97476 w 114081"/>
                  <a:gd name="connsiteY13" fmla="*/ 99633 h 141662"/>
                  <a:gd name="connsiteX14" fmla="*/ 97476 w 114081"/>
                  <a:gd name="connsiteY14" fmla="*/ 0 h 141662"/>
                  <a:gd name="connsiteX15" fmla="*/ 113987 w 114081"/>
                  <a:gd name="connsiteY15" fmla="*/ 0 h 141662"/>
                  <a:gd name="connsiteX16" fmla="*/ 113987 w 114081"/>
                  <a:gd name="connsiteY16" fmla="*/ 141663 h 141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081" h="141662">
                    <a:moveTo>
                      <a:pt x="114081" y="141663"/>
                    </a:moveTo>
                    <a:lnTo>
                      <a:pt x="93723" y="141663"/>
                    </a:lnTo>
                    <a:lnTo>
                      <a:pt x="20921" y="28614"/>
                    </a:lnTo>
                    <a:cubicBezTo>
                      <a:pt x="19139" y="25800"/>
                      <a:pt x="17638" y="22891"/>
                      <a:pt x="16418" y="19795"/>
                    </a:cubicBezTo>
                    <a:lnTo>
                      <a:pt x="15761" y="19795"/>
                    </a:lnTo>
                    <a:cubicBezTo>
                      <a:pt x="16418" y="26269"/>
                      <a:pt x="16699" y="32742"/>
                      <a:pt x="16512" y="39215"/>
                    </a:cubicBezTo>
                    <a:lnTo>
                      <a:pt x="16512" y="141663"/>
                    </a:lnTo>
                    <a:lnTo>
                      <a:pt x="0" y="141663"/>
                    </a:lnTo>
                    <a:lnTo>
                      <a:pt x="0" y="0"/>
                    </a:lnTo>
                    <a:lnTo>
                      <a:pt x="21484" y="0"/>
                    </a:lnTo>
                    <a:lnTo>
                      <a:pt x="92409" y="110985"/>
                    </a:lnTo>
                    <a:cubicBezTo>
                      <a:pt x="95318" y="115582"/>
                      <a:pt x="97288" y="118772"/>
                      <a:pt x="98132" y="120461"/>
                    </a:cubicBezTo>
                    <a:lnTo>
                      <a:pt x="98508" y="120461"/>
                    </a:lnTo>
                    <a:cubicBezTo>
                      <a:pt x="97663" y="113518"/>
                      <a:pt x="97382" y="106576"/>
                      <a:pt x="97476" y="99633"/>
                    </a:cubicBezTo>
                    <a:lnTo>
                      <a:pt x="97476" y="0"/>
                    </a:lnTo>
                    <a:lnTo>
                      <a:pt x="113987" y="0"/>
                    </a:lnTo>
                    <a:lnTo>
                      <a:pt x="113987" y="141663"/>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6" name="Freeform: Shape 165">
                <a:extLst>
                  <a:ext uri="{FF2B5EF4-FFF2-40B4-BE49-F238E27FC236}">
                    <a16:creationId xmlns:a16="http://schemas.microsoft.com/office/drawing/2014/main" id="{FF4D61B1-BA1A-D006-9D6F-917FDCB4BED4}"/>
                  </a:ext>
                </a:extLst>
              </p:cNvPr>
              <p:cNvSpPr/>
              <p:nvPr/>
            </p:nvSpPr>
            <p:spPr>
              <a:xfrm>
                <a:off x="9252234" y="8132769"/>
                <a:ext cx="75428" cy="141756"/>
              </a:xfrm>
              <a:custGeom>
                <a:avLst/>
                <a:gdLst>
                  <a:gd name="connsiteX0" fmla="*/ 75335 w 75428"/>
                  <a:gd name="connsiteY0" fmla="*/ 141663 h 141756"/>
                  <a:gd name="connsiteX1" fmla="*/ 0 w 75428"/>
                  <a:gd name="connsiteY1" fmla="*/ 141663 h 141756"/>
                  <a:gd name="connsiteX2" fmla="*/ 0 w 75428"/>
                  <a:gd name="connsiteY2" fmla="*/ 0 h 141756"/>
                  <a:gd name="connsiteX3" fmla="*/ 71864 w 75428"/>
                  <a:gd name="connsiteY3" fmla="*/ 0 h 141756"/>
                  <a:gd name="connsiteX4" fmla="*/ 71864 w 75428"/>
                  <a:gd name="connsiteY4" fmla="*/ 15010 h 141756"/>
                  <a:gd name="connsiteX5" fmla="*/ 16981 w 75428"/>
                  <a:gd name="connsiteY5" fmla="*/ 15010 h 141756"/>
                  <a:gd name="connsiteX6" fmla="*/ 16981 w 75428"/>
                  <a:gd name="connsiteY6" fmla="*/ 62107 h 141756"/>
                  <a:gd name="connsiteX7" fmla="*/ 68111 w 75428"/>
                  <a:gd name="connsiteY7" fmla="*/ 62107 h 141756"/>
                  <a:gd name="connsiteX8" fmla="*/ 68111 w 75428"/>
                  <a:gd name="connsiteY8" fmla="*/ 77024 h 141756"/>
                  <a:gd name="connsiteX9" fmla="*/ 16981 w 75428"/>
                  <a:gd name="connsiteY9" fmla="*/ 77024 h 141756"/>
                  <a:gd name="connsiteX10" fmla="*/ 16981 w 75428"/>
                  <a:gd name="connsiteY10" fmla="*/ 126184 h 141756"/>
                  <a:gd name="connsiteX11" fmla="*/ 75429 w 75428"/>
                  <a:gd name="connsiteY11" fmla="*/ 126184 h 141756"/>
                  <a:gd name="connsiteX12" fmla="*/ 75429 w 75428"/>
                  <a:gd name="connsiteY12" fmla="*/ 141757 h 141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5428" h="141756">
                    <a:moveTo>
                      <a:pt x="75335" y="141663"/>
                    </a:moveTo>
                    <a:lnTo>
                      <a:pt x="0" y="141663"/>
                    </a:lnTo>
                    <a:lnTo>
                      <a:pt x="0" y="0"/>
                    </a:lnTo>
                    <a:lnTo>
                      <a:pt x="71864" y="0"/>
                    </a:lnTo>
                    <a:lnTo>
                      <a:pt x="71864" y="15010"/>
                    </a:lnTo>
                    <a:lnTo>
                      <a:pt x="16981" y="15010"/>
                    </a:lnTo>
                    <a:lnTo>
                      <a:pt x="16981" y="62107"/>
                    </a:lnTo>
                    <a:lnTo>
                      <a:pt x="68111" y="62107"/>
                    </a:lnTo>
                    <a:lnTo>
                      <a:pt x="68111" y="77024"/>
                    </a:lnTo>
                    <a:lnTo>
                      <a:pt x="16981" y="77024"/>
                    </a:lnTo>
                    <a:lnTo>
                      <a:pt x="16981" y="126184"/>
                    </a:lnTo>
                    <a:lnTo>
                      <a:pt x="75429" y="126184"/>
                    </a:lnTo>
                    <a:lnTo>
                      <a:pt x="75429" y="141757"/>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7" name="Freeform: Shape 166">
                <a:extLst>
                  <a:ext uri="{FF2B5EF4-FFF2-40B4-BE49-F238E27FC236}">
                    <a16:creationId xmlns:a16="http://schemas.microsoft.com/office/drawing/2014/main" id="{3E58E589-8335-DB2E-AD4A-32DF8F95ABE7}"/>
                  </a:ext>
                </a:extLst>
              </p:cNvPr>
              <p:cNvSpPr/>
              <p:nvPr/>
            </p:nvSpPr>
            <p:spPr>
              <a:xfrm>
                <a:off x="9340421" y="8132675"/>
                <a:ext cx="98507" cy="141663"/>
              </a:xfrm>
              <a:custGeom>
                <a:avLst/>
                <a:gdLst>
                  <a:gd name="connsiteX0" fmla="*/ 98414 w 98507"/>
                  <a:gd name="connsiteY0" fmla="*/ 15011 h 141663"/>
                  <a:gd name="connsiteX1" fmla="*/ 57228 w 98507"/>
                  <a:gd name="connsiteY1" fmla="*/ 15011 h 141663"/>
                  <a:gd name="connsiteX2" fmla="*/ 57228 w 98507"/>
                  <a:gd name="connsiteY2" fmla="*/ 141664 h 141663"/>
                  <a:gd name="connsiteX3" fmla="*/ 40716 w 98507"/>
                  <a:gd name="connsiteY3" fmla="*/ 141664 h 141663"/>
                  <a:gd name="connsiteX4" fmla="*/ 40716 w 98507"/>
                  <a:gd name="connsiteY4" fmla="*/ 15011 h 141663"/>
                  <a:gd name="connsiteX5" fmla="*/ 0 w 98507"/>
                  <a:gd name="connsiteY5" fmla="*/ 15011 h 141663"/>
                  <a:gd name="connsiteX6" fmla="*/ 0 w 98507"/>
                  <a:gd name="connsiteY6" fmla="*/ 0 h 141663"/>
                  <a:gd name="connsiteX7" fmla="*/ 98508 w 98507"/>
                  <a:gd name="connsiteY7" fmla="*/ 0 h 141663"/>
                  <a:gd name="connsiteX8" fmla="*/ 98508 w 98507"/>
                  <a:gd name="connsiteY8" fmla="*/ 15011 h 141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07" h="141663">
                    <a:moveTo>
                      <a:pt x="98414" y="15011"/>
                    </a:moveTo>
                    <a:lnTo>
                      <a:pt x="57228" y="15011"/>
                    </a:lnTo>
                    <a:lnTo>
                      <a:pt x="57228" y="141664"/>
                    </a:lnTo>
                    <a:lnTo>
                      <a:pt x="40716" y="141664"/>
                    </a:lnTo>
                    <a:lnTo>
                      <a:pt x="40716" y="15011"/>
                    </a:lnTo>
                    <a:lnTo>
                      <a:pt x="0" y="15011"/>
                    </a:lnTo>
                    <a:lnTo>
                      <a:pt x="0" y="0"/>
                    </a:lnTo>
                    <a:lnTo>
                      <a:pt x="98508" y="0"/>
                    </a:lnTo>
                    <a:lnTo>
                      <a:pt x="98508" y="15011"/>
                    </a:lnTo>
                    <a:close/>
                  </a:path>
                </a:pathLst>
              </a:custGeom>
              <a:solidFill>
                <a:srgbClr val="000000"/>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8" name="Freeform: Shape 167">
                <a:extLst>
                  <a:ext uri="{FF2B5EF4-FFF2-40B4-BE49-F238E27FC236}">
                    <a16:creationId xmlns:a16="http://schemas.microsoft.com/office/drawing/2014/main" id="{89772A01-8922-DFD6-2250-6239F641BBB0}"/>
                  </a:ext>
                </a:extLst>
              </p:cNvPr>
              <p:cNvSpPr/>
              <p:nvPr/>
            </p:nvSpPr>
            <p:spPr>
              <a:xfrm>
                <a:off x="9157906" y="8307339"/>
                <a:ext cx="48920" cy="67318"/>
              </a:xfrm>
              <a:custGeom>
                <a:avLst/>
                <a:gdLst>
                  <a:gd name="connsiteX0" fmla="*/ 48733 w 48920"/>
                  <a:gd name="connsiteY0" fmla="*/ 63444 h 67318"/>
                  <a:gd name="connsiteX1" fmla="*/ 30720 w 48920"/>
                  <a:gd name="connsiteY1" fmla="*/ 67290 h 67318"/>
                  <a:gd name="connsiteX2" fmla="*/ 8392 w 48920"/>
                  <a:gd name="connsiteY2" fmla="*/ 58378 h 67318"/>
                  <a:gd name="connsiteX3" fmla="*/ 42 w 48920"/>
                  <a:gd name="connsiteY3" fmla="*/ 35017 h 67318"/>
                  <a:gd name="connsiteX4" fmla="*/ 9424 w 48920"/>
                  <a:gd name="connsiteY4" fmla="*/ 9687 h 67318"/>
                  <a:gd name="connsiteX5" fmla="*/ 33347 w 48920"/>
                  <a:gd name="connsiteY5" fmla="*/ 23 h 67318"/>
                  <a:gd name="connsiteX6" fmla="*/ 48921 w 48920"/>
                  <a:gd name="connsiteY6" fmla="*/ 2744 h 67318"/>
                  <a:gd name="connsiteX7" fmla="*/ 48921 w 48920"/>
                  <a:gd name="connsiteY7" fmla="*/ 10531 h 67318"/>
                  <a:gd name="connsiteX8" fmla="*/ 33347 w 48920"/>
                  <a:gd name="connsiteY8" fmla="*/ 6685 h 67318"/>
                  <a:gd name="connsiteX9" fmla="*/ 15053 w 48920"/>
                  <a:gd name="connsiteY9" fmla="*/ 14472 h 67318"/>
                  <a:gd name="connsiteX10" fmla="*/ 8017 w 48920"/>
                  <a:gd name="connsiteY10" fmla="*/ 34548 h 67318"/>
                  <a:gd name="connsiteX11" fmla="*/ 14584 w 48920"/>
                  <a:gd name="connsiteY11" fmla="*/ 53593 h 67318"/>
                  <a:gd name="connsiteX12" fmla="*/ 31752 w 48920"/>
                  <a:gd name="connsiteY12" fmla="*/ 60629 h 67318"/>
                  <a:gd name="connsiteX13" fmla="*/ 48733 w 48920"/>
                  <a:gd name="connsiteY13" fmla="*/ 56313 h 67318"/>
                  <a:gd name="connsiteX14" fmla="*/ 48733 w 48920"/>
                  <a:gd name="connsiteY14" fmla="*/ 63538 h 67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920" h="67318">
                    <a:moveTo>
                      <a:pt x="48733" y="63444"/>
                    </a:moveTo>
                    <a:cubicBezTo>
                      <a:pt x="43104" y="66164"/>
                      <a:pt x="36912" y="67478"/>
                      <a:pt x="30720" y="67290"/>
                    </a:cubicBezTo>
                    <a:cubicBezTo>
                      <a:pt x="22370" y="67665"/>
                      <a:pt x="14208" y="64382"/>
                      <a:pt x="8392" y="58378"/>
                    </a:cubicBezTo>
                    <a:cubicBezTo>
                      <a:pt x="2669" y="51998"/>
                      <a:pt x="-333" y="43648"/>
                      <a:pt x="42" y="35017"/>
                    </a:cubicBezTo>
                    <a:cubicBezTo>
                      <a:pt x="-427" y="25636"/>
                      <a:pt x="3044" y="16535"/>
                      <a:pt x="9424" y="9687"/>
                    </a:cubicBezTo>
                    <a:cubicBezTo>
                      <a:pt x="15709" y="3213"/>
                      <a:pt x="24341" y="-258"/>
                      <a:pt x="33347" y="23"/>
                    </a:cubicBezTo>
                    <a:cubicBezTo>
                      <a:pt x="38695" y="-164"/>
                      <a:pt x="43948" y="774"/>
                      <a:pt x="48921" y="2744"/>
                    </a:cubicBezTo>
                    <a:lnTo>
                      <a:pt x="48921" y="10531"/>
                    </a:lnTo>
                    <a:cubicBezTo>
                      <a:pt x="44136" y="7904"/>
                      <a:pt x="38788" y="6591"/>
                      <a:pt x="33347" y="6685"/>
                    </a:cubicBezTo>
                    <a:cubicBezTo>
                      <a:pt x="26405" y="6497"/>
                      <a:pt x="19744" y="9311"/>
                      <a:pt x="15053" y="14472"/>
                    </a:cubicBezTo>
                    <a:cubicBezTo>
                      <a:pt x="10174" y="20006"/>
                      <a:pt x="7735" y="27230"/>
                      <a:pt x="8017" y="34548"/>
                    </a:cubicBezTo>
                    <a:cubicBezTo>
                      <a:pt x="7641" y="41490"/>
                      <a:pt x="9987" y="48339"/>
                      <a:pt x="14584" y="53593"/>
                    </a:cubicBezTo>
                    <a:cubicBezTo>
                      <a:pt x="18993" y="58378"/>
                      <a:pt x="25279" y="60910"/>
                      <a:pt x="31752" y="60629"/>
                    </a:cubicBezTo>
                    <a:cubicBezTo>
                      <a:pt x="37756" y="60817"/>
                      <a:pt x="43573" y="59316"/>
                      <a:pt x="48733" y="56313"/>
                    </a:cubicBezTo>
                    <a:lnTo>
                      <a:pt x="48733" y="63538"/>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9" name="Freeform: Shape 168">
                <a:extLst>
                  <a:ext uri="{FF2B5EF4-FFF2-40B4-BE49-F238E27FC236}">
                    <a16:creationId xmlns:a16="http://schemas.microsoft.com/office/drawing/2014/main" id="{7B3E6260-9CDC-1AB3-5FE1-1D09D51B6ACD}"/>
                  </a:ext>
                </a:extLst>
              </p:cNvPr>
              <p:cNvSpPr/>
              <p:nvPr/>
            </p:nvSpPr>
            <p:spPr>
              <a:xfrm>
                <a:off x="9215699" y="8325337"/>
                <a:ext cx="45960" cy="49301"/>
              </a:xfrm>
              <a:custGeom>
                <a:avLst/>
                <a:gdLst>
                  <a:gd name="connsiteX0" fmla="*/ 22650 w 45960"/>
                  <a:gd name="connsiteY0" fmla="*/ 49291 h 49301"/>
                  <a:gd name="connsiteX1" fmla="*/ 6138 w 45960"/>
                  <a:gd name="connsiteY1" fmla="*/ 42349 h 49301"/>
                  <a:gd name="connsiteX2" fmla="*/ 40 w 45960"/>
                  <a:gd name="connsiteY2" fmla="*/ 24993 h 49301"/>
                  <a:gd name="connsiteX3" fmla="*/ 6514 w 45960"/>
                  <a:gd name="connsiteY3" fmla="*/ 6605 h 49301"/>
                  <a:gd name="connsiteX4" fmla="*/ 23870 w 45960"/>
                  <a:gd name="connsiteY4" fmla="*/ 38 h 49301"/>
                  <a:gd name="connsiteX5" fmla="*/ 40100 w 45960"/>
                  <a:gd name="connsiteY5" fmla="*/ 6511 h 49301"/>
                  <a:gd name="connsiteX6" fmla="*/ 45917 w 45960"/>
                  <a:gd name="connsiteY6" fmla="*/ 24336 h 49301"/>
                  <a:gd name="connsiteX7" fmla="*/ 39631 w 45960"/>
                  <a:gd name="connsiteY7" fmla="*/ 42255 h 49301"/>
                  <a:gd name="connsiteX8" fmla="*/ 22744 w 45960"/>
                  <a:gd name="connsiteY8" fmla="*/ 49291 h 49301"/>
                  <a:gd name="connsiteX9" fmla="*/ 23213 w 45960"/>
                  <a:gd name="connsiteY9" fmla="*/ 6793 h 49301"/>
                  <a:gd name="connsiteX10" fmla="*/ 11861 w 45960"/>
                  <a:gd name="connsiteY10" fmla="*/ 11671 h 49301"/>
                  <a:gd name="connsiteX11" fmla="*/ 7640 w 45960"/>
                  <a:gd name="connsiteY11" fmla="*/ 25181 h 49301"/>
                  <a:gd name="connsiteX12" fmla="*/ 11861 w 45960"/>
                  <a:gd name="connsiteY12" fmla="*/ 38221 h 49301"/>
                  <a:gd name="connsiteX13" fmla="*/ 23213 w 45960"/>
                  <a:gd name="connsiteY13" fmla="*/ 43006 h 49301"/>
                  <a:gd name="connsiteX14" fmla="*/ 34283 w 45960"/>
                  <a:gd name="connsiteY14" fmla="*/ 38315 h 49301"/>
                  <a:gd name="connsiteX15" fmla="*/ 38130 w 45960"/>
                  <a:gd name="connsiteY15" fmla="*/ 24899 h 49301"/>
                  <a:gd name="connsiteX16" fmla="*/ 34283 w 45960"/>
                  <a:gd name="connsiteY16" fmla="*/ 11484 h 49301"/>
                  <a:gd name="connsiteX17" fmla="*/ 23213 w 45960"/>
                  <a:gd name="connsiteY17" fmla="*/ 6699 h 4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960" h="49301">
                    <a:moveTo>
                      <a:pt x="22650" y="49291"/>
                    </a:moveTo>
                    <a:cubicBezTo>
                      <a:pt x="16364" y="49479"/>
                      <a:pt x="10360" y="46946"/>
                      <a:pt x="6138" y="42349"/>
                    </a:cubicBezTo>
                    <a:cubicBezTo>
                      <a:pt x="1917" y="37564"/>
                      <a:pt x="-335" y="31373"/>
                      <a:pt x="40" y="24993"/>
                    </a:cubicBezTo>
                    <a:cubicBezTo>
                      <a:pt x="-335" y="18238"/>
                      <a:pt x="2011" y="11671"/>
                      <a:pt x="6514" y="6605"/>
                    </a:cubicBezTo>
                    <a:cubicBezTo>
                      <a:pt x="11111" y="2102"/>
                      <a:pt x="17396" y="-337"/>
                      <a:pt x="23870" y="38"/>
                    </a:cubicBezTo>
                    <a:cubicBezTo>
                      <a:pt x="29968" y="-243"/>
                      <a:pt x="35878" y="2102"/>
                      <a:pt x="40100" y="6511"/>
                    </a:cubicBezTo>
                    <a:cubicBezTo>
                      <a:pt x="44228" y="11484"/>
                      <a:pt x="46292" y="17863"/>
                      <a:pt x="45917" y="24336"/>
                    </a:cubicBezTo>
                    <a:cubicBezTo>
                      <a:pt x="46198" y="30904"/>
                      <a:pt x="43947" y="37283"/>
                      <a:pt x="39631" y="42255"/>
                    </a:cubicBezTo>
                    <a:cubicBezTo>
                      <a:pt x="35315" y="46946"/>
                      <a:pt x="29124" y="49479"/>
                      <a:pt x="22744" y="49291"/>
                    </a:cubicBezTo>
                    <a:close/>
                    <a:moveTo>
                      <a:pt x="23213" y="6793"/>
                    </a:moveTo>
                    <a:cubicBezTo>
                      <a:pt x="18898" y="6605"/>
                      <a:pt x="14676" y="8388"/>
                      <a:pt x="11861" y="11671"/>
                    </a:cubicBezTo>
                    <a:cubicBezTo>
                      <a:pt x="8859" y="15518"/>
                      <a:pt x="7358" y="20302"/>
                      <a:pt x="7640" y="25181"/>
                    </a:cubicBezTo>
                    <a:cubicBezTo>
                      <a:pt x="7358" y="29872"/>
                      <a:pt x="8859" y="34563"/>
                      <a:pt x="11861" y="38221"/>
                    </a:cubicBezTo>
                    <a:cubicBezTo>
                      <a:pt x="14770" y="41411"/>
                      <a:pt x="18898" y="43194"/>
                      <a:pt x="23213" y="43006"/>
                    </a:cubicBezTo>
                    <a:cubicBezTo>
                      <a:pt x="27435" y="43288"/>
                      <a:pt x="31563" y="41505"/>
                      <a:pt x="34283" y="38315"/>
                    </a:cubicBezTo>
                    <a:cubicBezTo>
                      <a:pt x="37098" y="34469"/>
                      <a:pt x="38505" y="29684"/>
                      <a:pt x="38130" y="24899"/>
                    </a:cubicBezTo>
                    <a:cubicBezTo>
                      <a:pt x="38411" y="20115"/>
                      <a:pt x="37098" y="15330"/>
                      <a:pt x="34283" y="11484"/>
                    </a:cubicBezTo>
                    <a:cubicBezTo>
                      <a:pt x="31563" y="8200"/>
                      <a:pt x="27435" y="6418"/>
                      <a:pt x="23213" y="6699"/>
                    </a:cubicBez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0" name="Freeform: Shape 169">
                <a:extLst>
                  <a:ext uri="{FF2B5EF4-FFF2-40B4-BE49-F238E27FC236}">
                    <a16:creationId xmlns:a16="http://schemas.microsoft.com/office/drawing/2014/main" id="{E57068B8-B799-0844-94AC-57DE85369464}"/>
                  </a:ext>
                </a:extLst>
              </p:cNvPr>
              <p:cNvSpPr/>
              <p:nvPr/>
            </p:nvSpPr>
            <p:spPr>
              <a:xfrm>
                <a:off x="9273436" y="8326125"/>
                <a:ext cx="24392" cy="47377"/>
              </a:xfrm>
              <a:custGeom>
                <a:avLst/>
                <a:gdLst>
                  <a:gd name="connsiteX0" fmla="*/ 24392 w 24392"/>
                  <a:gd name="connsiteY0" fmla="*/ 8256 h 47377"/>
                  <a:gd name="connsiteX1" fmla="*/ 18763 w 24392"/>
                  <a:gd name="connsiteY1" fmla="*/ 6755 h 47377"/>
                  <a:gd name="connsiteX2" fmla="*/ 10977 w 24392"/>
                  <a:gd name="connsiteY2" fmla="*/ 11258 h 47377"/>
                  <a:gd name="connsiteX3" fmla="*/ 7787 w 24392"/>
                  <a:gd name="connsiteY3" fmla="*/ 23548 h 47377"/>
                  <a:gd name="connsiteX4" fmla="*/ 7787 w 24392"/>
                  <a:gd name="connsiteY4" fmla="*/ 47377 h 47377"/>
                  <a:gd name="connsiteX5" fmla="*/ 0 w 24392"/>
                  <a:gd name="connsiteY5" fmla="*/ 47377 h 47377"/>
                  <a:gd name="connsiteX6" fmla="*/ 0 w 24392"/>
                  <a:gd name="connsiteY6" fmla="*/ 751 h 47377"/>
                  <a:gd name="connsiteX7" fmla="*/ 7787 w 24392"/>
                  <a:gd name="connsiteY7" fmla="*/ 751 h 47377"/>
                  <a:gd name="connsiteX8" fmla="*/ 7787 w 24392"/>
                  <a:gd name="connsiteY8" fmla="*/ 10507 h 47377"/>
                  <a:gd name="connsiteX9" fmla="*/ 7787 w 24392"/>
                  <a:gd name="connsiteY9" fmla="*/ 10507 h 47377"/>
                  <a:gd name="connsiteX10" fmla="*/ 12665 w 24392"/>
                  <a:gd name="connsiteY10" fmla="*/ 2721 h 47377"/>
                  <a:gd name="connsiteX11" fmla="*/ 19983 w 24392"/>
                  <a:gd name="connsiteY11" fmla="*/ 0 h 47377"/>
                  <a:gd name="connsiteX12" fmla="*/ 24392 w 24392"/>
                  <a:gd name="connsiteY12" fmla="*/ 657 h 47377"/>
                  <a:gd name="connsiteX13" fmla="*/ 24392 w 24392"/>
                  <a:gd name="connsiteY13" fmla="*/ 8350 h 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392" h="47377">
                    <a:moveTo>
                      <a:pt x="24392" y="8256"/>
                    </a:moveTo>
                    <a:cubicBezTo>
                      <a:pt x="22704" y="7130"/>
                      <a:pt x="20734" y="6661"/>
                      <a:pt x="18763" y="6755"/>
                    </a:cubicBezTo>
                    <a:cubicBezTo>
                      <a:pt x="15574" y="6849"/>
                      <a:pt x="12665" y="8538"/>
                      <a:pt x="10977" y="11258"/>
                    </a:cubicBezTo>
                    <a:cubicBezTo>
                      <a:pt x="8631" y="14917"/>
                      <a:pt x="7505" y="19232"/>
                      <a:pt x="7787" y="23548"/>
                    </a:cubicBezTo>
                    <a:lnTo>
                      <a:pt x="7787" y="47377"/>
                    </a:lnTo>
                    <a:lnTo>
                      <a:pt x="0" y="47377"/>
                    </a:lnTo>
                    <a:lnTo>
                      <a:pt x="0" y="751"/>
                    </a:lnTo>
                    <a:lnTo>
                      <a:pt x="7787" y="751"/>
                    </a:lnTo>
                    <a:lnTo>
                      <a:pt x="7787" y="10507"/>
                    </a:lnTo>
                    <a:lnTo>
                      <a:pt x="7787" y="10507"/>
                    </a:lnTo>
                    <a:cubicBezTo>
                      <a:pt x="8631" y="7505"/>
                      <a:pt x="10320" y="4785"/>
                      <a:pt x="12665" y="2721"/>
                    </a:cubicBezTo>
                    <a:cubicBezTo>
                      <a:pt x="14729" y="939"/>
                      <a:pt x="17262" y="0"/>
                      <a:pt x="19983" y="0"/>
                    </a:cubicBezTo>
                    <a:cubicBezTo>
                      <a:pt x="21484" y="0"/>
                      <a:pt x="22985" y="188"/>
                      <a:pt x="24392" y="657"/>
                    </a:cubicBezTo>
                    <a:lnTo>
                      <a:pt x="24392" y="8350"/>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1" name="Freeform: Shape 170">
                <a:extLst>
                  <a:ext uri="{FF2B5EF4-FFF2-40B4-BE49-F238E27FC236}">
                    <a16:creationId xmlns:a16="http://schemas.microsoft.com/office/drawing/2014/main" id="{A2B4A052-12B0-4DC2-2038-1E213A4AADFE}"/>
                  </a:ext>
                </a:extLst>
              </p:cNvPr>
              <p:cNvSpPr/>
              <p:nvPr/>
            </p:nvSpPr>
            <p:spPr>
              <a:xfrm>
                <a:off x="9302548" y="8325632"/>
                <a:ext cx="40925" cy="48936"/>
              </a:xfrm>
              <a:custGeom>
                <a:avLst/>
                <a:gdLst>
                  <a:gd name="connsiteX0" fmla="*/ 40876 w 40925"/>
                  <a:gd name="connsiteY0" fmla="*/ 26481 h 48936"/>
                  <a:gd name="connsiteX1" fmla="*/ 8040 w 40925"/>
                  <a:gd name="connsiteY1" fmla="*/ 26481 h 48936"/>
                  <a:gd name="connsiteX2" fmla="*/ 11980 w 40925"/>
                  <a:gd name="connsiteY2" fmla="*/ 38489 h 48936"/>
                  <a:gd name="connsiteX3" fmla="*/ 23051 w 40925"/>
                  <a:gd name="connsiteY3" fmla="*/ 42711 h 48936"/>
                  <a:gd name="connsiteX4" fmla="*/ 37499 w 40925"/>
                  <a:gd name="connsiteY4" fmla="*/ 37457 h 48936"/>
                  <a:gd name="connsiteX5" fmla="*/ 37499 w 40925"/>
                  <a:gd name="connsiteY5" fmla="*/ 44494 h 48936"/>
                  <a:gd name="connsiteX6" fmla="*/ 21268 w 40925"/>
                  <a:gd name="connsiteY6" fmla="*/ 48903 h 48936"/>
                  <a:gd name="connsiteX7" fmla="*/ 5695 w 40925"/>
                  <a:gd name="connsiteY7" fmla="*/ 42524 h 48936"/>
                  <a:gd name="connsiteX8" fmla="*/ 66 w 40925"/>
                  <a:gd name="connsiteY8" fmla="*/ 24604 h 48936"/>
                  <a:gd name="connsiteX9" fmla="*/ 6164 w 40925"/>
                  <a:gd name="connsiteY9" fmla="*/ 6873 h 48936"/>
                  <a:gd name="connsiteX10" fmla="*/ 21737 w 40925"/>
                  <a:gd name="connsiteY10" fmla="*/ 25 h 48936"/>
                  <a:gd name="connsiteX11" fmla="*/ 35904 w 40925"/>
                  <a:gd name="connsiteY11" fmla="*/ 5935 h 48936"/>
                  <a:gd name="connsiteX12" fmla="*/ 40876 w 40925"/>
                  <a:gd name="connsiteY12" fmla="*/ 22447 h 48936"/>
                  <a:gd name="connsiteX13" fmla="*/ 40876 w 40925"/>
                  <a:gd name="connsiteY13" fmla="*/ 26481 h 48936"/>
                  <a:gd name="connsiteX14" fmla="*/ 33183 w 40925"/>
                  <a:gd name="connsiteY14" fmla="*/ 20195 h 48936"/>
                  <a:gd name="connsiteX15" fmla="*/ 30087 w 40925"/>
                  <a:gd name="connsiteY15" fmla="*/ 10157 h 48936"/>
                  <a:gd name="connsiteX16" fmla="*/ 21550 w 40925"/>
                  <a:gd name="connsiteY16" fmla="*/ 6592 h 48936"/>
                  <a:gd name="connsiteX17" fmla="*/ 12637 w 40925"/>
                  <a:gd name="connsiteY17" fmla="*/ 10438 h 48936"/>
                  <a:gd name="connsiteX18" fmla="*/ 8040 w 40925"/>
                  <a:gd name="connsiteY18" fmla="*/ 20289 h 48936"/>
                  <a:gd name="connsiteX19" fmla="*/ 33183 w 40925"/>
                  <a:gd name="connsiteY19" fmla="*/ 20289 h 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925" h="48936">
                    <a:moveTo>
                      <a:pt x="40876" y="26481"/>
                    </a:moveTo>
                    <a:lnTo>
                      <a:pt x="8040" y="26481"/>
                    </a:lnTo>
                    <a:cubicBezTo>
                      <a:pt x="7852" y="30797"/>
                      <a:pt x="9260" y="35112"/>
                      <a:pt x="11980" y="38489"/>
                    </a:cubicBezTo>
                    <a:cubicBezTo>
                      <a:pt x="14889" y="41397"/>
                      <a:pt x="18923" y="42899"/>
                      <a:pt x="23051" y="42711"/>
                    </a:cubicBezTo>
                    <a:cubicBezTo>
                      <a:pt x="28305" y="42711"/>
                      <a:pt x="33371" y="40835"/>
                      <a:pt x="37499" y="37457"/>
                    </a:cubicBezTo>
                    <a:lnTo>
                      <a:pt x="37499" y="44494"/>
                    </a:lnTo>
                    <a:cubicBezTo>
                      <a:pt x="32714" y="47684"/>
                      <a:pt x="26991" y="49184"/>
                      <a:pt x="21268" y="48903"/>
                    </a:cubicBezTo>
                    <a:cubicBezTo>
                      <a:pt x="15358" y="49184"/>
                      <a:pt x="9729" y="46839"/>
                      <a:pt x="5695" y="42524"/>
                    </a:cubicBezTo>
                    <a:cubicBezTo>
                      <a:pt x="1660" y="37457"/>
                      <a:pt x="-404" y="31078"/>
                      <a:pt x="66" y="24604"/>
                    </a:cubicBezTo>
                    <a:cubicBezTo>
                      <a:pt x="-216" y="18131"/>
                      <a:pt x="1942" y="11752"/>
                      <a:pt x="6164" y="6873"/>
                    </a:cubicBezTo>
                    <a:cubicBezTo>
                      <a:pt x="10010" y="2370"/>
                      <a:pt x="15733" y="-163"/>
                      <a:pt x="21737" y="25"/>
                    </a:cubicBezTo>
                    <a:cubicBezTo>
                      <a:pt x="27085" y="-257"/>
                      <a:pt x="32339" y="1901"/>
                      <a:pt x="35904" y="5935"/>
                    </a:cubicBezTo>
                    <a:cubicBezTo>
                      <a:pt x="39469" y="10626"/>
                      <a:pt x="41251" y="16536"/>
                      <a:pt x="40876" y="22447"/>
                    </a:cubicBezTo>
                    <a:lnTo>
                      <a:pt x="40876" y="26481"/>
                    </a:lnTo>
                    <a:close/>
                    <a:moveTo>
                      <a:pt x="33183" y="20195"/>
                    </a:moveTo>
                    <a:cubicBezTo>
                      <a:pt x="33371" y="16630"/>
                      <a:pt x="32245" y="13065"/>
                      <a:pt x="30087" y="10157"/>
                    </a:cubicBezTo>
                    <a:cubicBezTo>
                      <a:pt x="27929" y="7718"/>
                      <a:pt x="24739" y="6404"/>
                      <a:pt x="21550" y="6592"/>
                    </a:cubicBezTo>
                    <a:cubicBezTo>
                      <a:pt x="18172" y="6592"/>
                      <a:pt x="14889" y="7905"/>
                      <a:pt x="12637" y="10438"/>
                    </a:cubicBezTo>
                    <a:cubicBezTo>
                      <a:pt x="10104" y="13159"/>
                      <a:pt x="8509" y="16630"/>
                      <a:pt x="8040" y="20289"/>
                    </a:cubicBezTo>
                    <a:lnTo>
                      <a:pt x="33183" y="20289"/>
                    </a:lnTo>
                    <a:close/>
                  </a:path>
                </a:pathLst>
              </a:custGeom>
              <a:solidFill>
                <a:srgbClr val="E9E9E9"/>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17" name="Freeform: Shape 116">
              <a:extLst>
                <a:ext uri="{FF2B5EF4-FFF2-40B4-BE49-F238E27FC236}">
                  <a16:creationId xmlns:a16="http://schemas.microsoft.com/office/drawing/2014/main" id="{D8252687-8A3F-AC42-5325-7083582E94A8}"/>
                </a:ext>
              </a:extLst>
            </p:cNvPr>
            <p:cNvSpPr/>
            <p:nvPr/>
          </p:nvSpPr>
          <p:spPr>
            <a:xfrm>
              <a:off x="6983301" y="4080880"/>
              <a:ext cx="445518" cy="445518"/>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18" name="Freeform: Shape 117">
              <a:extLst>
                <a:ext uri="{FF2B5EF4-FFF2-40B4-BE49-F238E27FC236}">
                  <a16:creationId xmlns:a16="http://schemas.microsoft.com/office/drawing/2014/main" id="{84339521-253A-B5CB-E062-664546A7302E}"/>
                </a:ext>
              </a:extLst>
            </p:cNvPr>
            <p:cNvSpPr/>
            <p:nvPr/>
          </p:nvSpPr>
          <p:spPr>
            <a:xfrm>
              <a:off x="6983301" y="4650579"/>
              <a:ext cx="445518" cy="445518"/>
            </a:xfrm>
            <a:custGeom>
              <a:avLst/>
              <a:gdLst>
                <a:gd name="connsiteX0" fmla="*/ 626789 w 725672"/>
                <a:gd name="connsiteY0" fmla="*/ 0 h 725672"/>
                <a:gd name="connsiteX1" fmla="*/ 725672 w 725672"/>
                <a:gd name="connsiteY1" fmla="*/ 98882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2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2"/>
                  </a:cubicBezTo>
                  <a:lnTo>
                    <a:pt x="725672" y="626789"/>
                  </a:lnTo>
                  <a:cubicBezTo>
                    <a:pt x="725672" y="681401"/>
                    <a:pt x="681401" y="725672"/>
                    <a:pt x="626789" y="725672"/>
                  </a:cubicBezTo>
                  <a:lnTo>
                    <a:pt x="98883" y="725672"/>
                  </a:lnTo>
                  <a:cubicBezTo>
                    <a:pt x="44271" y="725672"/>
                    <a:pt x="0" y="681400"/>
                    <a:pt x="0" y="626789"/>
                  </a:cubicBezTo>
                  <a:lnTo>
                    <a:pt x="0" y="98882"/>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19" name="Graphic 121">
              <a:extLst>
                <a:ext uri="{FF2B5EF4-FFF2-40B4-BE49-F238E27FC236}">
                  <a16:creationId xmlns:a16="http://schemas.microsoft.com/office/drawing/2014/main" id="{2FDC9DB2-CED7-DA84-C75D-DAA7DD76CC2F}"/>
                </a:ext>
              </a:extLst>
            </p:cNvPr>
            <p:cNvGrpSpPr/>
            <p:nvPr/>
          </p:nvGrpSpPr>
          <p:grpSpPr>
            <a:xfrm>
              <a:off x="7032495" y="4810487"/>
              <a:ext cx="347164" cy="129811"/>
              <a:chOff x="8976694" y="7204297"/>
              <a:chExt cx="565469" cy="211431"/>
            </a:xfrm>
            <a:solidFill>
              <a:srgbClr val="2DB3A6"/>
            </a:solidFill>
          </p:grpSpPr>
          <p:sp>
            <p:nvSpPr>
              <p:cNvPr id="156" name="Freeform: Shape 155">
                <a:extLst>
                  <a:ext uri="{FF2B5EF4-FFF2-40B4-BE49-F238E27FC236}">
                    <a16:creationId xmlns:a16="http://schemas.microsoft.com/office/drawing/2014/main" id="{4F6AC409-314E-66F1-FBCE-3201AE1ED7B8}"/>
                  </a:ext>
                </a:extLst>
              </p:cNvPr>
              <p:cNvSpPr/>
              <p:nvPr/>
            </p:nvSpPr>
            <p:spPr>
              <a:xfrm>
                <a:off x="9018255" y="7258116"/>
                <a:ext cx="108545" cy="10507"/>
              </a:xfrm>
              <a:custGeom>
                <a:avLst/>
                <a:gdLst>
                  <a:gd name="connsiteX0" fmla="*/ 1126 w 108545"/>
                  <a:gd name="connsiteY0" fmla="*/ 10226 h 10507"/>
                  <a:gd name="connsiteX1" fmla="*/ 281 w 108545"/>
                  <a:gd name="connsiteY1" fmla="*/ 8819 h 10507"/>
                  <a:gd name="connsiteX2" fmla="*/ 6098 w 108545"/>
                  <a:gd name="connsiteY2" fmla="*/ 1407 h 10507"/>
                  <a:gd name="connsiteX3" fmla="*/ 9100 w 108545"/>
                  <a:gd name="connsiteY3" fmla="*/ 0 h 10507"/>
                  <a:gd name="connsiteX4" fmla="*/ 107420 w 108545"/>
                  <a:gd name="connsiteY4" fmla="*/ 0 h 10507"/>
                  <a:gd name="connsiteX5" fmla="*/ 108264 w 108545"/>
                  <a:gd name="connsiteY5" fmla="*/ 1689 h 10507"/>
                  <a:gd name="connsiteX6" fmla="*/ 103574 w 108545"/>
                  <a:gd name="connsiteY6" fmla="*/ 8819 h 10507"/>
                  <a:gd name="connsiteX7" fmla="*/ 100853 w 108545"/>
                  <a:gd name="connsiteY7" fmla="*/ 10507 h 10507"/>
                  <a:gd name="connsiteX8" fmla="*/ 1220 w 108545"/>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45" h="10507">
                    <a:moveTo>
                      <a:pt x="1126" y="10226"/>
                    </a:moveTo>
                    <a:cubicBezTo>
                      <a:pt x="0" y="10226"/>
                      <a:pt x="-281" y="9663"/>
                      <a:pt x="281" y="8819"/>
                    </a:cubicBezTo>
                    <a:lnTo>
                      <a:pt x="6098" y="1407"/>
                    </a:lnTo>
                    <a:cubicBezTo>
                      <a:pt x="6661" y="563"/>
                      <a:pt x="8068" y="0"/>
                      <a:pt x="9100" y="0"/>
                    </a:cubicBezTo>
                    <a:lnTo>
                      <a:pt x="107420" y="0"/>
                    </a:lnTo>
                    <a:cubicBezTo>
                      <a:pt x="108546" y="0"/>
                      <a:pt x="108827" y="844"/>
                      <a:pt x="108264" y="1689"/>
                    </a:cubicBezTo>
                    <a:lnTo>
                      <a:pt x="103574" y="8819"/>
                    </a:lnTo>
                    <a:cubicBezTo>
                      <a:pt x="103011" y="9663"/>
                      <a:pt x="101603" y="10507"/>
                      <a:pt x="100853" y="10507"/>
                    </a:cubicBezTo>
                    <a:lnTo>
                      <a:pt x="1220"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7" name="Freeform: Shape 156">
                <a:extLst>
                  <a:ext uri="{FF2B5EF4-FFF2-40B4-BE49-F238E27FC236}">
                    <a16:creationId xmlns:a16="http://schemas.microsoft.com/office/drawing/2014/main" id="{A3B5411F-2A90-F182-701A-8A5394A193C2}"/>
                  </a:ext>
                </a:extLst>
              </p:cNvPr>
              <p:cNvSpPr/>
              <p:nvPr/>
            </p:nvSpPr>
            <p:spPr>
              <a:xfrm>
                <a:off x="8976694" y="7283447"/>
                <a:ext cx="136105" cy="10226"/>
              </a:xfrm>
              <a:custGeom>
                <a:avLst/>
                <a:gdLst>
                  <a:gd name="connsiteX0" fmla="*/ 1126 w 136105"/>
                  <a:gd name="connsiteY0" fmla="*/ 10226 h 10226"/>
                  <a:gd name="connsiteX1" fmla="*/ 281 w 136105"/>
                  <a:gd name="connsiteY1" fmla="*/ 8819 h 10226"/>
                  <a:gd name="connsiteX2" fmla="*/ 6098 w 136105"/>
                  <a:gd name="connsiteY2" fmla="*/ 1407 h 10226"/>
                  <a:gd name="connsiteX3" fmla="*/ 9100 w 136105"/>
                  <a:gd name="connsiteY3" fmla="*/ 0 h 10226"/>
                  <a:gd name="connsiteX4" fmla="*/ 134627 w 136105"/>
                  <a:gd name="connsiteY4" fmla="*/ 0 h 10226"/>
                  <a:gd name="connsiteX5" fmla="*/ 136034 w 136105"/>
                  <a:gd name="connsiteY5" fmla="*/ 1689 h 10226"/>
                  <a:gd name="connsiteX6" fmla="*/ 133876 w 136105"/>
                  <a:gd name="connsiteY6" fmla="*/ 8256 h 10226"/>
                  <a:gd name="connsiteX7" fmla="*/ 131437 w 136105"/>
                  <a:gd name="connsiteY7" fmla="*/ 9945 h 10226"/>
                  <a:gd name="connsiteX8" fmla="*/ 1220 w 136105"/>
                  <a:gd name="connsiteY8" fmla="*/ 10226 h 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05" h="10226">
                    <a:moveTo>
                      <a:pt x="1126" y="10226"/>
                    </a:moveTo>
                    <a:cubicBezTo>
                      <a:pt x="0" y="10226"/>
                      <a:pt x="-281" y="9663"/>
                      <a:pt x="281" y="8819"/>
                    </a:cubicBezTo>
                    <a:lnTo>
                      <a:pt x="6098" y="1407"/>
                    </a:lnTo>
                    <a:cubicBezTo>
                      <a:pt x="6661" y="563"/>
                      <a:pt x="8068" y="0"/>
                      <a:pt x="9100" y="0"/>
                    </a:cubicBezTo>
                    <a:lnTo>
                      <a:pt x="134627" y="0"/>
                    </a:lnTo>
                    <a:cubicBezTo>
                      <a:pt x="135753" y="0"/>
                      <a:pt x="136316" y="845"/>
                      <a:pt x="136034" y="1689"/>
                    </a:cubicBezTo>
                    <a:lnTo>
                      <a:pt x="133876" y="8256"/>
                    </a:lnTo>
                    <a:cubicBezTo>
                      <a:pt x="133595" y="9382"/>
                      <a:pt x="132469" y="9945"/>
                      <a:pt x="131437" y="9945"/>
                    </a:cubicBezTo>
                    <a:lnTo>
                      <a:pt x="1220"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8" name="Freeform: Shape 157">
                <a:extLst>
                  <a:ext uri="{FF2B5EF4-FFF2-40B4-BE49-F238E27FC236}">
                    <a16:creationId xmlns:a16="http://schemas.microsoft.com/office/drawing/2014/main" id="{AE548481-6587-3BA5-9FCC-3DF3B215C441}"/>
                  </a:ext>
                </a:extLst>
              </p:cNvPr>
              <p:cNvSpPr/>
              <p:nvPr/>
            </p:nvSpPr>
            <p:spPr>
              <a:xfrm>
                <a:off x="9043304" y="7308777"/>
                <a:ext cx="63607" cy="10507"/>
              </a:xfrm>
              <a:custGeom>
                <a:avLst/>
                <a:gdLst>
                  <a:gd name="connsiteX0" fmla="*/ 1126 w 63607"/>
                  <a:gd name="connsiteY0" fmla="*/ 10226 h 10507"/>
                  <a:gd name="connsiteX1" fmla="*/ 281 w 63607"/>
                  <a:gd name="connsiteY1" fmla="*/ 8538 h 10507"/>
                  <a:gd name="connsiteX2" fmla="*/ 4128 w 63607"/>
                  <a:gd name="connsiteY2" fmla="*/ 1689 h 10507"/>
                  <a:gd name="connsiteX3" fmla="*/ 6849 w 63607"/>
                  <a:gd name="connsiteY3" fmla="*/ 0 h 10507"/>
                  <a:gd name="connsiteX4" fmla="*/ 61919 w 63607"/>
                  <a:gd name="connsiteY4" fmla="*/ 0 h 10507"/>
                  <a:gd name="connsiteX5" fmla="*/ 63608 w 63607"/>
                  <a:gd name="connsiteY5" fmla="*/ 1970 h 10507"/>
                  <a:gd name="connsiteX6" fmla="*/ 63045 w 63607"/>
                  <a:gd name="connsiteY6" fmla="*/ 8538 h 10507"/>
                  <a:gd name="connsiteX7" fmla="*/ 61075 w 63607"/>
                  <a:gd name="connsiteY7" fmla="*/ 10507 h 10507"/>
                  <a:gd name="connsiteX8" fmla="*/ 1032 w 63607"/>
                  <a:gd name="connsiteY8" fmla="*/ 10226 h 10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07" h="10507">
                    <a:moveTo>
                      <a:pt x="1126" y="10226"/>
                    </a:moveTo>
                    <a:cubicBezTo>
                      <a:pt x="0" y="10226"/>
                      <a:pt x="-281" y="9382"/>
                      <a:pt x="281" y="8538"/>
                    </a:cubicBezTo>
                    <a:lnTo>
                      <a:pt x="4128" y="1689"/>
                    </a:lnTo>
                    <a:cubicBezTo>
                      <a:pt x="4691" y="845"/>
                      <a:pt x="5817" y="0"/>
                      <a:pt x="6849" y="0"/>
                    </a:cubicBezTo>
                    <a:lnTo>
                      <a:pt x="61919" y="0"/>
                    </a:lnTo>
                    <a:cubicBezTo>
                      <a:pt x="63045" y="0"/>
                      <a:pt x="63608" y="845"/>
                      <a:pt x="63608" y="1970"/>
                    </a:cubicBezTo>
                    <a:lnTo>
                      <a:pt x="63045" y="8538"/>
                    </a:lnTo>
                    <a:cubicBezTo>
                      <a:pt x="63045" y="9663"/>
                      <a:pt x="61919" y="10507"/>
                      <a:pt x="61075" y="10507"/>
                    </a:cubicBezTo>
                    <a:lnTo>
                      <a:pt x="1032" y="10226"/>
                    </a:ln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59" name="Graphic 121">
                <a:extLst>
                  <a:ext uri="{FF2B5EF4-FFF2-40B4-BE49-F238E27FC236}">
                    <a16:creationId xmlns:a16="http://schemas.microsoft.com/office/drawing/2014/main" id="{763EF9B4-E59E-7152-1051-860F1F5D938C}"/>
                  </a:ext>
                </a:extLst>
              </p:cNvPr>
              <p:cNvGrpSpPr/>
              <p:nvPr/>
            </p:nvGrpSpPr>
            <p:grpSpPr>
              <a:xfrm>
                <a:off x="9126772" y="7204297"/>
                <a:ext cx="415391" cy="211431"/>
                <a:chOff x="9126772" y="7204297"/>
                <a:chExt cx="415391" cy="211431"/>
              </a:xfrm>
              <a:solidFill>
                <a:srgbClr val="2DB3A6"/>
              </a:solidFill>
            </p:grpSpPr>
            <p:sp>
              <p:nvSpPr>
                <p:cNvPr id="160" name="Freeform: Shape 159">
                  <a:extLst>
                    <a:ext uri="{FF2B5EF4-FFF2-40B4-BE49-F238E27FC236}">
                      <a16:creationId xmlns:a16="http://schemas.microsoft.com/office/drawing/2014/main" id="{910D7200-91FA-9CD2-5621-9FDCC60F19BD}"/>
                    </a:ext>
                  </a:extLst>
                </p:cNvPr>
                <p:cNvSpPr/>
                <p:nvPr/>
              </p:nvSpPr>
              <p:spPr>
                <a:xfrm>
                  <a:off x="9126772" y="7204297"/>
                  <a:ext cx="212523" cy="210710"/>
                </a:xfrm>
                <a:custGeom>
                  <a:avLst/>
                  <a:gdLst>
                    <a:gd name="connsiteX0" fmla="*/ 203423 w 212523"/>
                    <a:gd name="connsiteY0" fmla="*/ 59073 h 210710"/>
                    <a:gd name="connsiteX1" fmla="*/ 157172 w 212523"/>
                    <a:gd name="connsiteY1" fmla="*/ 71175 h 210710"/>
                    <a:gd name="connsiteX2" fmla="*/ 149197 w 212523"/>
                    <a:gd name="connsiteY2" fmla="*/ 68455 h 210710"/>
                    <a:gd name="connsiteX3" fmla="*/ 136250 w 212523"/>
                    <a:gd name="connsiteY3" fmla="*/ 57947 h 210710"/>
                    <a:gd name="connsiteX4" fmla="*/ 86434 w 212523"/>
                    <a:gd name="connsiteY4" fmla="*/ 62075 h 210710"/>
                    <a:gd name="connsiteX5" fmla="*/ 58383 w 212523"/>
                    <a:gd name="connsiteY5" fmla="*/ 114424 h 210710"/>
                    <a:gd name="connsiteX6" fmla="*/ 95534 w 212523"/>
                    <a:gd name="connsiteY6" fmla="*/ 157674 h 210710"/>
                    <a:gd name="connsiteX7" fmla="*/ 142349 w 212523"/>
                    <a:gd name="connsiteY7" fmla="*/ 139474 h 210710"/>
                    <a:gd name="connsiteX8" fmla="*/ 149760 w 212523"/>
                    <a:gd name="connsiteY8" fmla="*/ 129248 h 210710"/>
                    <a:gd name="connsiteX9" fmla="*/ 96660 w 212523"/>
                    <a:gd name="connsiteY9" fmla="*/ 129248 h 210710"/>
                    <a:gd name="connsiteX10" fmla="*/ 91406 w 212523"/>
                    <a:gd name="connsiteY10" fmla="*/ 120992 h 210710"/>
                    <a:gd name="connsiteX11" fmla="*/ 105479 w 212523"/>
                    <a:gd name="connsiteY11" fmla="*/ 90970 h 210710"/>
                    <a:gd name="connsiteX12" fmla="*/ 112327 w 212523"/>
                    <a:gd name="connsiteY12" fmla="*/ 86561 h 210710"/>
                    <a:gd name="connsiteX13" fmla="*/ 212523 w 212523"/>
                    <a:gd name="connsiteY13" fmla="*/ 86561 h 210710"/>
                    <a:gd name="connsiteX14" fmla="*/ 210835 w 212523"/>
                    <a:gd name="connsiteY14" fmla="*/ 108889 h 210710"/>
                    <a:gd name="connsiteX15" fmla="*/ 188225 w 212523"/>
                    <a:gd name="connsiteY15" fmla="*/ 162834 h 210710"/>
                    <a:gd name="connsiteX16" fmla="*/ 109794 w 212523"/>
                    <a:gd name="connsiteY16" fmla="*/ 209649 h 210710"/>
                    <a:gd name="connsiteX17" fmla="*/ 35773 w 212523"/>
                    <a:gd name="connsiteY17" fmla="*/ 191448 h 210710"/>
                    <a:gd name="connsiteX18" fmla="*/ 779 w 212523"/>
                    <a:gd name="connsiteY18" fmla="*/ 130373 h 210710"/>
                    <a:gd name="connsiteX19" fmla="*/ 24140 w 212523"/>
                    <a:gd name="connsiteY19" fmla="*/ 49691 h 210710"/>
                    <a:gd name="connsiteX20" fmla="*/ 101257 w 212523"/>
                    <a:gd name="connsiteY20" fmla="*/ 2032 h 210710"/>
                    <a:gd name="connsiteX21" fmla="*/ 174246 w 212523"/>
                    <a:gd name="connsiteY21" fmla="*/ 15542 h 210710"/>
                    <a:gd name="connsiteX22" fmla="*/ 206144 w 212523"/>
                    <a:gd name="connsiteY22" fmla="*/ 54382 h 210710"/>
                    <a:gd name="connsiteX23" fmla="*/ 203423 w 212523"/>
                    <a:gd name="connsiteY23" fmla="*/ 59073 h 210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2523" h="210710">
                      <a:moveTo>
                        <a:pt x="203423" y="59073"/>
                      </a:moveTo>
                      <a:cubicBezTo>
                        <a:pt x="186067" y="63482"/>
                        <a:pt x="174246" y="66766"/>
                        <a:pt x="157172" y="71175"/>
                      </a:cubicBezTo>
                      <a:cubicBezTo>
                        <a:pt x="153044" y="72301"/>
                        <a:pt x="152762" y="72582"/>
                        <a:pt x="149197" y="68455"/>
                      </a:cubicBezTo>
                      <a:cubicBezTo>
                        <a:pt x="145069" y="63764"/>
                        <a:pt x="142067" y="60761"/>
                        <a:pt x="136250" y="57947"/>
                      </a:cubicBezTo>
                      <a:cubicBezTo>
                        <a:pt x="118894" y="49409"/>
                        <a:pt x="102101" y="51849"/>
                        <a:pt x="86434" y="62075"/>
                      </a:cubicBezTo>
                      <a:cubicBezTo>
                        <a:pt x="67671" y="74177"/>
                        <a:pt x="58101" y="92096"/>
                        <a:pt x="58383" y="114424"/>
                      </a:cubicBezTo>
                      <a:cubicBezTo>
                        <a:pt x="58664" y="136472"/>
                        <a:pt x="73769" y="154578"/>
                        <a:pt x="95534" y="157674"/>
                      </a:cubicBezTo>
                      <a:cubicBezTo>
                        <a:pt x="114297" y="160113"/>
                        <a:pt x="129965" y="153546"/>
                        <a:pt x="142349" y="139474"/>
                      </a:cubicBezTo>
                      <a:cubicBezTo>
                        <a:pt x="144788" y="136472"/>
                        <a:pt x="147039" y="133188"/>
                        <a:pt x="149760" y="129248"/>
                      </a:cubicBezTo>
                      <a:lnTo>
                        <a:pt x="96660" y="129248"/>
                      </a:lnTo>
                      <a:cubicBezTo>
                        <a:pt x="90843" y="129248"/>
                        <a:pt x="89530" y="125682"/>
                        <a:pt x="91406" y="120992"/>
                      </a:cubicBezTo>
                      <a:cubicBezTo>
                        <a:pt x="94971" y="112455"/>
                        <a:pt x="101632" y="98100"/>
                        <a:pt x="105479" y="90970"/>
                      </a:cubicBezTo>
                      <a:cubicBezTo>
                        <a:pt x="106323" y="89282"/>
                        <a:pt x="108199" y="86561"/>
                        <a:pt x="112327" y="86561"/>
                      </a:cubicBezTo>
                      <a:lnTo>
                        <a:pt x="212523" y="86561"/>
                      </a:lnTo>
                      <a:cubicBezTo>
                        <a:pt x="211961" y="93972"/>
                        <a:pt x="211961" y="101384"/>
                        <a:pt x="210835" y="108889"/>
                      </a:cubicBezTo>
                      <a:cubicBezTo>
                        <a:pt x="207833" y="128685"/>
                        <a:pt x="200327" y="146885"/>
                        <a:pt x="188225" y="162834"/>
                      </a:cubicBezTo>
                      <a:cubicBezTo>
                        <a:pt x="168430" y="189009"/>
                        <a:pt x="142536" y="205239"/>
                        <a:pt x="109794" y="209649"/>
                      </a:cubicBezTo>
                      <a:cubicBezTo>
                        <a:pt x="82775" y="213214"/>
                        <a:pt x="57726" y="207960"/>
                        <a:pt x="35773" y="191448"/>
                      </a:cubicBezTo>
                      <a:cubicBezTo>
                        <a:pt x="15415" y="176062"/>
                        <a:pt x="3875" y="155704"/>
                        <a:pt x="779" y="130373"/>
                      </a:cubicBezTo>
                      <a:cubicBezTo>
                        <a:pt x="-2786" y="100352"/>
                        <a:pt x="6033" y="73426"/>
                        <a:pt x="24140" y="49691"/>
                      </a:cubicBezTo>
                      <a:cubicBezTo>
                        <a:pt x="43653" y="24079"/>
                        <a:pt x="69547" y="7849"/>
                        <a:pt x="101257" y="2032"/>
                      </a:cubicBezTo>
                      <a:cubicBezTo>
                        <a:pt x="127150" y="-2659"/>
                        <a:pt x="151918" y="343"/>
                        <a:pt x="174246" y="15542"/>
                      </a:cubicBezTo>
                      <a:cubicBezTo>
                        <a:pt x="188882" y="25205"/>
                        <a:pt x="199295" y="38433"/>
                        <a:pt x="206144" y="54382"/>
                      </a:cubicBezTo>
                      <a:cubicBezTo>
                        <a:pt x="207833" y="56821"/>
                        <a:pt x="206707" y="58228"/>
                        <a:pt x="203423" y="59073"/>
                      </a:cubicBez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1" name="Freeform: Shape 160">
                  <a:extLst>
                    <a:ext uri="{FF2B5EF4-FFF2-40B4-BE49-F238E27FC236}">
                      <a16:creationId xmlns:a16="http://schemas.microsoft.com/office/drawing/2014/main" id="{D57BA2E7-8FE2-F04A-83F4-4EBDF9DADAD5}"/>
                    </a:ext>
                  </a:extLst>
                </p:cNvPr>
                <p:cNvSpPr/>
                <p:nvPr/>
              </p:nvSpPr>
              <p:spPr>
                <a:xfrm>
                  <a:off x="9322985" y="7207014"/>
                  <a:ext cx="219178" cy="208714"/>
                </a:xfrm>
                <a:custGeom>
                  <a:avLst/>
                  <a:gdLst>
                    <a:gd name="connsiteX0" fmla="*/ 98306 w 219178"/>
                    <a:gd name="connsiteY0" fmla="*/ 208621 h 208714"/>
                    <a:gd name="connsiteX1" fmla="*/ 31134 w 219178"/>
                    <a:gd name="connsiteY1" fmla="*/ 184416 h 208714"/>
                    <a:gd name="connsiteX2" fmla="*/ 1394 w 219178"/>
                    <a:gd name="connsiteY2" fmla="*/ 131316 h 208714"/>
                    <a:gd name="connsiteX3" fmla="*/ 23722 w 219178"/>
                    <a:gd name="connsiteY3" fmla="*/ 48195 h 208714"/>
                    <a:gd name="connsiteX4" fmla="*/ 100839 w 219178"/>
                    <a:gd name="connsiteY4" fmla="*/ 2224 h 208714"/>
                    <a:gd name="connsiteX5" fmla="*/ 179270 w 219178"/>
                    <a:gd name="connsiteY5" fmla="*/ 16297 h 208714"/>
                    <a:gd name="connsiteX6" fmla="*/ 218110 w 219178"/>
                    <a:gd name="connsiteY6" fmla="*/ 77653 h 208714"/>
                    <a:gd name="connsiteX7" fmla="*/ 186494 w 219178"/>
                    <a:gd name="connsiteY7" fmla="*/ 171000 h 208714"/>
                    <a:gd name="connsiteX8" fmla="*/ 120447 w 219178"/>
                    <a:gd name="connsiteY8" fmla="*/ 206275 h 208714"/>
                    <a:gd name="connsiteX9" fmla="*/ 98400 w 219178"/>
                    <a:gd name="connsiteY9" fmla="*/ 208715 h 208714"/>
                    <a:gd name="connsiteX10" fmla="*/ 163790 w 219178"/>
                    <a:gd name="connsiteY10" fmla="*/ 97354 h 208714"/>
                    <a:gd name="connsiteX11" fmla="*/ 162946 w 219178"/>
                    <a:gd name="connsiteY11" fmla="*/ 88254 h 208714"/>
                    <a:gd name="connsiteX12" fmla="*/ 106750 w 219178"/>
                    <a:gd name="connsiteY12" fmla="*/ 51666 h 208714"/>
                    <a:gd name="connsiteX13" fmla="*/ 58528 w 219178"/>
                    <a:gd name="connsiteY13" fmla="*/ 99606 h 208714"/>
                    <a:gd name="connsiteX14" fmla="*/ 83859 w 219178"/>
                    <a:gd name="connsiteY14" fmla="*/ 151674 h 208714"/>
                    <a:gd name="connsiteX15" fmla="*/ 128703 w 219178"/>
                    <a:gd name="connsiteY15" fmla="*/ 149985 h 208714"/>
                    <a:gd name="connsiteX16" fmla="*/ 163697 w 219178"/>
                    <a:gd name="connsiteY16" fmla="*/ 97354 h 20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9178" h="208714">
                      <a:moveTo>
                        <a:pt x="98306" y="208621"/>
                      </a:moveTo>
                      <a:cubicBezTo>
                        <a:pt x="73257" y="208058"/>
                        <a:pt x="50366" y="200928"/>
                        <a:pt x="31134" y="184416"/>
                      </a:cubicBezTo>
                      <a:cubicBezTo>
                        <a:pt x="14903" y="170343"/>
                        <a:pt x="4677" y="152519"/>
                        <a:pt x="1394" y="131316"/>
                      </a:cubicBezTo>
                      <a:cubicBezTo>
                        <a:pt x="-3579" y="100169"/>
                        <a:pt x="4959" y="72681"/>
                        <a:pt x="23722" y="48195"/>
                      </a:cubicBezTo>
                      <a:cubicBezTo>
                        <a:pt x="43799" y="21738"/>
                        <a:pt x="68004" y="8041"/>
                        <a:pt x="100839" y="2224"/>
                      </a:cubicBezTo>
                      <a:cubicBezTo>
                        <a:pt x="128891" y="-2748"/>
                        <a:pt x="155347" y="67"/>
                        <a:pt x="179270" y="16297"/>
                      </a:cubicBezTo>
                      <a:cubicBezTo>
                        <a:pt x="201036" y="31120"/>
                        <a:pt x="214545" y="51290"/>
                        <a:pt x="218110" y="77653"/>
                      </a:cubicBezTo>
                      <a:cubicBezTo>
                        <a:pt x="222801" y="114804"/>
                        <a:pt x="212012" y="145107"/>
                        <a:pt x="186494" y="171000"/>
                      </a:cubicBezTo>
                      <a:cubicBezTo>
                        <a:pt x="168294" y="189482"/>
                        <a:pt x="146059" y="201022"/>
                        <a:pt x="120447" y="206275"/>
                      </a:cubicBezTo>
                      <a:cubicBezTo>
                        <a:pt x="113036" y="207683"/>
                        <a:pt x="105624" y="207964"/>
                        <a:pt x="98400" y="208715"/>
                      </a:cubicBezTo>
                      <a:close/>
                      <a:moveTo>
                        <a:pt x="163790" y="97354"/>
                      </a:moveTo>
                      <a:cubicBezTo>
                        <a:pt x="163509" y="93789"/>
                        <a:pt x="163509" y="91068"/>
                        <a:pt x="162946" y="88254"/>
                      </a:cubicBezTo>
                      <a:cubicBezTo>
                        <a:pt x="157974" y="60953"/>
                        <a:pt x="132925" y="45567"/>
                        <a:pt x="106750" y="51666"/>
                      </a:cubicBezTo>
                      <a:cubicBezTo>
                        <a:pt x="81138" y="57482"/>
                        <a:pt x="64626" y="73712"/>
                        <a:pt x="58528" y="99606"/>
                      </a:cubicBezTo>
                      <a:cubicBezTo>
                        <a:pt x="53556" y="121090"/>
                        <a:pt x="64063" y="142855"/>
                        <a:pt x="83859" y="151674"/>
                      </a:cubicBezTo>
                      <a:cubicBezTo>
                        <a:pt x="98963" y="158241"/>
                        <a:pt x="114161" y="157491"/>
                        <a:pt x="128703" y="149985"/>
                      </a:cubicBezTo>
                      <a:cubicBezTo>
                        <a:pt x="150468" y="138727"/>
                        <a:pt x="162289" y="121090"/>
                        <a:pt x="163697" y="97354"/>
                      </a:cubicBezTo>
                      <a:close/>
                    </a:path>
                  </a:pathLst>
                </a:custGeom>
                <a:solidFill>
                  <a:srgbClr val="2DB3A6"/>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120" name="Graphic 121">
              <a:extLst>
                <a:ext uri="{FF2B5EF4-FFF2-40B4-BE49-F238E27FC236}">
                  <a16:creationId xmlns:a16="http://schemas.microsoft.com/office/drawing/2014/main" id="{62A92733-1E63-8A05-48EE-B9E05CBD93F7}"/>
                </a:ext>
              </a:extLst>
            </p:cNvPr>
            <p:cNvGrpSpPr/>
            <p:nvPr/>
          </p:nvGrpSpPr>
          <p:grpSpPr>
            <a:xfrm>
              <a:off x="7048617" y="4158752"/>
              <a:ext cx="314886" cy="313504"/>
              <a:chOff x="9002681" y="6143011"/>
              <a:chExt cx="512895" cy="510644"/>
            </a:xfrm>
          </p:grpSpPr>
          <p:sp>
            <p:nvSpPr>
              <p:cNvPr id="154" name="Freeform: Shape 153">
                <a:extLst>
                  <a:ext uri="{FF2B5EF4-FFF2-40B4-BE49-F238E27FC236}">
                    <a16:creationId xmlns:a16="http://schemas.microsoft.com/office/drawing/2014/main" id="{F955DF3D-AAF0-B7F2-65D9-9DCBB5317DD3}"/>
                  </a:ext>
                </a:extLst>
              </p:cNvPr>
              <p:cNvSpPr/>
              <p:nvPr/>
            </p:nvSpPr>
            <p:spPr>
              <a:xfrm>
                <a:off x="9002681" y="6143011"/>
                <a:ext cx="380426" cy="381385"/>
              </a:xfrm>
              <a:custGeom>
                <a:avLst/>
                <a:gdLst>
                  <a:gd name="connsiteX0" fmla="*/ 254618 w 380426"/>
                  <a:gd name="connsiteY0" fmla="*/ 94 h 381385"/>
                  <a:gd name="connsiteX1" fmla="*/ 132469 w 380426"/>
                  <a:gd name="connsiteY1" fmla="*/ 56571 h 381385"/>
                  <a:gd name="connsiteX2" fmla="*/ 132657 w 380426"/>
                  <a:gd name="connsiteY2" fmla="*/ 115113 h 381385"/>
                  <a:gd name="connsiteX3" fmla="*/ 256964 w 380426"/>
                  <a:gd name="connsiteY3" fmla="*/ 115113 h 381385"/>
                  <a:gd name="connsiteX4" fmla="*/ 256964 w 380426"/>
                  <a:gd name="connsiteY4" fmla="*/ 132657 h 381385"/>
                  <a:gd name="connsiteX5" fmla="*/ 83309 w 380426"/>
                  <a:gd name="connsiteY5" fmla="*/ 132657 h 381385"/>
                  <a:gd name="connsiteX6" fmla="*/ 0 w 380426"/>
                  <a:gd name="connsiteY6" fmla="*/ 254618 h 381385"/>
                  <a:gd name="connsiteX7" fmla="*/ 72708 w 380426"/>
                  <a:gd name="connsiteY7" fmla="*/ 381365 h 381385"/>
                  <a:gd name="connsiteX8" fmla="*/ 116145 w 380426"/>
                  <a:gd name="connsiteY8" fmla="*/ 381365 h 381385"/>
                  <a:gd name="connsiteX9" fmla="*/ 116145 w 380426"/>
                  <a:gd name="connsiteY9" fmla="*/ 320384 h 381385"/>
                  <a:gd name="connsiteX10" fmla="*/ 187727 w 380426"/>
                  <a:gd name="connsiteY10" fmla="*/ 247676 h 381385"/>
                  <a:gd name="connsiteX11" fmla="*/ 311002 w 380426"/>
                  <a:gd name="connsiteY11" fmla="*/ 247676 h 381385"/>
                  <a:gd name="connsiteX12" fmla="*/ 380239 w 380426"/>
                  <a:gd name="connsiteY12" fmla="*/ 180691 h 381385"/>
                  <a:gd name="connsiteX13" fmla="*/ 380239 w 380426"/>
                  <a:gd name="connsiteY13" fmla="*/ 68111 h 381385"/>
                  <a:gd name="connsiteX14" fmla="*/ 254618 w 380426"/>
                  <a:gd name="connsiteY14" fmla="*/ 0 h 381385"/>
                  <a:gd name="connsiteX15" fmla="*/ 186039 w 380426"/>
                  <a:gd name="connsiteY15" fmla="*/ 39403 h 381385"/>
                  <a:gd name="connsiteX16" fmla="*/ 208367 w 380426"/>
                  <a:gd name="connsiteY16" fmla="*/ 61731 h 381385"/>
                  <a:gd name="connsiteX17" fmla="*/ 208367 w 380426"/>
                  <a:gd name="connsiteY17" fmla="*/ 61731 h 381385"/>
                  <a:gd name="connsiteX18" fmla="*/ 186039 w 380426"/>
                  <a:gd name="connsiteY18" fmla="*/ 84154 h 381385"/>
                  <a:gd name="connsiteX19" fmla="*/ 186039 w 380426"/>
                  <a:gd name="connsiteY19" fmla="*/ 84154 h 381385"/>
                  <a:gd name="connsiteX20" fmla="*/ 163710 w 380426"/>
                  <a:gd name="connsiteY20" fmla="*/ 61825 h 381385"/>
                  <a:gd name="connsiteX21" fmla="*/ 163710 w 380426"/>
                  <a:gd name="connsiteY21" fmla="*/ 61825 h 381385"/>
                  <a:gd name="connsiteX22" fmla="*/ 186039 w 380426"/>
                  <a:gd name="connsiteY22" fmla="*/ 39403 h 381385"/>
                  <a:gd name="connsiteX23" fmla="*/ 186039 w 380426"/>
                  <a:gd name="connsiteY23" fmla="*/ 39403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0426" h="381385">
                    <a:moveTo>
                      <a:pt x="254618" y="94"/>
                    </a:moveTo>
                    <a:cubicBezTo>
                      <a:pt x="124401" y="94"/>
                      <a:pt x="132469" y="56571"/>
                      <a:pt x="132469" y="56571"/>
                    </a:cubicBezTo>
                    <a:lnTo>
                      <a:pt x="132657" y="115113"/>
                    </a:lnTo>
                    <a:lnTo>
                      <a:pt x="256964" y="115113"/>
                    </a:lnTo>
                    <a:lnTo>
                      <a:pt x="256964" y="132657"/>
                    </a:lnTo>
                    <a:lnTo>
                      <a:pt x="83309" y="132657"/>
                    </a:lnTo>
                    <a:cubicBezTo>
                      <a:pt x="83309" y="132657"/>
                      <a:pt x="0" y="123181"/>
                      <a:pt x="0" y="254618"/>
                    </a:cubicBezTo>
                    <a:cubicBezTo>
                      <a:pt x="0" y="386056"/>
                      <a:pt x="72708" y="381365"/>
                      <a:pt x="72708" y="381365"/>
                    </a:cubicBezTo>
                    <a:lnTo>
                      <a:pt x="116145" y="381365"/>
                    </a:lnTo>
                    <a:lnTo>
                      <a:pt x="116145" y="320384"/>
                    </a:lnTo>
                    <a:cubicBezTo>
                      <a:pt x="116145" y="320384"/>
                      <a:pt x="113800" y="247676"/>
                      <a:pt x="187727" y="247676"/>
                    </a:cubicBezTo>
                    <a:lnTo>
                      <a:pt x="311002" y="247676"/>
                    </a:lnTo>
                    <a:cubicBezTo>
                      <a:pt x="311002" y="247676"/>
                      <a:pt x="380239" y="248802"/>
                      <a:pt x="380239" y="180691"/>
                    </a:cubicBezTo>
                    <a:lnTo>
                      <a:pt x="380239" y="68111"/>
                    </a:lnTo>
                    <a:cubicBezTo>
                      <a:pt x="380239" y="68111"/>
                      <a:pt x="390747" y="0"/>
                      <a:pt x="254618" y="0"/>
                    </a:cubicBezTo>
                    <a:close/>
                    <a:moveTo>
                      <a:pt x="186039" y="39403"/>
                    </a:moveTo>
                    <a:cubicBezTo>
                      <a:pt x="198422" y="39403"/>
                      <a:pt x="208367" y="49347"/>
                      <a:pt x="208367" y="61731"/>
                    </a:cubicBezTo>
                    <a:lnTo>
                      <a:pt x="208367" y="61731"/>
                    </a:lnTo>
                    <a:cubicBezTo>
                      <a:pt x="208367" y="74115"/>
                      <a:pt x="198422" y="84154"/>
                      <a:pt x="186039" y="84154"/>
                    </a:cubicBezTo>
                    <a:lnTo>
                      <a:pt x="186039" y="84154"/>
                    </a:lnTo>
                    <a:cubicBezTo>
                      <a:pt x="173655" y="84154"/>
                      <a:pt x="163710" y="74209"/>
                      <a:pt x="163710" y="61825"/>
                    </a:cubicBezTo>
                    <a:lnTo>
                      <a:pt x="163710" y="61825"/>
                    </a:lnTo>
                    <a:cubicBezTo>
                      <a:pt x="163710" y="49441"/>
                      <a:pt x="173655" y="39403"/>
                      <a:pt x="186039" y="39403"/>
                    </a:cubicBezTo>
                    <a:lnTo>
                      <a:pt x="186039" y="39403"/>
                    </a:lnTo>
                    <a:close/>
                  </a:path>
                </a:pathLst>
              </a:custGeom>
              <a:solidFill>
                <a:srgbClr val="387EB1"/>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5" name="Freeform: Shape 154">
                <a:extLst>
                  <a:ext uri="{FF2B5EF4-FFF2-40B4-BE49-F238E27FC236}">
                    <a16:creationId xmlns:a16="http://schemas.microsoft.com/office/drawing/2014/main" id="{405B57FF-7A44-9745-D79D-2D2362C5DEED}"/>
                  </a:ext>
                </a:extLst>
              </p:cNvPr>
              <p:cNvSpPr/>
              <p:nvPr/>
            </p:nvSpPr>
            <p:spPr>
              <a:xfrm>
                <a:off x="9135150" y="6272270"/>
                <a:ext cx="380426" cy="381385"/>
              </a:xfrm>
              <a:custGeom>
                <a:avLst/>
                <a:gdLst>
                  <a:gd name="connsiteX0" fmla="*/ 125808 w 380426"/>
                  <a:gd name="connsiteY0" fmla="*/ 381292 h 381385"/>
                  <a:gd name="connsiteX1" fmla="*/ 247958 w 380426"/>
                  <a:gd name="connsiteY1" fmla="*/ 324814 h 381385"/>
                  <a:gd name="connsiteX2" fmla="*/ 247770 w 380426"/>
                  <a:gd name="connsiteY2" fmla="*/ 266273 h 381385"/>
                  <a:gd name="connsiteX3" fmla="*/ 123463 w 380426"/>
                  <a:gd name="connsiteY3" fmla="*/ 266273 h 381385"/>
                  <a:gd name="connsiteX4" fmla="*/ 123463 w 380426"/>
                  <a:gd name="connsiteY4" fmla="*/ 248729 h 381385"/>
                  <a:gd name="connsiteX5" fmla="*/ 297118 w 380426"/>
                  <a:gd name="connsiteY5" fmla="*/ 248729 h 381385"/>
                  <a:gd name="connsiteX6" fmla="*/ 380427 w 380426"/>
                  <a:gd name="connsiteY6" fmla="*/ 126767 h 381385"/>
                  <a:gd name="connsiteX7" fmla="*/ 307719 w 380426"/>
                  <a:gd name="connsiteY7" fmla="*/ 21 h 381385"/>
                  <a:gd name="connsiteX8" fmla="*/ 264282 w 380426"/>
                  <a:gd name="connsiteY8" fmla="*/ 21 h 381385"/>
                  <a:gd name="connsiteX9" fmla="*/ 264282 w 380426"/>
                  <a:gd name="connsiteY9" fmla="*/ 61002 h 381385"/>
                  <a:gd name="connsiteX10" fmla="*/ 192700 w 380426"/>
                  <a:gd name="connsiteY10" fmla="*/ 133710 h 381385"/>
                  <a:gd name="connsiteX11" fmla="*/ 69425 w 380426"/>
                  <a:gd name="connsiteY11" fmla="*/ 133710 h 381385"/>
                  <a:gd name="connsiteX12" fmla="*/ 188 w 380426"/>
                  <a:gd name="connsiteY12" fmla="*/ 200695 h 381385"/>
                  <a:gd name="connsiteX13" fmla="*/ 188 w 380426"/>
                  <a:gd name="connsiteY13" fmla="*/ 313275 h 381385"/>
                  <a:gd name="connsiteX14" fmla="*/ 125808 w 380426"/>
                  <a:gd name="connsiteY14" fmla="*/ 381386 h 381385"/>
                  <a:gd name="connsiteX15" fmla="*/ 125808 w 380426"/>
                  <a:gd name="connsiteY15" fmla="*/ 381386 h 381385"/>
                  <a:gd name="connsiteX16" fmla="*/ 194388 w 380426"/>
                  <a:gd name="connsiteY16" fmla="*/ 341982 h 381385"/>
                  <a:gd name="connsiteX17" fmla="*/ 172060 w 380426"/>
                  <a:gd name="connsiteY17" fmla="*/ 319654 h 381385"/>
                  <a:gd name="connsiteX18" fmla="*/ 172060 w 380426"/>
                  <a:gd name="connsiteY18" fmla="*/ 319654 h 381385"/>
                  <a:gd name="connsiteX19" fmla="*/ 194388 w 380426"/>
                  <a:gd name="connsiteY19" fmla="*/ 297232 h 381385"/>
                  <a:gd name="connsiteX20" fmla="*/ 194388 w 380426"/>
                  <a:gd name="connsiteY20" fmla="*/ 297232 h 381385"/>
                  <a:gd name="connsiteX21" fmla="*/ 216717 w 380426"/>
                  <a:gd name="connsiteY21" fmla="*/ 319560 h 381385"/>
                  <a:gd name="connsiteX22" fmla="*/ 216717 w 380426"/>
                  <a:gd name="connsiteY22" fmla="*/ 319560 h 381385"/>
                  <a:gd name="connsiteX23" fmla="*/ 194388 w 380426"/>
                  <a:gd name="connsiteY23" fmla="*/ 341982 h 381385"/>
                  <a:gd name="connsiteX24" fmla="*/ 194388 w 380426"/>
                  <a:gd name="connsiteY24" fmla="*/ 341982 h 3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0426" h="381385">
                    <a:moveTo>
                      <a:pt x="125808" y="381292"/>
                    </a:moveTo>
                    <a:cubicBezTo>
                      <a:pt x="256026" y="381292"/>
                      <a:pt x="247958" y="324814"/>
                      <a:pt x="247958" y="324814"/>
                    </a:cubicBezTo>
                    <a:lnTo>
                      <a:pt x="247770" y="266273"/>
                    </a:lnTo>
                    <a:lnTo>
                      <a:pt x="123463" y="266273"/>
                    </a:lnTo>
                    <a:lnTo>
                      <a:pt x="123463" y="248729"/>
                    </a:lnTo>
                    <a:lnTo>
                      <a:pt x="297118" y="248729"/>
                    </a:lnTo>
                    <a:cubicBezTo>
                      <a:pt x="297118" y="248729"/>
                      <a:pt x="380427" y="258204"/>
                      <a:pt x="380427" y="126767"/>
                    </a:cubicBezTo>
                    <a:cubicBezTo>
                      <a:pt x="380427" y="-4670"/>
                      <a:pt x="307719" y="21"/>
                      <a:pt x="307719" y="21"/>
                    </a:cubicBezTo>
                    <a:lnTo>
                      <a:pt x="264282" y="21"/>
                    </a:lnTo>
                    <a:lnTo>
                      <a:pt x="264282" y="61002"/>
                    </a:lnTo>
                    <a:cubicBezTo>
                      <a:pt x="264282" y="61002"/>
                      <a:pt x="266627" y="133710"/>
                      <a:pt x="192700" y="133710"/>
                    </a:cubicBezTo>
                    <a:lnTo>
                      <a:pt x="69425" y="133710"/>
                    </a:lnTo>
                    <a:cubicBezTo>
                      <a:pt x="69425" y="133710"/>
                      <a:pt x="188" y="132584"/>
                      <a:pt x="188" y="200695"/>
                    </a:cubicBezTo>
                    <a:lnTo>
                      <a:pt x="188" y="313275"/>
                    </a:lnTo>
                    <a:cubicBezTo>
                      <a:pt x="188" y="313275"/>
                      <a:pt x="-10320" y="381386"/>
                      <a:pt x="125808" y="381386"/>
                    </a:cubicBezTo>
                    <a:lnTo>
                      <a:pt x="125808" y="381386"/>
                    </a:lnTo>
                    <a:close/>
                    <a:moveTo>
                      <a:pt x="194388" y="341982"/>
                    </a:moveTo>
                    <a:cubicBezTo>
                      <a:pt x="182005" y="341982"/>
                      <a:pt x="172060" y="332038"/>
                      <a:pt x="172060" y="319654"/>
                    </a:cubicBezTo>
                    <a:lnTo>
                      <a:pt x="172060" y="319654"/>
                    </a:lnTo>
                    <a:cubicBezTo>
                      <a:pt x="172060" y="307270"/>
                      <a:pt x="182005" y="297232"/>
                      <a:pt x="194388" y="297232"/>
                    </a:cubicBezTo>
                    <a:lnTo>
                      <a:pt x="194388" y="297232"/>
                    </a:lnTo>
                    <a:cubicBezTo>
                      <a:pt x="206772" y="297232"/>
                      <a:pt x="216717" y="307177"/>
                      <a:pt x="216717" y="319560"/>
                    </a:cubicBezTo>
                    <a:lnTo>
                      <a:pt x="216717" y="319560"/>
                    </a:lnTo>
                    <a:cubicBezTo>
                      <a:pt x="216717" y="331944"/>
                      <a:pt x="206772" y="341982"/>
                      <a:pt x="194388" y="341982"/>
                    </a:cubicBezTo>
                    <a:lnTo>
                      <a:pt x="194388" y="341982"/>
                    </a:lnTo>
                    <a:close/>
                  </a:path>
                </a:pathLst>
              </a:custGeom>
              <a:solidFill>
                <a:srgbClr val="FFD952"/>
              </a:solidFill>
              <a:ln w="937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21" name="Group 120">
              <a:extLst>
                <a:ext uri="{FF2B5EF4-FFF2-40B4-BE49-F238E27FC236}">
                  <a16:creationId xmlns:a16="http://schemas.microsoft.com/office/drawing/2014/main" id="{87566312-1012-5EB5-A34D-96DF108C3891}"/>
                </a:ext>
              </a:extLst>
            </p:cNvPr>
            <p:cNvGrpSpPr/>
            <p:nvPr/>
          </p:nvGrpSpPr>
          <p:grpSpPr>
            <a:xfrm>
              <a:off x="6983301" y="2371669"/>
              <a:ext cx="445518" cy="445518"/>
              <a:chOff x="8872089" y="3232161"/>
              <a:chExt cx="725672" cy="725672"/>
            </a:xfrm>
          </p:grpSpPr>
          <p:sp>
            <p:nvSpPr>
              <p:cNvPr id="150" name="Freeform: Shape 149">
                <a:extLst>
                  <a:ext uri="{FF2B5EF4-FFF2-40B4-BE49-F238E27FC236}">
                    <a16:creationId xmlns:a16="http://schemas.microsoft.com/office/drawing/2014/main" id="{8E2700CE-82AA-A12A-FB20-429273BE9CC1}"/>
                  </a:ext>
                </a:extLst>
              </p:cNvPr>
              <p:cNvSpPr/>
              <p:nvPr/>
            </p:nvSpPr>
            <p:spPr>
              <a:xfrm>
                <a:off x="8872089" y="3232161"/>
                <a:ext cx="725672" cy="725672"/>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51" name="Group 150">
                <a:extLst>
                  <a:ext uri="{FF2B5EF4-FFF2-40B4-BE49-F238E27FC236}">
                    <a16:creationId xmlns:a16="http://schemas.microsoft.com/office/drawing/2014/main" id="{E1A35085-86FF-5EFE-B7B4-10C9BD1116A3}"/>
                  </a:ext>
                </a:extLst>
              </p:cNvPr>
              <p:cNvGrpSpPr/>
              <p:nvPr/>
            </p:nvGrpSpPr>
            <p:grpSpPr>
              <a:xfrm>
                <a:off x="8999758" y="3359820"/>
                <a:ext cx="470375" cy="470375"/>
                <a:chOff x="9139940" y="4720452"/>
                <a:chExt cx="459359" cy="459359"/>
              </a:xfrm>
            </p:grpSpPr>
            <p:sp>
              <p:nvSpPr>
                <p:cNvPr id="152" name="Oval 151">
                  <a:extLst>
                    <a:ext uri="{FF2B5EF4-FFF2-40B4-BE49-F238E27FC236}">
                      <a16:creationId xmlns:a16="http://schemas.microsoft.com/office/drawing/2014/main" id="{956F4166-CBDD-0A02-2A32-63B0634A7311}"/>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3" name="Picture 152" descr="Icon&#10;&#10;Description automatically generated">
                  <a:extLst>
                    <a:ext uri="{FF2B5EF4-FFF2-40B4-BE49-F238E27FC236}">
                      <a16:creationId xmlns:a16="http://schemas.microsoft.com/office/drawing/2014/main" id="{0D8617A7-33AE-3235-8CCD-07838EA9BB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grpSp>
          <p:nvGrpSpPr>
            <p:cNvPr id="122" name="Group 121">
              <a:extLst>
                <a:ext uri="{FF2B5EF4-FFF2-40B4-BE49-F238E27FC236}">
                  <a16:creationId xmlns:a16="http://schemas.microsoft.com/office/drawing/2014/main" id="{F4BC410D-9BE4-8C21-BF87-CFC81B6709C1}"/>
                </a:ext>
              </a:extLst>
            </p:cNvPr>
            <p:cNvGrpSpPr/>
            <p:nvPr/>
          </p:nvGrpSpPr>
          <p:grpSpPr>
            <a:xfrm>
              <a:off x="6983301" y="2941368"/>
              <a:ext cx="445518" cy="445518"/>
              <a:chOff x="8872089" y="4160102"/>
              <a:chExt cx="725672" cy="725672"/>
            </a:xfrm>
          </p:grpSpPr>
          <p:sp>
            <p:nvSpPr>
              <p:cNvPr id="148" name="Freeform: Shape 147">
                <a:extLst>
                  <a:ext uri="{FF2B5EF4-FFF2-40B4-BE49-F238E27FC236}">
                    <a16:creationId xmlns:a16="http://schemas.microsoft.com/office/drawing/2014/main" id="{3363A491-6D98-8F71-D0F9-D8421BEEA14E}"/>
                  </a:ext>
                </a:extLst>
              </p:cNvPr>
              <p:cNvSpPr/>
              <p:nvPr/>
            </p:nvSpPr>
            <p:spPr>
              <a:xfrm>
                <a:off x="8872089" y="4160102"/>
                <a:ext cx="725672" cy="725672"/>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1"/>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1"/>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149" name="Graphic 148">
                <a:extLst>
                  <a:ext uri="{FF2B5EF4-FFF2-40B4-BE49-F238E27FC236}">
                    <a16:creationId xmlns:a16="http://schemas.microsoft.com/office/drawing/2014/main" id="{67373752-FFE8-3B69-752E-3A4805AAFC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4140" y="4251392"/>
                <a:ext cx="301570" cy="543092"/>
              </a:xfrm>
              <a:prstGeom prst="rect">
                <a:avLst/>
              </a:prstGeom>
              <a:effectLst>
                <a:glow rad="254000">
                  <a:srgbClr val="FFFFFF">
                    <a:lumMod val="50000"/>
                    <a:lumOff val="50000"/>
                    <a:alpha val="10000"/>
                  </a:srgbClr>
                </a:glow>
              </a:effectLst>
            </p:spPr>
          </p:pic>
        </p:grpSp>
        <p:sp>
          <p:nvSpPr>
            <p:cNvPr id="123" name="Freeform: Shape 122">
              <a:extLst>
                <a:ext uri="{FF2B5EF4-FFF2-40B4-BE49-F238E27FC236}">
                  <a16:creationId xmlns:a16="http://schemas.microsoft.com/office/drawing/2014/main" id="{F9326381-B315-7AE0-7C3D-5F2EBC59F173}"/>
                </a:ext>
              </a:extLst>
            </p:cNvPr>
            <p:cNvSpPr/>
            <p:nvPr/>
          </p:nvSpPr>
          <p:spPr>
            <a:xfrm>
              <a:off x="6983301" y="3511124"/>
              <a:ext cx="445518" cy="445518"/>
            </a:xfrm>
            <a:custGeom>
              <a:avLst/>
              <a:gdLst>
                <a:gd name="connsiteX0" fmla="*/ 626789 w 725672"/>
                <a:gd name="connsiteY0" fmla="*/ 0 h 725672"/>
                <a:gd name="connsiteX1" fmla="*/ 725672 w 725672"/>
                <a:gd name="connsiteY1" fmla="*/ 98883 h 725672"/>
                <a:gd name="connsiteX2" fmla="*/ 725672 w 725672"/>
                <a:gd name="connsiteY2" fmla="*/ 626789 h 725672"/>
                <a:gd name="connsiteX3" fmla="*/ 626789 w 725672"/>
                <a:gd name="connsiteY3" fmla="*/ 725672 h 725672"/>
                <a:gd name="connsiteX4" fmla="*/ 98883 w 725672"/>
                <a:gd name="connsiteY4" fmla="*/ 725672 h 725672"/>
                <a:gd name="connsiteX5" fmla="*/ 0 w 725672"/>
                <a:gd name="connsiteY5" fmla="*/ 626789 h 725672"/>
                <a:gd name="connsiteX6" fmla="*/ 0 w 725672"/>
                <a:gd name="connsiteY6" fmla="*/ 98883 h 725672"/>
                <a:gd name="connsiteX7" fmla="*/ 98883 w 725672"/>
                <a:gd name="connsiteY7" fmla="*/ 0 h 72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672" h="725672">
                  <a:moveTo>
                    <a:pt x="626789" y="0"/>
                  </a:moveTo>
                  <a:cubicBezTo>
                    <a:pt x="681401" y="0"/>
                    <a:pt x="725672" y="44272"/>
                    <a:pt x="725672" y="98883"/>
                  </a:cubicBezTo>
                  <a:lnTo>
                    <a:pt x="725672" y="626789"/>
                  </a:lnTo>
                  <a:cubicBezTo>
                    <a:pt x="725672" y="681401"/>
                    <a:pt x="681401" y="725672"/>
                    <a:pt x="626789" y="725672"/>
                  </a:cubicBezTo>
                  <a:lnTo>
                    <a:pt x="98883" y="725672"/>
                  </a:lnTo>
                  <a:cubicBezTo>
                    <a:pt x="44271" y="725672"/>
                    <a:pt x="0" y="681401"/>
                    <a:pt x="0" y="626789"/>
                  </a:cubicBezTo>
                  <a:lnTo>
                    <a:pt x="0" y="98883"/>
                  </a:lnTo>
                  <a:cubicBezTo>
                    <a:pt x="0" y="44272"/>
                    <a:pt x="44271" y="0"/>
                    <a:pt x="98883" y="0"/>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24" name="Group 123">
              <a:extLst>
                <a:ext uri="{FF2B5EF4-FFF2-40B4-BE49-F238E27FC236}">
                  <a16:creationId xmlns:a16="http://schemas.microsoft.com/office/drawing/2014/main" id="{B826B4CF-156F-8454-3737-03727D48CA36}"/>
                </a:ext>
              </a:extLst>
            </p:cNvPr>
            <p:cNvGrpSpPr/>
            <p:nvPr/>
          </p:nvGrpSpPr>
          <p:grpSpPr>
            <a:xfrm>
              <a:off x="7024912" y="3622814"/>
              <a:ext cx="362608" cy="222076"/>
              <a:chOff x="7024912" y="3622814"/>
              <a:chExt cx="362608" cy="222076"/>
            </a:xfrm>
          </p:grpSpPr>
          <p:grpSp>
            <p:nvGrpSpPr>
              <p:cNvPr id="125" name="Graphic 464">
                <a:extLst>
                  <a:ext uri="{FF2B5EF4-FFF2-40B4-BE49-F238E27FC236}">
                    <a16:creationId xmlns:a16="http://schemas.microsoft.com/office/drawing/2014/main" id="{58520548-57AA-8A58-77E4-A71ACFD1ECBF}"/>
                  </a:ext>
                </a:extLst>
              </p:cNvPr>
              <p:cNvGrpSpPr/>
              <p:nvPr/>
            </p:nvGrpSpPr>
            <p:grpSpPr>
              <a:xfrm>
                <a:off x="7164527" y="3755544"/>
                <a:ext cx="79254" cy="89346"/>
                <a:chOff x="7164527" y="3755544"/>
                <a:chExt cx="79254" cy="89346"/>
              </a:xfrm>
              <a:solidFill>
                <a:srgbClr val="679E63"/>
              </a:solidFill>
            </p:grpSpPr>
            <p:sp>
              <p:nvSpPr>
                <p:cNvPr id="146" name="Freeform: Shape 145">
                  <a:extLst>
                    <a:ext uri="{FF2B5EF4-FFF2-40B4-BE49-F238E27FC236}">
                      <a16:creationId xmlns:a16="http://schemas.microsoft.com/office/drawing/2014/main" id="{70BF8F75-7CDD-B9D3-EEC6-E07DF78E463F}"/>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7" name="Freeform: Shape 146">
                  <a:extLst>
                    <a:ext uri="{FF2B5EF4-FFF2-40B4-BE49-F238E27FC236}">
                      <a16:creationId xmlns:a16="http://schemas.microsoft.com/office/drawing/2014/main" id="{952320DB-28DF-8506-E0C9-99726DC37AA5}"/>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26" name="Freeform: Shape 125">
                <a:extLst>
                  <a:ext uri="{FF2B5EF4-FFF2-40B4-BE49-F238E27FC236}">
                    <a16:creationId xmlns:a16="http://schemas.microsoft.com/office/drawing/2014/main" id="{1206FE7F-31E3-E556-CF64-2F58E68A2372}"/>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7" name="Freeform: Shape 126">
                <a:extLst>
                  <a:ext uri="{FF2B5EF4-FFF2-40B4-BE49-F238E27FC236}">
                    <a16:creationId xmlns:a16="http://schemas.microsoft.com/office/drawing/2014/main" id="{D50626EE-D99E-04F0-EBBE-EE122546EF21}"/>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8" name="Freeform: Shape 127">
                <a:extLst>
                  <a:ext uri="{FF2B5EF4-FFF2-40B4-BE49-F238E27FC236}">
                    <a16:creationId xmlns:a16="http://schemas.microsoft.com/office/drawing/2014/main" id="{5131462F-C77E-E41C-1FAD-4F7F27A0AADE}"/>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9" name="Freeform: Shape 128">
                <a:extLst>
                  <a:ext uri="{FF2B5EF4-FFF2-40B4-BE49-F238E27FC236}">
                    <a16:creationId xmlns:a16="http://schemas.microsoft.com/office/drawing/2014/main" id="{F8FB231D-1FAC-A822-03B9-DD3839BDF426}"/>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0" name="Freeform: Shape 129">
                <a:extLst>
                  <a:ext uri="{FF2B5EF4-FFF2-40B4-BE49-F238E27FC236}">
                    <a16:creationId xmlns:a16="http://schemas.microsoft.com/office/drawing/2014/main" id="{3C0A33E8-A202-4E1A-928B-FCD8D59E3F76}"/>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31" name="Graphic 464">
                <a:extLst>
                  <a:ext uri="{FF2B5EF4-FFF2-40B4-BE49-F238E27FC236}">
                    <a16:creationId xmlns:a16="http://schemas.microsoft.com/office/drawing/2014/main" id="{0B85007E-96DA-5579-25E1-B724B27CB28F}"/>
                  </a:ext>
                </a:extLst>
              </p:cNvPr>
              <p:cNvGrpSpPr/>
              <p:nvPr/>
            </p:nvGrpSpPr>
            <p:grpSpPr>
              <a:xfrm>
                <a:off x="7119748" y="3666792"/>
                <a:ext cx="78910" cy="96090"/>
                <a:chOff x="7119748" y="3666792"/>
                <a:chExt cx="78910" cy="96090"/>
              </a:xfrm>
            </p:grpSpPr>
            <p:sp>
              <p:nvSpPr>
                <p:cNvPr id="132" name="Freeform: Shape 131">
                  <a:extLst>
                    <a:ext uri="{FF2B5EF4-FFF2-40B4-BE49-F238E27FC236}">
                      <a16:creationId xmlns:a16="http://schemas.microsoft.com/office/drawing/2014/main" id="{9EBE36F9-B2CA-0371-C0E9-E65C31A8C99D}"/>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33" name="Graphic 464">
                  <a:extLst>
                    <a:ext uri="{FF2B5EF4-FFF2-40B4-BE49-F238E27FC236}">
                      <a16:creationId xmlns:a16="http://schemas.microsoft.com/office/drawing/2014/main" id="{C7DBF2B2-0714-A211-BB79-D7CF455084C1}"/>
                    </a:ext>
                  </a:extLst>
                </p:cNvPr>
                <p:cNvGrpSpPr/>
                <p:nvPr/>
              </p:nvGrpSpPr>
              <p:grpSpPr>
                <a:xfrm>
                  <a:off x="7119748" y="3666792"/>
                  <a:ext cx="78910" cy="96090"/>
                  <a:chOff x="7119748" y="3666792"/>
                  <a:chExt cx="78910" cy="96090"/>
                </a:xfrm>
              </p:grpSpPr>
              <p:grpSp>
                <p:nvGrpSpPr>
                  <p:cNvPr id="134" name="Graphic 464">
                    <a:extLst>
                      <a:ext uri="{FF2B5EF4-FFF2-40B4-BE49-F238E27FC236}">
                        <a16:creationId xmlns:a16="http://schemas.microsoft.com/office/drawing/2014/main" id="{75FEBC5F-CB42-C015-B882-0BCD2B2A8656}"/>
                      </a:ext>
                    </a:extLst>
                  </p:cNvPr>
                  <p:cNvGrpSpPr/>
                  <p:nvPr/>
                </p:nvGrpSpPr>
                <p:grpSpPr>
                  <a:xfrm>
                    <a:off x="7119748" y="3673571"/>
                    <a:ext cx="77869" cy="88087"/>
                    <a:chOff x="7119748" y="3673571"/>
                    <a:chExt cx="77869" cy="88087"/>
                  </a:xfrm>
                </p:grpSpPr>
                <p:sp>
                  <p:nvSpPr>
                    <p:cNvPr id="143" name="Freeform: Shape 142">
                      <a:extLst>
                        <a:ext uri="{FF2B5EF4-FFF2-40B4-BE49-F238E27FC236}">
                          <a16:creationId xmlns:a16="http://schemas.microsoft.com/office/drawing/2014/main" id="{880070CB-0290-D711-22D9-025A2822DDD9}"/>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4" name="Freeform: Shape 143">
                      <a:extLst>
                        <a:ext uri="{FF2B5EF4-FFF2-40B4-BE49-F238E27FC236}">
                          <a16:creationId xmlns:a16="http://schemas.microsoft.com/office/drawing/2014/main" id="{CBF2A908-D19D-8B7B-7C61-D219630FB2C7}"/>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5" name="Freeform: Shape 144">
                      <a:extLst>
                        <a:ext uri="{FF2B5EF4-FFF2-40B4-BE49-F238E27FC236}">
                          <a16:creationId xmlns:a16="http://schemas.microsoft.com/office/drawing/2014/main" id="{16AD95A7-78F8-0402-3909-82B07A1C0C09}"/>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35" name="Graphic 464">
                    <a:extLst>
                      <a:ext uri="{FF2B5EF4-FFF2-40B4-BE49-F238E27FC236}">
                        <a16:creationId xmlns:a16="http://schemas.microsoft.com/office/drawing/2014/main" id="{A576A63D-3AB6-3ACE-B8F5-989078B20358}"/>
                      </a:ext>
                    </a:extLst>
                  </p:cNvPr>
                  <p:cNvGrpSpPr/>
                  <p:nvPr/>
                </p:nvGrpSpPr>
                <p:grpSpPr>
                  <a:xfrm>
                    <a:off x="7119748" y="3666792"/>
                    <a:ext cx="78910" cy="96090"/>
                    <a:chOff x="7119748" y="3666792"/>
                    <a:chExt cx="78910" cy="96090"/>
                  </a:xfrm>
                </p:grpSpPr>
                <p:sp>
                  <p:nvSpPr>
                    <p:cNvPr id="136" name="Freeform: Shape 135">
                      <a:extLst>
                        <a:ext uri="{FF2B5EF4-FFF2-40B4-BE49-F238E27FC236}">
                          <a16:creationId xmlns:a16="http://schemas.microsoft.com/office/drawing/2014/main" id="{B9E8979F-2AF6-1365-CD37-77965A4BB273}"/>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7" name="Freeform: Shape 136">
                      <a:extLst>
                        <a:ext uri="{FF2B5EF4-FFF2-40B4-BE49-F238E27FC236}">
                          <a16:creationId xmlns:a16="http://schemas.microsoft.com/office/drawing/2014/main" id="{92522AFA-6A78-CEC3-A92E-72A78E13159F}"/>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8" name="Freeform: Shape 137">
                      <a:extLst>
                        <a:ext uri="{FF2B5EF4-FFF2-40B4-BE49-F238E27FC236}">
                          <a16:creationId xmlns:a16="http://schemas.microsoft.com/office/drawing/2014/main" id="{39B37459-2C11-8C44-F845-760E05ED7464}"/>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9" name="Freeform: Shape 138">
                      <a:extLst>
                        <a:ext uri="{FF2B5EF4-FFF2-40B4-BE49-F238E27FC236}">
                          <a16:creationId xmlns:a16="http://schemas.microsoft.com/office/drawing/2014/main" id="{7ED2A9AB-9B15-A713-A917-C6CFE541AB61}"/>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0" name="Freeform: Shape 139">
                      <a:extLst>
                        <a:ext uri="{FF2B5EF4-FFF2-40B4-BE49-F238E27FC236}">
                          <a16:creationId xmlns:a16="http://schemas.microsoft.com/office/drawing/2014/main" id="{5475B506-B759-75C9-EF66-99D3B0DDAC81}"/>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1" name="Freeform: Shape 140">
                      <a:extLst>
                        <a:ext uri="{FF2B5EF4-FFF2-40B4-BE49-F238E27FC236}">
                          <a16:creationId xmlns:a16="http://schemas.microsoft.com/office/drawing/2014/main" id="{0BC33DA8-D331-454F-0056-E4A5365CC98A}"/>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42" name="Freeform: Shape 141">
                      <a:extLst>
                        <a:ext uri="{FF2B5EF4-FFF2-40B4-BE49-F238E27FC236}">
                          <a16:creationId xmlns:a16="http://schemas.microsoft.com/office/drawing/2014/main" id="{B69E5B85-9087-F3DC-91E2-1F13DD4E6808}"/>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grpSp>
      </p:grpSp>
      <p:sp>
        <p:nvSpPr>
          <p:cNvPr id="173" name="Freeform: Shape 172">
            <a:extLst>
              <a:ext uri="{FF2B5EF4-FFF2-40B4-BE49-F238E27FC236}">
                <a16:creationId xmlns:a16="http://schemas.microsoft.com/office/drawing/2014/main" id="{767F87E6-F15D-BC7E-F483-5E79EDFEAE7B}"/>
              </a:ext>
              <a:ext uri="{C183D7F6-B498-43B3-948B-1728B52AA6E4}">
                <adec:decorative xmlns:adec="http://schemas.microsoft.com/office/drawing/2017/decorative" val="1"/>
              </a:ext>
            </a:extLst>
          </p:cNvPr>
          <p:cNvSpPr/>
          <p:nvPr/>
        </p:nvSpPr>
        <p:spPr>
          <a:xfrm>
            <a:off x="6717444" y="2609014"/>
            <a:ext cx="1139771" cy="1139771"/>
          </a:xfrm>
          <a:custGeom>
            <a:avLst/>
            <a:gdLst>
              <a:gd name="connsiteX0" fmla="*/ 837053 w 837052"/>
              <a:gd name="connsiteY0" fmla="*/ 418526 h 837052"/>
              <a:gd name="connsiteX1" fmla="*/ 418526 w 837052"/>
              <a:gd name="connsiteY1" fmla="*/ 837053 h 837052"/>
              <a:gd name="connsiteX2" fmla="*/ 0 w 837052"/>
              <a:gd name="connsiteY2" fmla="*/ 418526 h 837052"/>
              <a:gd name="connsiteX3" fmla="*/ 418526 w 837052"/>
              <a:gd name="connsiteY3" fmla="*/ 0 h 837052"/>
              <a:gd name="connsiteX4" fmla="*/ 837053 w 837052"/>
              <a:gd name="connsiteY4" fmla="*/ 418526 h 837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052" h="837052">
                <a:moveTo>
                  <a:pt x="837053" y="418526"/>
                </a:moveTo>
                <a:cubicBezTo>
                  <a:pt x="837053" y="649672"/>
                  <a:pt x="649672" y="837053"/>
                  <a:pt x="418526" y="837053"/>
                </a:cubicBezTo>
                <a:cubicBezTo>
                  <a:pt x="187381" y="837053"/>
                  <a:pt x="0" y="649672"/>
                  <a:pt x="0" y="418526"/>
                </a:cubicBezTo>
                <a:cubicBezTo>
                  <a:pt x="0" y="187381"/>
                  <a:pt x="187381" y="0"/>
                  <a:pt x="418526" y="0"/>
                </a:cubicBezTo>
                <a:cubicBezTo>
                  <a:pt x="649672" y="0"/>
                  <a:pt x="837053" y="187381"/>
                  <a:pt x="837053" y="418526"/>
                </a:cubicBezTo>
                <a:close/>
              </a:path>
            </a:pathLst>
          </a:cu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pic>
        <p:nvPicPr>
          <p:cNvPr id="174" name="Graphic 67">
            <a:extLst>
              <a:ext uri="{FF2B5EF4-FFF2-40B4-BE49-F238E27FC236}">
                <a16:creationId xmlns:a16="http://schemas.microsoft.com/office/drawing/2014/main" id="{0A973468-C5F0-7299-C75E-5B080BB1B665}"/>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985137" y="2600030"/>
            <a:ext cx="604384" cy="643124"/>
          </a:xfrm>
          <a:custGeom>
            <a:avLst/>
            <a:gdLst>
              <a:gd name="connsiteX0" fmla="*/ -48 w 564642"/>
              <a:gd name="connsiteY0" fmla="*/ -51 h 600836"/>
              <a:gd name="connsiteX1" fmla="*/ 564594 w 564642"/>
              <a:gd name="connsiteY1" fmla="*/ -51 h 600836"/>
              <a:gd name="connsiteX2" fmla="*/ 564594 w 564642"/>
              <a:gd name="connsiteY2" fmla="*/ 600786 h 600836"/>
              <a:gd name="connsiteX3" fmla="*/ -48 w 564642"/>
              <a:gd name="connsiteY3" fmla="*/ 600786 h 600836"/>
            </a:gdLst>
            <a:ahLst/>
            <a:cxnLst>
              <a:cxn ang="0">
                <a:pos x="connsiteX0" y="connsiteY0"/>
              </a:cxn>
              <a:cxn ang="0">
                <a:pos x="connsiteX1" y="connsiteY1"/>
              </a:cxn>
              <a:cxn ang="0">
                <a:pos x="connsiteX2" y="connsiteY2"/>
              </a:cxn>
              <a:cxn ang="0">
                <a:pos x="connsiteX3" y="connsiteY3"/>
              </a:cxn>
            </a:cxnLst>
            <a:rect l="l" t="t" r="r" b="b"/>
            <a:pathLst>
              <a:path w="564642" h="600836">
                <a:moveTo>
                  <a:pt x="-48" y="-51"/>
                </a:moveTo>
                <a:lnTo>
                  <a:pt x="564594" y="-51"/>
                </a:lnTo>
                <a:lnTo>
                  <a:pt x="564594" y="600786"/>
                </a:lnTo>
                <a:lnTo>
                  <a:pt x="-48" y="600786"/>
                </a:lnTo>
                <a:close/>
              </a:path>
            </a:pathLst>
          </a:custGeom>
        </p:spPr>
      </p:pic>
      <p:grpSp>
        <p:nvGrpSpPr>
          <p:cNvPr id="175" name="Group 174" descr="Tanzu spring cloud gateway">
            <a:extLst>
              <a:ext uri="{FF2B5EF4-FFF2-40B4-BE49-F238E27FC236}">
                <a16:creationId xmlns:a16="http://schemas.microsoft.com/office/drawing/2014/main" id="{FEEAA425-18ED-5D11-71E9-80D93A70A5BA}"/>
              </a:ext>
            </a:extLst>
          </p:cNvPr>
          <p:cNvGrpSpPr/>
          <p:nvPr/>
        </p:nvGrpSpPr>
        <p:grpSpPr>
          <a:xfrm>
            <a:off x="6912783" y="3153584"/>
            <a:ext cx="749234" cy="446481"/>
            <a:chOff x="8035956" y="3749881"/>
            <a:chExt cx="488361" cy="291023"/>
          </a:xfrm>
        </p:grpSpPr>
        <p:sp>
          <p:nvSpPr>
            <p:cNvPr id="176" name="TextBox 175">
              <a:extLst>
                <a:ext uri="{FF2B5EF4-FFF2-40B4-BE49-F238E27FC236}">
                  <a16:creationId xmlns:a16="http://schemas.microsoft.com/office/drawing/2014/main" id="{B56AA160-AAFE-BBF9-BA70-25E65EE43103}"/>
                </a:ext>
              </a:extLst>
            </p:cNvPr>
            <p:cNvSpPr txBox="1"/>
            <p:nvPr/>
          </p:nvSpPr>
          <p:spPr>
            <a:xfrm>
              <a:off x="8178211" y="3749881"/>
              <a:ext cx="49643" cy="60945"/>
            </a:xfrm>
            <a:custGeom>
              <a:avLst/>
              <a:gdLst/>
              <a:ahLst/>
              <a:cxnLst/>
              <a:rect l="l" t="t" r="r" b="b"/>
              <a:pathLst>
                <a:path w="49643" h="60945">
                  <a:moveTo>
                    <a:pt x="0" y="0"/>
                  </a:moveTo>
                  <a:lnTo>
                    <a:pt x="49643" y="0"/>
                  </a:lnTo>
                  <a:lnTo>
                    <a:pt x="49643" y="10171"/>
                  </a:lnTo>
                  <a:lnTo>
                    <a:pt x="30974" y="10171"/>
                  </a:lnTo>
                  <a:lnTo>
                    <a:pt x="30974" y="60945"/>
                  </a:lnTo>
                  <a:lnTo>
                    <a:pt x="18417" y="60945"/>
                  </a:lnTo>
                  <a:lnTo>
                    <a:pt x="18417" y="10171"/>
                  </a:lnTo>
                  <a:lnTo>
                    <a:pt x="0" y="10171"/>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77" name="TextBox 176">
              <a:extLst>
                <a:ext uri="{FF2B5EF4-FFF2-40B4-BE49-F238E27FC236}">
                  <a16:creationId xmlns:a16="http://schemas.microsoft.com/office/drawing/2014/main" id="{B0ED9BD0-C239-B3E7-957B-1056E0A16AEB}"/>
                </a:ext>
              </a:extLst>
            </p:cNvPr>
            <p:cNvSpPr txBox="1"/>
            <p:nvPr/>
          </p:nvSpPr>
          <p:spPr>
            <a:xfrm>
              <a:off x="8236533" y="3764699"/>
              <a:ext cx="40267" cy="46964"/>
            </a:xfrm>
            <a:custGeom>
              <a:avLst/>
              <a:gdLst/>
              <a:ahLst/>
              <a:cxnLst/>
              <a:rect l="l" t="t" r="r" b="b"/>
              <a:pathLst>
                <a:path w="40267" h="46964">
                  <a:moveTo>
                    <a:pt x="20259" y="0"/>
                  </a:moveTo>
                  <a:cubicBezTo>
                    <a:pt x="25840" y="0"/>
                    <a:pt x="30270" y="1402"/>
                    <a:pt x="33549" y="4206"/>
                  </a:cubicBezTo>
                  <a:cubicBezTo>
                    <a:pt x="36828" y="7011"/>
                    <a:pt x="38467" y="10953"/>
                    <a:pt x="38467" y="16031"/>
                  </a:cubicBezTo>
                  <a:lnTo>
                    <a:pt x="38467" y="35663"/>
                  </a:lnTo>
                  <a:cubicBezTo>
                    <a:pt x="38495" y="39960"/>
                    <a:pt x="39095" y="43211"/>
                    <a:pt x="40267" y="45416"/>
                  </a:cubicBezTo>
                  <a:lnTo>
                    <a:pt x="40267" y="46127"/>
                  </a:lnTo>
                  <a:lnTo>
                    <a:pt x="28044" y="46127"/>
                  </a:lnTo>
                  <a:cubicBezTo>
                    <a:pt x="27486" y="45039"/>
                    <a:pt x="27082" y="43685"/>
                    <a:pt x="26831"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7"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7" y="1904"/>
                  </a:cubicBezTo>
                  <a:cubicBezTo>
                    <a:pt x="13255" y="635"/>
                    <a:pt x="16575" y="0"/>
                    <a:pt x="20259" y="0"/>
                  </a:cubicBezTo>
                  <a:close/>
                  <a:moveTo>
                    <a:pt x="21808" y="25533"/>
                  </a:moveTo>
                  <a:cubicBezTo>
                    <a:pt x="15752" y="25533"/>
                    <a:pt x="12529" y="27626"/>
                    <a:pt x="12138" y="31812"/>
                  </a:cubicBezTo>
                  <a:lnTo>
                    <a:pt x="12097" y="32523"/>
                  </a:lnTo>
                  <a:cubicBezTo>
                    <a:pt x="12097" y="34030"/>
                    <a:pt x="12627" y="35272"/>
                    <a:pt x="13687" y="36249"/>
                  </a:cubicBezTo>
                  <a:cubicBezTo>
                    <a:pt x="14748" y="37225"/>
                    <a:pt x="16199" y="37714"/>
                    <a:pt x="18040" y="37714"/>
                  </a:cubicBezTo>
                  <a:cubicBezTo>
                    <a:pt x="19826" y="37714"/>
                    <a:pt x="21473" y="37316"/>
                    <a:pt x="22980" y="36521"/>
                  </a:cubicBezTo>
                  <a:cubicBezTo>
                    <a:pt x="24486" y="35725"/>
                    <a:pt x="25603" y="34658"/>
                    <a:pt x="26328" y="33319"/>
                  </a:cubicBezTo>
                  <a:lnTo>
                    <a:pt x="26328" y="25533"/>
                  </a:lnTo>
                  <a:lnTo>
                    <a:pt x="21808" y="25533"/>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78" name="TextBox 177">
              <a:extLst>
                <a:ext uri="{FF2B5EF4-FFF2-40B4-BE49-F238E27FC236}">
                  <a16:creationId xmlns:a16="http://schemas.microsoft.com/office/drawing/2014/main" id="{B8CC1F09-C24C-DD88-809C-99C23B4FC96B}"/>
                </a:ext>
              </a:extLst>
            </p:cNvPr>
            <p:cNvSpPr txBox="1"/>
            <p:nvPr/>
          </p:nvSpPr>
          <p:spPr>
            <a:xfrm>
              <a:off x="8285706" y="3764699"/>
              <a:ext cx="39096" cy="46127"/>
            </a:xfrm>
            <a:custGeom>
              <a:avLst/>
              <a:gdLst/>
              <a:ahLst/>
              <a:cxnLst/>
              <a:rect l="l" t="t" r="r" b="b"/>
              <a:pathLst>
                <a:path w="39096" h="46127">
                  <a:moveTo>
                    <a:pt x="24780" y="0"/>
                  </a:moveTo>
                  <a:cubicBezTo>
                    <a:pt x="29580" y="0"/>
                    <a:pt x="33152" y="1409"/>
                    <a:pt x="35496" y="4227"/>
                  </a:cubicBezTo>
                  <a:cubicBezTo>
                    <a:pt x="37840" y="7046"/>
                    <a:pt x="39040" y="11259"/>
                    <a:pt x="39096" y="16868"/>
                  </a:cubicBezTo>
                  <a:lnTo>
                    <a:pt x="39096" y="46127"/>
                  </a:lnTo>
                  <a:lnTo>
                    <a:pt x="26999" y="46127"/>
                  </a:lnTo>
                  <a:lnTo>
                    <a:pt x="26999" y="17161"/>
                  </a:lnTo>
                  <a:cubicBezTo>
                    <a:pt x="26999" y="14594"/>
                    <a:pt x="26441" y="12731"/>
                    <a:pt x="25324" y="11573"/>
                  </a:cubicBezTo>
                  <a:cubicBezTo>
                    <a:pt x="24208" y="10415"/>
                    <a:pt x="22352" y="9836"/>
                    <a:pt x="19757" y="9836"/>
                  </a:cubicBezTo>
                  <a:cubicBezTo>
                    <a:pt x="16353" y="9836"/>
                    <a:pt x="13799" y="11287"/>
                    <a:pt x="12097" y="14190"/>
                  </a:cubicBezTo>
                  <a:lnTo>
                    <a:pt x="12097" y="46127"/>
                  </a:lnTo>
                  <a:lnTo>
                    <a:pt x="0" y="46127"/>
                  </a:lnTo>
                  <a:lnTo>
                    <a:pt x="0" y="837"/>
                  </a:lnTo>
                  <a:lnTo>
                    <a:pt x="11386" y="837"/>
                  </a:lnTo>
                  <a:lnTo>
                    <a:pt x="11762" y="6069"/>
                  </a:lnTo>
                  <a:cubicBezTo>
                    <a:pt x="14999" y="2023"/>
                    <a:pt x="19339" y="0"/>
                    <a:pt x="2478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79" name="TextBox 178">
              <a:extLst>
                <a:ext uri="{FF2B5EF4-FFF2-40B4-BE49-F238E27FC236}">
                  <a16:creationId xmlns:a16="http://schemas.microsoft.com/office/drawing/2014/main" id="{085E1638-7643-7870-7926-4F470B0BBED3}"/>
                </a:ext>
              </a:extLst>
            </p:cNvPr>
            <p:cNvSpPr txBox="1"/>
            <p:nvPr/>
          </p:nvSpPr>
          <p:spPr>
            <a:xfrm>
              <a:off x="8332034" y="3765536"/>
              <a:ext cx="37588" cy="45290"/>
            </a:xfrm>
            <a:custGeom>
              <a:avLst/>
              <a:gdLst/>
              <a:ahLst/>
              <a:cxnLst/>
              <a:rect l="l" t="t" r="r" b="b"/>
              <a:pathLst>
                <a:path w="37588" h="45290">
                  <a:moveTo>
                    <a:pt x="628" y="0"/>
                  </a:moveTo>
                  <a:lnTo>
                    <a:pt x="36918" y="0"/>
                  </a:lnTo>
                  <a:lnTo>
                    <a:pt x="36918" y="7127"/>
                  </a:lnTo>
                  <a:lnTo>
                    <a:pt x="15445" y="35537"/>
                  </a:lnTo>
                  <a:lnTo>
                    <a:pt x="37588" y="35537"/>
                  </a:lnTo>
                  <a:lnTo>
                    <a:pt x="37588" y="45290"/>
                  </a:lnTo>
                  <a:lnTo>
                    <a:pt x="0" y="45290"/>
                  </a:lnTo>
                  <a:lnTo>
                    <a:pt x="0" y="37923"/>
                  </a:lnTo>
                  <a:lnTo>
                    <a:pt x="21305" y="9753"/>
                  </a:lnTo>
                  <a:lnTo>
                    <a:pt x="628" y="9753"/>
                  </a:lnTo>
                  <a:lnTo>
                    <a:pt x="628"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0" name="TextBox 179">
              <a:extLst>
                <a:ext uri="{FF2B5EF4-FFF2-40B4-BE49-F238E27FC236}">
                  <a16:creationId xmlns:a16="http://schemas.microsoft.com/office/drawing/2014/main" id="{173DB693-CD87-8D16-68DE-34F117292C93}"/>
                </a:ext>
              </a:extLst>
            </p:cNvPr>
            <p:cNvSpPr txBox="1"/>
            <p:nvPr/>
          </p:nvSpPr>
          <p:spPr>
            <a:xfrm>
              <a:off x="8380914" y="3765536"/>
              <a:ext cx="39137" cy="46127"/>
            </a:xfrm>
            <a:custGeom>
              <a:avLst/>
              <a:gdLst/>
              <a:ahLst/>
              <a:cxnLst/>
              <a:rect l="l" t="t" r="r" b="b"/>
              <a:pathLst>
                <a:path w="39137" h="46127">
                  <a:moveTo>
                    <a:pt x="0" y="0"/>
                  </a:moveTo>
                  <a:lnTo>
                    <a:pt x="12097" y="0"/>
                  </a:lnTo>
                  <a:lnTo>
                    <a:pt x="12097" y="29293"/>
                  </a:lnTo>
                  <a:cubicBezTo>
                    <a:pt x="12097" y="34014"/>
                    <a:pt x="14246" y="36374"/>
                    <a:pt x="18543" y="36374"/>
                  </a:cubicBezTo>
                  <a:cubicBezTo>
                    <a:pt x="22645" y="36374"/>
                    <a:pt x="25464" y="34949"/>
                    <a:pt x="26999" y="32100"/>
                  </a:cubicBezTo>
                  <a:lnTo>
                    <a:pt x="26999" y="0"/>
                  </a:lnTo>
                  <a:lnTo>
                    <a:pt x="39137" y="0"/>
                  </a:lnTo>
                  <a:lnTo>
                    <a:pt x="39137" y="45290"/>
                  </a:lnTo>
                  <a:lnTo>
                    <a:pt x="27752" y="45290"/>
                  </a:lnTo>
                  <a:lnTo>
                    <a:pt x="27417" y="40686"/>
                  </a:lnTo>
                  <a:cubicBezTo>
                    <a:pt x="24431" y="44313"/>
                    <a:pt x="20301" y="46127"/>
                    <a:pt x="15027" y="46127"/>
                  </a:cubicBezTo>
                  <a:cubicBezTo>
                    <a:pt x="10172" y="46127"/>
                    <a:pt x="6468" y="44732"/>
                    <a:pt x="3914" y="41941"/>
                  </a:cubicBezTo>
                  <a:cubicBezTo>
                    <a:pt x="1361" y="39151"/>
                    <a:pt x="56" y="35063"/>
                    <a:pt x="0" y="29677"/>
                  </a:cubicBez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1" name="TextBox 180">
              <a:extLst>
                <a:ext uri="{FF2B5EF4-FFF2-40B4-BE49-F238E27FC236}">
                  <a16:creationId xmlns:a16="http://schemas.microsoft.com/office/drawing/2014/main" id="{C5B904E4-BD5E-9AFD-6048-CB13EAD5B9A6}"/>
                </a:ext>
              </a:extLst>
            </p:cNvPr>
            <p:cNvSpPr txBox="1"/>
            <p:nvPr/>
          </p:nvSpPr>
          <p:spPr>
            <a:xfrm>
              <a:off x="8371717" y="3852425"/>
              <a:ext cx="12139" cy="64294"/>
            </a:xfrm>
            <a:custGeom>
              <a:avLst/>
              <a:gdLst/>
              <a:ahLst/>
              <a:cxnLst/>
              <a:rect l="l" t="t" r="r" b="b"/>
              <a:pathLst>
                <a:path w="12139" h="64294">
                  <a:moveTo>
                    <a:pt x="0" y="0"/>
                  </a:moveTo>
                  <a:lnTo>
                    <a:pt x="12139" y="0"/>
                  </a:lnTo>
                  <a:lnTo>
                    <a:pt x="12139" y="64294"/>
                  </a:lnTo>
                  <a:lnTo>
                    <a:pt x="0" y="64294"/>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a:ln>
                  <a:noFill/>
                </a:ln>
                <a:solidFill>
                  <a:srgbClr val="FFFFFF"/>
                </a:solidFill>
                <a:effectLst/>
                <a:uLnTx/>
                <a:uFillTx/>
                <a:latin typeface="Roboto"/>
                <a:ea typeface="Roboto"/>
                <a:cs typeface="Roboto"/>
                <a:sym typeface="Roboto"/>
                <a:rtl val="0"/>
              </a:endParaRPr>
            </a:p>
          </p:txBody>
        </p:sp>
        <p:sp>
          <p:nvSpPr>
            <p:cNvPr id="182" name="TextBox 181">
              <a:extLst>
                <a:ext uri="{FF2B5EF4-FFF2-40B4-BE49-F238E27FC236}">
                  <a16:creationId xmlns:a16="http://schemas.microsoft.com/office/drawing/2014/main" id="{7FAF22C9-D417-A8BC-D75B-1F0FB6AC8D9D}"/>
                </a:ext>
              </a:extLst>
            </p:cNvPr>
            <p:cNvSpPr txBox="1"/>
            <p:nvPr/>
          </p:nvSpPr>
          <p:spPr>
            <a:xfrm>
              <a:off x="8483506" y="3852425"/>
              <a:ext cx="40811" cy="65131"/>
            </a:xfrm>
            <a:custGeom>
              <a:avLst/>
              <a:gdLst/>
              <a:ahLst/>
              <a:cxnLst/>
              <a:rect l="l" t="t" r="r" b="b"/>
              <a:pathLst>
                <a:path w="40811" h="65131">
                  <a:moveTo>
                    <a:pt x="28672" y="0"/>
                  </a:moveTo>
                  <a:lnTo>
                    <a:pt x="40811" y="0"/>
                  </a:lnTo>
                  <a:lnTo>
                    <a:pt x="40811" y="64294"/>
                  </a:lnTo>
                  <a:lnTo>
                    <a:pt x="29886" y="64294"/>
                  </a:lnTo>
                  <a:lnTo>
                    <a:pt x="29300" y="59480"/>
                  </a:lnTo>
                  <a:cubicBezTo>
                    <a:pt x="26286" y="63248"/>
                    <a:pt x="22408" y="65131"/>
                    <a:pt x="17664" y="65131"/>
                  </a:cubicBezTo>
                  <a:cubicBezTo>
                    <a:pt x="12334" y="65131"/>
                    <a:pt x="8057" y="63031"/>
                    <a:pt x="4834" y="58832"/>
                  </a:cubicBezTo>
                  <a:cubicBezTo>
                    <a:pt x="1611" y="54632"/>
                    <a:pt x="0" y="48793"/>
                    <a:pt x="0" y="41314"/>
                  </a:cubicBezTo>
                  <a:cubicBezTo>
                    <a:pt x="0" y="34254"/>
                    <a:pt x="1583" y="28631"/>
                    <a:pt x="4750" y="24445"/>
                  </a:cubicBezTo>
                  <a:cubicBezTo>
                    <a:pt x="7918" y="20260"/>
                    <a:pt x="12250" y="18167"/>
                    <a:pt x="17747" y="18167"/>
                  </a:cubicBezTo>
                  <a:cubicBezTo>
                    <a:pt x="22156" y="18167"/>
                    <a:pt x="25798" y="19813"/>
                    <a:pt x="28672" y="23106"/>
                  </a:cubicBezTo>
                  <a:lnTo>
                    <a:pt x="28672" y="0"/>
                  </a:lnTo>
                  <a:close/>
                  <a:moveTo>
                    <a:pt x="20845" y="28003"/>
                  </a:moveTo>
                  <a:cubicBezTo>
                    <a:pt x="15013" y="28003"/>
                    <a:pt x="12097" y="32740"/>
                    <a:pt x="12097" y="42215"/>
                  </a:cubicBezTo>
                  <a:cubicBezTo>
                    <a:pt x="12097" y="46463"/>
                    <a:pt x="12836" y="49719"/>
                    <a:pt x="14315" y="51983"/>
                  </a:cubicBezTo>
                  <a:cubicBezTo>
                    <a:pt x="15794" y="54246"/>
                    <a:pt x="17943" y="55378"/>
                    <a:pt x="20761" y="55378"/>
                  </a:cubicBezTo>
                  <a:cubicBezTo>
                    <a:pt x="24500" y="55378"/>
                    <a:pt x="27138" y="53799"/>
                    <a:pt x="28672" y="50641"/>
                  </a:cubicBezTo>
                  <a:lnTo>
                    <a:pt x="28672" y="32740"/>
                  </a:lnTo>
                  <a:cubicBezTo>
                    <a:pt x="27165" y="29582"/>
                    <a:pt x="24556" y="28003"/>
                    <a:pt x="20845" y="28003"/>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3" name="TextBox 182">
              <a:extLst>
                <a:ext uri="{FF2B5EF4-FFF2-40B4-BE49-F238E27FC236}">
                  <a16:creationId xmlns:a16="http://schemas.microsoft.com/office/drawing/2014/main" id="{D2C6B114-7E22-5EC2-D1DF-CCF3C6E4577B}"/>
                </a:ext>
              </a:extLst>
            </p:cNvPr>
            <p:cNvSpPr txBox="1"/>
            <p:nvPr/>
          </p:nvSpPr>
          <p:spPr>
            <a:xfrm>
              <a:off x="8170981" y="3853472"/>
              <a:ext cx="13562" cy="12515"/>
            </a:xfrm>
            <a:custGeom>
              <a:avLst/>
              <a:gdLst/>
              <a:ahLst/>
              <a:cxnLst/>
              <a:rect l="l" t="t" r="r" b="b"/>
              <a:pathLst>
                <a:path w="13562" h="12515">
                  <a:moveTo>
                    <a:pt x="6781" y="0"/>
                  </a:moveTo>
                  <a:cubicBezTo>
                    <a:pt x="8846" y="0"/>
                    <a:pt x="10492" y="586"/>
                    <a:pt x="11720" y="1758"/>
                  </a:cubicBezTo>
                  <a:cubicBezTo>
                    <a:pt x="12948" y="2930"/>
                    <a:pt x="13562" y="4423"/>
                    <a:pt x="13562" y="6237"/>
                  </a:cubicBezTo>
                  <a:cubicBezTo>
                    <a:pt x="13562" y="8078"/>
                    <a:pt x="12941" y="9585"/>
                    <a:pt x="11699" y="10757"/>
                  </a:cubicBezTo>
                  <a:cubicBezTo>
                    <a:pt x="10457" y="11929"/>
                    <a:pt x="8818" y="12515"/>
                    <a:pt x="6781" y="12515"/>
                  </a:cubicBezTo>
                  <a:cubicBezTo>
                    <a:pt x="4744" y="12515"/>
                    <a:pt x="3104" y="11929"/>
                    <a:pt x="1862" y="10757"/>
                  </a:cubicBezTo>
                  <a:cubicBezTo>
                    <a:pt x="621" y="9585"/>
                    <a:pt x="0" y="8078"/>
                    <a:pt x="0" y="6237"/>
                  </a:cubicBezTo>
                  <a:cubicBezTo>
                    <a:pt x="0" y="4423"/>
                    <a:pt x="607" y="2930"/>
                    <a:pt x="1821" y="1758"/>
                  </a:cubicBezTo>
                  <a:cubicBezTo>
                    <a:pt x="3034" y="586"/>
                    <a:pt x="4688" y="0"/>
                    <a:pt x="6781"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4" name="TextBox 183">
              <a:extLst>
                <a:ext uri="{FF2B5EF4-FFF2-40B4-BE49-F238E27FC236}">
                  <a16:creationId xmlns:a16="http://schemas.microsoft.com/office/drawing/2014/main" id="{27F557C6-F528-CF39-2070-37F49E81F761}"/>
                </a:ext>
              </a:extLst>
            </p:cNvPr>
            <p:cNvSpPr txBox="1"/>
            <p:nvPr/>
          </p:nvSpPr>
          <p:spPr>
            <a:xfrm>
              <a:off x="8035956" y="3854937"/>
              <a:ext cx="46756" cy="62619"/>
            </a:xfrm>
            <a:custGeom>
              <a:avLst/>
              <a:gdLst/>
              <a:ahLst/>
              <a:cxnLst/>
              <a:rect l="l" t="t" r="r" b="b"/>
              <a:pathLst>
                <a:path w="46756" h="62619">
                  <a:moveTo>
                    <a:pt x="24362" y="0"/>
                  </a:moveTo>
                  <a:cubicBezTo>
                    <a:pt x="28715" y="0"/>
                    <a:pt x="32594" y="788"/>
                    <a:pt x="35998" y="2365"/>
                  </a:cubicBezTo>
                  <a:cubicBezTo>
                    <a:pt x="39403" y="3941"/>
                    <a:pt x="42047" y="6167"/>
                    <a:pt x="43930" y="9041"/>
                  </a:cubicBezTo>
                  <a:cubicBezTo>
                    <a:pt x="45814" y="11915"/>
                    <a:pt x="46756" y="15180"/>
                    <a:pt x="46756" y="18836"/>
                  </a:cubicBezTo>
                  <a:lnTo>
                    <a:pt x="34198" y="18836"/>
                  </a:lnTo>
                  <a:cubicBezTo>
                    <a:pt x="34198" y="16045"/>
                    <a:pt x="33319" y="13876"/>
                    <a:pt x="31561" y="12327"/>
                  </a:cubicBezTo>
                  <a:cubicBezTo>
                    <a:pt x="29803" y="10778"/>
                    <a:pt x="27334" y="10004"/>
                    <a:pt x="24152" y="10004"/>
                  </a:cubicBezTo>
                  <a:cubicBezTo>
                    <a:pt x="21083" y="10004"/>
                    <a:pt x="18697" y="10653"/>
                    <a:pt x="16995" y="11950"/>
                  </a:cubicBezTo>
                  <a:cubicBezTo>
                    <a:pt x="15293" y="13248"/>
                    <a:pt x="14441" y="14957"/>
                    <a:pt x="14441" y="17078"/>
                  </a:cubicBezTo>
                  <a:cubicBezTo>
                    <a:pt x="14441" y="19059"/>
                    <a:pt x="15439" y="20720"/>
                    <a:pt x="17434" y="22059"/>
                  </a:cubicBezTo>
                  <a:cubicBezTo>
                    <a:pt x="19429" y="23398"/>
                    <a:pt x="22367" y="24654"/>
                    <a:pt x="26245" y="25826"/>
                  </a:cubicBezTo>
                  <a:cubicBezTo>
                    <a:pt x="33389" y="27975"/>
                    <a:pt x="38593" y="30640"/>
                    <a:pt x="41858" y="33821"/>
                  </a:cubicBezTo>
                  <a:cubicBezTo>
                    <a:pt x="45123" y="37002"/>
                    <a:pt x="46756" y="40965"/>
                    <a:pt x="46756" y="45709"/>
                  </a:cubicBezTo>
                  <a:cubicBezTo>
                    <a:pt x="46756" y="50983"/>
                    <a:pt x="44761" y="55120"/>
                    <a:pt x="40770" y="58120"/>
                  </a:cubicBezTo>
                  <a:cubicBezTo>
                    <a:pt x="36780" y="61119"/>
                    <a:pt x="31408" y="62619"/>
                    <a:pt x="24655" y="62619"/>
                  </a:cubicBezTo>
                  <a:cubicBezTo>
                    <a:pt x="19967" y="62619"/>
                    <a:pt x="15697" y="61761"/>
                    <a:pt x="11846" y="60045"/>
                  </a:cubicBezTo>
                  <a:cubicBezTo>
                    <a:pt x="7995" y="58329"/>
                    <a:pt x="5058" y="55978"/>
                    <a:pt x="3035" y="52992"/>
                  </a:cubicBezTo>
                  <a:cubicBezTo>
                    <a:pt x="1012" y="50006"/>
                    <a:pt x="0" y="46546"/>
                    <a:pt x="0" y="42611"/>
                  </a:cubicBezTo>
                  <a:lnTo>
                    <a:pt x="12600" y="42611"/>
                  </a:lnTo>
                  <a:cubicBezTo>
                    <a:pt x="12600" y="49336"/>
                    <a:pt x="16618" y="52699"/>
                    <a:pt x="24655" y="52699"/>
                  </a:cubicBezTo>
                  <a:cubicBezTo>
                    <a:pt x="27641" y="52699"/>
                    <a:pt x="29971" y="52092"/>
                    <a:pt x="31645" y="50878"/>
                  </a:cubicBezTo>
                  <a:cubicBezTo>
                    <a:pt x="33319" y="49664"/>
                    <a:pt x="34157" y="47969"/>
                    <a:pt x="34157" y="45792"/>
                  </a:cubicBezTo>
                  <a:cubicBezTo>
                    <a:pt x="34157" y="43420"/>
                    <a:pt x="33319" y="41600"/>
                    <a:pt x="31645" y="40330"/>
                  </a:cubicBezTo>
                  <a:cubicBezTo>
                    <a:pt x="29971" y="39060"/>
                    <a:pt x="26957" y="37721"/>
                    <a:pt x="22604" y="36312"/>
                  </a:cubicBezTo>
                  <a:cubicBezTo>
                    <a:pt x="18250" y="34902"/>
                    <a:pt x="14804" y="33514"/>
                    <a:pt x="12265" y="32147"/>
                  </a:cubicBezTo>
                  <a:cubicBezTo>
                    <a:pt x="5344" y="28407"/>
                    <a:pt x="1884" y="23371"/>
                    <a:pt x="1884" y="17036"/>
                  </a:cubicBezTo>
                  <a:cubicBezTo>
                    <a:pt x="1884" y="13743"/>
                    <a:pt x="2812" y="10806"/>
                    <a:pt x="4668" y="8225"/>
                  </a:cubicBezTo>
                  <a:cubicBezTo>
                    <a:pt x="6523" y="5644"/>
                    <a:pt x="9188" y="3628"/>
                    <a:pt x="12662" y="2176"/>
                  </a:cubicBezTo>
                  <a:cubicBezTo>
                    <a:pt x="16137" y="725"/>
                    <a:pt x="20036" y="0"/>
                    <a:pt x="24362"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5" name="TextBox 184">
              <a:extLst>
                <a:ext uri="{FF2B5EF4-FFF2-40B4-BE49-F238E27FC236}">
                  <a16:creationId xmlns:a16="http://schemas.microsoft.com/office/drawing/2014/main" id="{5A74E8A2-1F2B-3AD5-3FDB-ED2CA964FAEF}"/>
                </a:ext>
              </a:extLst>
            </p:cNvPr>
            <p:cNvSpPr txBox="1"/>
            <p:nvPr/>
          </p:nvSpPr>
          <p:spPr>
            <a:xfrm>
              <a:off x="8312893" y="3854937"/>
              <a:ext cx="49769" cy="62619"/>
            </a:xfrm>
            <a:custGeom>
              <a:avLst/>
              <a:gdLst/>
              <a:ahLst/>
              <a:cxnLst/>
              <a:rect l="l" t="t" r="r" b="b"/>
              <a:pathLst>
                <a:path w="49769" h="62619">
                  <a:moveTo>
                    <a:pt x="25324" y="0"/>
                  </a:moveTo>
                  <a:cubicBezTo>
                    <a:pt x="32356" y="0"/>
                    <a:pt x="38021" y="1883"/>
                    <a:pt x="42318" y="5651"/>
                  </a:cubicBezTo>
                  <a:cubicBezTo>
                    <a:pt x="46616" y="9418"/>
                    <a:pt x="49099" y="14706"/>
                    <a:pt x="49769" y="21515"/>
                  </a:cubicBezTo>
                  <a:lnTo>
                    <a:pt x="37212" y="21515"/>
                  </a:lnTo>
                  <a:cubicBezTo>
                    <a:pt x="36905" y="17580"/>
                    <a:pt x="35809" y="14727"/>
                    <a:pt x="33926" y="12955"/>
                  </a:cubicBezTo>
                  <a:cubicBezTo>
                    <a:pt x="32042" y="11183"/>
                    <a:pt x="29175" y="10297"/>
                    <a:pt x="25324" y="10297"/>
                  </a:cubicBezTo>
                  <a:cubicBezTo>
                    <a:pt x="21138" y="10297"/>
                    <a:pt x="18006" y="11797"/>
                    <a:pt x="15927" y="14797"/>
                  </a:cubicBezTo>
                  <a:cubicBezTo>
                    <a:pt x="13848" y="17796"/>
                    <a:pt x="12781" y="22450"/>
                    <a:pt x="12725" y="28756"/>
                  </a:cubicBezTo>
                  <a:lnTo>
                    <a:pt x="12725" y="33361"/>
                  </a:lnTo>
                  <a:cubicBezTo>
                    <a:pt x="12725" y="39946"/>
                    <a:pt x="13722" y="44760"/>
                    <a:pt x="15718" y="47802"/>
                  </a:cubicBezTo>
                  <a:cubicBezTo>
                    <a:pt x="17713" y="50843"/>
                    <a:pt x="20859" y="52364"/>
                    <a:pt x="25157" y="52364"/>
                  </a:cubicBezTo>
                  <a:cubicBezTo>
                    <a:pt x="29035" y="52364"/>
                    <a:pt x="31931" y="51478"/>
                    <a:pt x="33842" y="49706"/>
                  </a:cubicBezTo>
                  <a:cubicBezTo>
                    <a:pt x="35754" y="47934"/>
                    <a:pt x="36849" y="45192"/>
                    <a:pt x="37128" y="41481"/>
                  </a:cubicBezTo>
                  <a:lnTo>
                    <a:pt x="49685" y="41481"/>
                  </a:lnTo>
                  <a:cubicBezTo>
                    <a:pt x="49211" y="48039"/>
                    <a:pt x="46790" y="53201"/>
                    <a:pt x="42423" y="56968"/>
                  </a:cubicBezTo>
                  <a:cubicBezTo>
                    <a:pt x="38056" y="60736"/>
                    <a:pt x="32300" y="62619"/>
                    <a:pt x="25157" y="62619"/>
                  </a:cubicBezTo>
                  <a:cubicBezTo>
                    <a:pt x="17343" y="62619"/>
                    <a:pt x="11197" y="59989"/>
                    <a:pt x="6718" y="54729"/>
                  </a:cubicBezTo>
                  <a:cubicBezTo>
                    <a:pt x="2239" y="49469"/>
                    <a:pt x="0" y="42248"/>
                    <a:pt x="0" y="33068"/>
                  </a:cubicBezTo>
                  <a:lnTo>
                    <a:pt x="0" y="29342"/>
                  </a:lnTo>
                  <a:cubicBezTo>
                    <a:pt x="0" y="23482"/>
                    <a:pt x="1033" y="18320"/>
                    <a:pt x="3097" y="13855"/>
                  </a:cubicBezTo>
                  <a:cubicBezTo>
                    <a:pt x="5162" y="9390"/>
                    <a:pt x="8113" y="5965"/>
                    <a:pt x="11950" y="3579"/>
                  </a:cubicBezTo>
                  <a:cubicBezTo>
                    <a:pt x="15787" y="1193"/>
                    <a:pt x="20245" y="0"/>
                    <a:pt x="25324"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6" name="TextBox 185">
              <a:extLst>
                <a:ext uri="{FF2B5EF4-FFF2-40B4-BE49-F238E27FC236}">
                  <a16:creationId xmlns:a16="http://schemas.microsoft.com/office/drawing/2014/main" id="{356D0049-A61E-DDBA-6615-4F2A536496A8}"/>
                </a:ext>
              </a:extLst>
            </p:cNvPr>
            <p:cNvSpPr txBox="1"/>
            <p:nvPr/>
          </p:nvSpPr>
          <p:spPr>
            <a:xfrm>
              <a:off x="8094864" y="3870592"/>
              <a:ext cx="40770" cy="63540"/>
            </a:xfrm>
            <a:custGeom>
              <a:avLst/>
              <a:gdLst/>
              <a:ahLst/>
              <a:cxnLst/>
              <a:rect l="l" t="t" r="r" b="b"/>
              <a:pathLst>
                <a:path w="40770" h="63540">
                  <a:moveTo>
                    <a:pt x="23106" y="0"/>
                  </a:moveTo>
                  <a:cubicBezTo>
                    <a:pt x="28687" y="0"/>
                    <a:pt x="33026" y="2065"/>
                    <a:pt x="36124" y="6195"/>
                  </a:cubicBezTo>
                  <a:cubicBezTo>
                    <a:pt x="39221" y="10325"/>
                    <a:pt x="40770" y="16017"/>
                    <a:pt x="40770" y="23273"/>
                  </a:cubicBezTo>
                  <a:lnTo>
                    <a:pt x="40770" y="23901"/>
                  </a:lnTo>
                  <a:cubicBezTo>
                    <a:pt x="40770" y="30877"/>
                    <a:pt x="39186" y="36465"/>
                    <a:pt x="36019" y="40665"/>
                  </a:cubicBezTo>
                  <a:cubicBezTo>
                    <a:pt x="32852" y="44864"/>
                    <a:pt x="28575" y="46964"/>
                    <a:pt x="23190" y="46964"/>
                  </a:cubicBezTo>
                  <a:cubicBezTo>
                    <a:pt x="18613" y="46964"/>
                    <a:pt x="14916" y="45374"/>
                    <a:pt x="12097" y="42192"/>
                  </a:cubicBezTo>
                  <a:lnTo>
                    <a:pt x="12097" y="63540"/>
                  </a:lnTo>
                  <a:lnTo>
                    <a:pt x="0" y="63540"/>
                  </a:lnTo>
                  <a:lnTo>
                    <a:pt x="0" y="837"/>
                  </a:lnTo>
                  <a:lnTo>
                    <a:pt x="11218" y="837"/>
                  </a:lnTo>
                  <a:lnTo>
                    <a:pt x="11637" y="5274"/>
                  </a:lnTo>
                  <a:cubicBezTo>
                    <a:pt x="14567" y="1758"/>
                    <a:pt x="18390" y="0"/>
                    <a:pt x="23106" y="0"/>
                  </a:cubicBezTo>
                  <a:close/>
                  <a:moveTo>
                    <a:pt x="19925" y="9836"/>
                  </a:moveTo>
                  <a:cubicBezTo>
                    <a:pt x="16130" y="9836"/>
                    <a:pt x="13521" y="11287"/>
                    <a:pt x="12097" y="14190"/>
                  </a:cubicBezTo>
                  <a:lnTo>
                    <a:pt x="12097" y="32733"/>
                  </a:lnTo>
                  <a:cubicBezTo>
                    <a:pt x="13576" y="35718"/>
                    <a:pt x="16213" y="37211"/>
                    <a:pt x="20009" y="37211"/>
                  </a:cubicBezTo>
                  <a:cubicBezTo>
                    <a:pt x="25785" y="37211"/>
                    <a:pt x="28673" y="32481"/>
                    <a:pt x="28673" y="23022"/>
                  </a:cubicBezTo>
                  <a:cubicBezTo>
                    <a:pt x="28673" y="18808"/>
                    <a:pt x="27927" y="15557"/>
                    <a:pt x="26434" y="13269"/>
                  </a:cubicBezTo>
                  <a:cubicBezTo>
                    <a:pt x="24941" y="10980"/>
                    <a:pt x="22771" y="9836"/>
                    <a:pt x="19925" y="9836"/>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7" name="TextBox 186">
              <a:extLst>
                <a:ext uri="{FF2B5EF4-FFF2-40B4-BE49-F238E27FC236}">
                  <a16:creationId xmlns:a16="http://schemas.microsoft.com/office/drawing/2014/main" id="{E9E15663-16E0-303B-8759-761A8F6BD1BC}"/>
                </a:ext>
              </a:extLst>
            </p:cNvPr>
            <p:cNvSpPr txBox="1"/>
            <p:nvPr/>
          </p:nvSpPr>
          <p:spPr>
            <a:xfrm>
              <a:off x="8142489" y="3870592"/>
              <a:ext cx="25618" cy="46127"/>
            </a:xfrm>
            <a:custGeom>
              <a:avLst/>
              <a:gdLst/>
              <a:ahLst/>
              <a:cxnLst/>
              <a:rect l="l" t="t" r="r" b="b"/>
              <a:pathLst>
                <a:path w="25618" h="46127">
                  <a:moveTo>
                    <a:pt x="21850" y="0"/>
                  </a:moveTo>
                  <a:cubicBezTo>
                    <a:pt x="23190" y="0"/>
                    <a:pt x="24445" y="181"/>
                    <a:pt x="25618" y="544"/>
                  </a:cubicBezTo>
                  <a:lnTo>
                    <a:pt x="25450" y="12180"/>
                  </a:lnTo>
                  <a:cubicBezTo>
                    <a:pt x="23804" y="11957"/>
                    <a:pt x="22353" y="11845"/>
                    <a:pt x="21097" y="11845"/>
                  </a:cubicBezTo>
                  <a:cubicBezTo>
                    <a:pt x="16520" y="11845"/>
                    <a:pt x="13521" y="13394"/>
                    <a:pt x="12097" y="16492"/>
                  </a:cubicBezTo>
                  <a:lnTo>
                    <a:pt x="12097" y="46127"/>
                  </a:lnTo>
                  <a:lnTo>
                    <a:pt x="0" y="46127"/>
                  </a:lnTo>
                  <a:lnTo>
                    <a:pt x="0" y="837"/>
                  </a:lnTo>
                  <a:lnTo>
                    <a:pt x="11428" y="837"/>
                  </a:lnTo>
                  <a:lnTo>
                    <a:pt x="11763" y="6237"/>
                  </a:lnTo>
                  <a:cubicBezTo>
                    <a:pt x="14190" y="2079"/>
                    <a:pt x="17553" y="0"/>
                    <a:pt x="2185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8" name="TextBox 187">
              <a:extLst>
                <a:ext uri="{FF2B5EF4-FFF2-40B4-BE49-F238E27FC236}">
                  <a16:creationId xmlns:a16="http://schemas.microsoft.com/office/drawing/2014/main" id="{601DFB6F-A582-6CC3-E393-5CFA1D2C2B8B}"/>
                </a:ext>
              </a:extLst>
            </p:cNvPr>
            <p:cNvSpPr txBox="1"/>
            <p:nvPr/>
          </p:nvSpPr>
          <p:spPr>
            <a:xfrm>
              <a:off x="8189863" y="3870592"/>
              <a:ext cx="39096" cy="46127"/>
            </a:xfrm>
            <a:custGeom>
              <a:avLst/>
              <a:gdLst/>
              <a:ahLst/>
              <a:cxnLst/>
              <a:rect l="l" t="t" r="r" b="b"/>
              <a:pathLst>
                <a:path w="39096" h="46127">
                  <a:moveTo>
                    <a:pt x="24780" y="0"/>
                  </a:moveTo>
                  <a:cubicBezTo>
                    <a:pt x="29580" y="0"/>
                    <a:pt x="33152" y="1409"/>
                    <a:pt x="35496" y="4227"/>
                  </a:cubicBezTo>
                  <a:cubicBezTo>
                    <a:pt x="37840" y="7046"/>
                    <a:pt x="39040" y="11259"/>
                    <a:pt x="39096" y="16868"/>
                  </a:cubicBezTo>
                  <a:lnTo>
                    <a:pt x="39096" y="46127"/>
                  </a:lnTo>
                  <a:lnTo>
                    <a:pt x="26999" y="46127"/>
                  </a:lnTo>
                  <a:lnTo>
                    <a:pt x="26999" y="17161"/>
                  </a:lnTo>
                  <a:cubicBezTo>
                    <a:pt x="26999" y="14594"/>
                    <a:pt x="26441" y="12731"/>
                    <a:pt x="25324" y="11573"/>
                  </a:cubicBezTo>
                  <a:cubicBezTo>
                    <a:pt x="24208" y="10415"/>
                    <a:pt x="22352" y="9836"/>
                    <a:pt x="19757" y="9836"/>
                  </a:cubicBezTo>
                  <a:cubicBezTo>
                    <a:pt x="16353" y="9836"/>
                    <a:pt x="13799" y="11287"/>
                    <a:pt x="12097" y="14190"/>
                  </a:cubicBezTo>
                  <a:lnTo>
                    <a:pt x="12097" y="46127"/>
                  </a:lnTo>
                  <a:lnTo>
                    <a:pt x="0" y="46127"/>
                  </a:lnTo>
                  <a:lnTo>
                    <a:pt x="0" y="837"/>
                  </a:lnTo>
                  <a:lnTo>
                    <a:pt x="11386" y="837"/>
                  </a:lnTo>
                  <a:lnTo>
                    <a:pt x="11762" y="6069"/>
                  </a:lnTo>
                  <a:cubicBezTo>
                    <a:pt x="14999" y="2023"/>
                    <a:pt x="19339" y="0"/>
                    <a:pt x="24780"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89" name="TextBox 188">
              <a:extLst>
                <a:ext uri="{FF2B5EF4-FFF2-40B4-BE49-F238E27FC236}">
                  <a16:creationId xmlns:a16="http://schemas.microsoft.com/office/drawing/2014/main" id="{C1FEE462-8CF7-EC4B-4A44-0D24AF8DD02D}"/>
                </a:ext>
              </a:extLst>
            </p:cNvPr>
            <p:cNvSpPr txBox="1"/>
            <p:nvPr/>
          </p:nvSpPr>
          <p:spPr>
            <a:xfrm>
              <a:off x="8235981" y="3870592"/>
              <a:ext cx="41398" cy="63959"/>
            </a:xfrm>
            <a:custGeom>
              <a:avLst/>
              <a:gdLst/>
              <a:ahLst/>
              <a:cxnLst/>
              <a:rect l="l" t="t" r="r" b="b"/>
              <a:pathLst>
                <a:path w="41398" h="63959">
                  <a:moveTo>
                    <a:pt x="18334" y="0"/>
                  </a:moveTo>
                  <a:cubicBezTo>
                    <a:pt x="23301" y="0"/>
                    <a:pt x="27166" y="1702"/>
                    <a:pt x="29929" y="5106"/>
                  </a:cubicBezTo>
                  <a:lnTo>
                    <a:pt x="30431" y="837"/>
                  </a:lnTo>
                  <a:lnTo>
                    <a:pt x="41398" y="837"/>
                  </a:lnTo>
                  <a:lnTo>
                    <a:pt x="41398" y="44620"/>
                  </a:lnTo>
                  <a:cubicBezTo>
                    <a:pt x="41398" y="48583"/>
                    <a:pt x="40498" y="52029"/>
                    <a:pt x="38698" y="54959"/>
                  </a:cubicBezTo>
                  <a:cubicBezTo>
                    <a:pt x="36898" y="57889"/>
                    <a:pt x="34366" y="60122"/>
                    <a:pt x="31101" y="61656"/>
                  </a:cubicBezTo>
                  <a:cubicBezTo>
                    <a:pt x="27836" y="63191"/>
                    <a:pt x="24013" y="63959"/>
                    <a:pt x="19632" y="63959"/>
                  </a:cubicBezTo>
                  <a:cubicBezTo>
                    <a:pt x="16311" y="63959"/>
                    <a:pt x="13074" y="63296"/>
                    <a:pt x="9921" y="61970"/>
                  </a:cubicBezTo>
                  <a:cubicBezTo>
                    <a:pt x="6767" y="60645"/>
                    <a:pt x="4382" y="58936"/>
                    <a:pt x="2763" y="56843"/>
                  </a:cubicBezTo>
                  <a:lnTo>
                    <a:pt x="8121" y="49476"/>
                  </a:lnTo>
                  <a:cubicBezTo>
                    <a:pt x="11135" y="52852"/>
                    <a:pt x="14790" y="54541"/>
                    <a:pt x="19088" y="54541"/>
                  </a:cubicBezTo>
                  <a:cubicBezTo>
                    <a:pt x="22297" y="54541"/>
                    <a:pt x="24794" y="53682"/>
                    <a:pt x="26580" y="51966"/>
                  </a:cubicBezTo>
                  <a:cubicBezTo>
                    <a:pt x="28366" y="50250"/>
                    <a:pt x="29259" y="47815"/>
                    <a:pt x="29259" y="44662"/>
                  </a:cubicBezTo>
                  <a:lnTo>
                    <a:pt x="29259" y="42234"/>
                  </a:lnTo>
                  <a:cubicBezTo>
                    <a:pt x="26469" y="45388"/>
                    <a:pt x="22799" y="46964"/>
                    <a:pt x="18250" y="46964"/>
                  </a:cubicBezTo>
                  <a:cubicBezTo>
                    <a:pt x="12809" y="46964"/>
                    <a:pt x="8407" y="44837"/>
                    <a:pt x="5044" y="40581"/>
                  </a:cubicBezTo>
                  <a:cubicBezTo>
                    <a:pt x="1682" y="36325"/>
                    <a:pt x="0" y="30682"/>
                    <a:pt x="0" y="23649"/>
                  </a:cubicBezTo>
                  <a:lnTo>
                    <a:pt x="0" y="23147"/>
                  </a:lnTo>
                  <a:cubicBezTo>
                    <a:pt x="0" y="16199"/>
                    <a:pt x="1654" y="10604"/>
                    <a:pt x="4961" y="6362"/>
                  </a:cubicBezTo>
                  <a:cubicBezTo>
                    <a:pt x="8267" y="2121"/>
                    <a:pt x="12725" y="0"/>
                    <a:pt x="18334" y="0"/>
                  </a:cubicBezTo>
                  <a:close/>
                  <a:moveTo>
                    <a:pt x="21432" y="9836"/>
                  </a:moveTo>
                  <a:cubicBezTo>
                    <a:pt x="18530" y="9836"/>
                    <a:pt x="16248" y="11024"/>
                    <a:pt x="14588" y="13400"/>
                  </a:cubicBezTo>
                  <a:cubicBezTo>
                    <a:pt x="12928" y="15775"/>
                    <a:pt x="12097" y="19325"/>
                    <a:pt x="12097" y="24048"/>
                  </a:cubicBezTo>
                  <a:cubicBezTo>
                    <a:pt x="12097" y="28156"/>
                    <a:pt x="12921" y="31377"/>
                    <a:pt x="14567" y="33711"/>
                  </a:cubicBezTo>
                  <a:cubicBezTo>
                    <a:pt x="16213" y="36045"/>
                    <a:pt x="18474" y="37211"/>
                    <a:pt x="21348" y="37211"/>
                  </a:cubicBezTo>
                  <a:cubicBezTo>
                    <a:pt x="25031" y="37211"/>
                    <a:pt x="27669" y="35828"/>
                    <a:pt x="29259" y="33061"/>
                  </a:cubicBezTo>
                  <a:lnTo>
                    <a:pt x="29259" y="13987"/>
                  </a:lnTo>
                  <a:cubicBezTo>
                    <a:pt x="27641" y="11220"/>
                    <a:pt x="25031" y="9836"/>
                    <a:pt x="21432" y="9836"/>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0" name="TextBox 189">
              <a:extLst>
                <a:ext uri="{FF2B5EF4-FFF2-40B4-BE49-F238E27FC236}">
                  <a16:creationId xmlns:a16="http://schemas.microsoft.com/office/drawing/2014/main" id="{9908A28E-2646-32FB-3226-4AC8581AC968}"/>
                </a:ext>
              </a:extLst>
            </p:cNvPr>
            <p:cNvSpPr txBox="1"/>
            <p:nvPr/>
          </p:nvSpPr>
          <p:spPr>
            <a:xfrm>
              <a:off x="8388256" y="3870592"/>
              <a:ext cx="42904" cy="46964"/>
            </a:xfrm>
            <a:custGeom>
              <a:avLst/>
              <a:gdLst/>
              <a:ahLst/>
              <a:cxnLst/>
              <a:rect l="l" t="t" r="r" b="b"/>
              <a:pathLst>
                <a:path w="42904" h="46964">
                  <a:moveTo>
                    <a:pt x="21389" y="0"/>
                  </a:moveTo>
                  <a:cubicBezTo>
                    <a:pt x="27500" y="0"/>
                    <a:pt x="32488" y="1869"/>
                    <a:pt x="36353" y="5609"/>
                  </a:cubicBezTo>
                  <a:cubicBezTo>
                    <a:pt x="40218" y="9348"/>
                    <a:pt x="42374" y="14427"/>
                    <a:pt x="42820" y="20845"/>
                  </a:cubicBezTo>
                  <a:lnTo>
                    <a:pt x="42904" y="23942"/>
                  </a:lnTo>
                  <a:cubicBezTo>
                    <a:pt x="42904" y="30891"/>
                    <a:pt x="40965" y="36465"/>
                    <a:pt x="37086" y="40665"/>
                  </a:cubicBezTo>
                  <a:cubicBezTo>
                    <a:pt x="33207" y="44864"/>
                    <a:pt x="28003" y="46964"/>
                    <a:pt x="21473" y="46964"/>
                  </a:cubicBezTo>
                  <a:cubicBezTo>
                    <a:pt x="14943" y="46964"/>
                    <a:pt x="9732" y="44871"/>
                    <a:pt x="5839" y="40686"/>
                  </a:cubicBezTo>
                  <a:cubicBezTo>
                    <a:pt x="1946" y="36500"/>
                    <a:pt x="0" y="30807"/>
                    <a:pt x="0" y="23608"/>
                  </a:cubicBezTo>
                  <a:lnTo>
                    <a:pt x="0" y="23063"/>
                  </a:lnTo>
                  <a:cubicBezTo>
                    <a:pt x="0" y="18571"/>
                    <a:pt x="865" y="14566"/>
                    <a:pt x="2595" y="11050"/>
                  </a:cubicBezTo>
                  <a:cubicBezTo>
                    <a:pt x="4325" y="7534"/>
                    <a:pt x="6816" y="4813"/>
                    <a:pt x="10066" y="2888"/>
                  </a:cubicBezTo>
                  <a:cubicBezTo>
                    <a:pt x="13317" y="962"/>
                    <a:pt x="17092" y="0"/>
                    <a:pt x="21389" y="0"/>
                  </a:cubicBezTo>
                  <a:close/>
                  <a:moveTo>
                    <a:pt x="21389" y="9753"/>
                  </a:moveTo>
                  <a:cubicBezTo>
                    <a:pt x="18431" y="9753"/>
                    <a:pt x="16143" y="10905"/>
                    <a:pt x="14524" y="13211"/>
                  </a:cubicBezTo>
                  <a:cubicBezTo>
                    <a:pt x="12906" y="15517"/>
                    <a:pt x="12097" y="19087"/>
                    <a:pt x="12097" y="23922"/>
                  </a:cubicBezTo>
                  <a:cubicBezTo>
                    <a:pt x="12097" y="28226"/>
                    <a:pt x="12906" y="31517"/>
                    <a:pt x="14524" y="33795"/>
                  </a:cubicBezTo>
                  <a:cubicBezTo>
                    <a:pt x="16143" y="36073"/>
                    <a:pt x="18459" y="37211"/>
                    <a:pt x="21473" y="37211"/>
                  </a:cubicBezTo>
                  <a:cubicBezTo>
                    <a:pt x="24403" y="37211"/>
                    <a:pt x="26691" y="36086"/>
                    <a:pt x="28337" y="33837"/>
                  </a:cubicBezTo>
                  <a:cubicBezTo>
                    <a:pt x="29984" y="31587"/>
                    <a:pt x="30807" y="27988"/>
                    <a:pt x="30807" y="23042"/>
                  </a:cubicBezTo>
                  <a:cubicBezTo>
                    <a:pt x="30807" y="18822"/>
                    <a:pt x="29984" y="15552"/>
                    <a:pt x="28337" y="13232"/>
                  </a:cubicBezTo>
                  <a:cubicBezTo>
                    <a:pt x="26691" y="10912"/>
                    <a:pt x="24375" y="9753"/>
                    <a:pt x="21389" y="9753"/>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1" name="TextBox 190">
              <a:extLst>
                <a:ext uri="{FF2B5EF4-FFF2-40B4-BE49-F238E27FC236}">
                  <a16:creationId xmlns:a16="http://schemas.microsoft.com/office/drawing/2014/main" id="{7AFC14AE-18CE-5309-F413-9DB227C0CC48}"/>
                </a:ext>
              </a:extLst>
            </p:cNvPr>
            <p:cNvSpPr txBox="1"/>
            <p:nvPr/>
          </p:nvSpPr>
          <p:spPr>
            <a:xfrm>
              <a:off x="8171692" y="3871429"/>
              <a:ext cx="12139" cy="45290"/>
            </a:xfrm>
            <a:custGeom>
              <a:avLst/>
              <a:gdLst/>
              <a:ahLst/>
              <a:cxnLst/>
              <a:rect l="l" t="t" r="r" b="b"/>
              <a:pathLst>
                <a:path w="12139" h="45290">
                  <a:moveTo>
                    <a:pt x="0" y="0"/>
                  </a:moveTo>
                  <a:lnTo>
                    <a:pt x="12139" y="0"/>
                  </a:lnTo>
                  <a:lnTo>
                    <a:pt x="12139" y="45290"/>
                  </a:lnTo>
                  <a:lnTo>
                    <a:pt x="0" y="4529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2" name="TextBox 191">
              <a:extLst>
                <a:ext uri="{FF2B5EF4-FFF2-40B4-BE49-F238E27FC236}">
                  <a16:creationId xmlns:a16="http://schemas.microsoft.com/office/drawing/2014/main" id="{F9A79829-F629-250A-95AA-74BD1835308D}"/>
                </a:ext>
              </a:extLst>
            </p:cNvPr>
            <p:cNvSpPr txBox="1"/>
            <p:nvPr/>
          </p:nvSpPr>
          <p:spPr>
            <a:xfrm>
              <a:off x="8437471" y="3871429"/>
              <a:ext cx="39137" cy="46127"/>
            </a:xfrm>
            <a:custGeom>
              <a:avLst/>
              <a:gdLst/>
              <a:ahLst/>
              <a:cxnLst/>
              <a:rect l="l" t="t" r="r" b="b"/>
              <a:pathLst>
                <a:path w="39137" h="46127">
                  <a:moveTo>
                    <a:pt x="0" y="0"/>
                  </a:moveTo>
                  <a:lnTo>
                    <a:pt x="12097" y="0"/>
                  </a:lnTo>
                  <a:lnTo>
                    <a:pt x="12097" y="29293"/>
                  </a:lnTo>
                  <a:cubicBezTo>
                    <a:pt x="12097" y="34014"/>
                    <a:pt x="14246" y="36374"/>
                    <a:pt x="18543" y="36374"/>
                  </a:cubicBezTo>
                  <a:cubicBezTo>
                    <a:pt x="22645" y="36374"/>
                    <a:pt x="25464" y="34949"/>
                    <a:pt x="26999" y="32100"/>
                  </a:cubicBezTo>
                  <a:lnTo>
                    <a:pt x="26999" y="0"/>
                  </a:lnTo>
                  <a:lnTo>
                    <a:pt x="39137" y="0"/>
                  </a:lnTo>
                  <a:lnTo>
                    <a:pt x="39137" y="45290"/>
                  </a:lnTo>
                  <a:lnTo>
                    <a:pt x="27752" y="45290"/>
                  </a:lnTo>
                  <a:lnTo>
                    <a:pt x="27417" y="40686"/>
                  </a:lnTo>
                  <a:cubicBezTo>
                    <a:pt x="24431" y="44313"/>
                    <a:pt x="20301" y="46127"/>
                    <a:pt x="15027" y="46127"/>
                  </a:cubicBezTo>
                  <a:cubicBezTo>
                    <a:pt x="10172" y="46127"/>
                    <a:pt x="6467" y="44732"/>
                    <a:pt x="3914" y="41941"/>
                  </a:cubicBezTo>
                  <a:cubicBezTo>
                    <a:pt x="1361" y="39151"/>
                    <a:pt x="56" y="35063"/>
                    <a:pt x="0" y="29677"/>
                  </a:cubicBez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3" name="TextBox 192">
              <a:extLst>
                <a:ext uri="{FF2B5EF4-FFF2-40B4-BE49-F238E27FC236}">
                  <a16:creationId xmlns:a16="http://schemas.microsoft.com/office/drawing/2014/main" id="{F5838EA6-7C42-B6E0-6C3F-3982988EDC87}"/>
                </a:ext>
              </a:extLst>
            </p:cNvPr>
            <p:cNvSpPr txBox="1"/>
            <p:nvPr/>
          </p:nvSpPr>
          <p:spPr>
            <a:xfrm>
              <a:off x="8133984" y="3960830"/>
              <a:ext cx="49727" cy="62619"/>
            </a:xfrm>
            <a:custGeom>
              <a:avLst/>
              <a:gdLst/>
              <a:ahLst/>
              <a:cxnLst/>
              <a:rect l="l" t="t" r="r" b="b"/>
              <a:pathLst>
                <a:path w="49727" h="62619">
                  <a:moveTo>
                    <a:pt x="25533" y="0"/>
                  </a:moveTo>
                  <a:cubicBezTo>
                    <a:pt x="32761" y="0"/>
                    <a:pt x="38412" y="1723"/>
                    <a:pt x="42486" y="5169"/>
                  </a:cubicBezTo>
                  <a:cubicBezTo>
                    <a:pt x="46560" y="8616"/>
                    <a:pt x="48974" y="13632"/>
                    <a:pt x="49727" y="20217"/>
                  </a:cubicBezTo>
                  <a:lnTo>
                    <a:pt x="37505" y="20217"/>
                  </a:lnTo>
                  <a:cubicBezTo>
                    <a:pt x="36946" y="16729"/>
                    <a:pt x="35712" y="14176"/>
                    <a:pt x="33800" y="12557"/>
                  </a:cubicBezTo>
                  <a:cubicBezTo>
                    <a:pt x="31889" y="10939"/>
                    <a:pt x="29259" y="10129"/>
                    <a:pt x="25910" y="10129"/>
                  </a:cubicBezTo>
                  <a:cubicBezTo>
                    <a:pt x="21640" y="10129"/>
                    <a:pt x="18389" y="11734"/>
                    <a:pt x="16157" y="14943"/>
                  </a:cubicBezTo>
                  <a:cubicBezTo>
                    <a:pt x="13925" y="18152"/>
                    <a:pt x="12794" y="22924"/>
                    <a:pt x="12767" y="29259"/>
                  </a:cubicBezTo>
                  <a:lnTo>
                    <a:pt x="12767" y="33151"/>
                  </a:lnTo>
                  <a:cubicBezTo>
                    <a:pt x="12767" y="39542"/>
                    <a:pt x="13980" y="44369"/>
                    <a:pt x="16408" y="47634"/>
                  </a:cubicBezTo>
                  <a:cubicBezTo>
                    <a:pt x="18836" y="50899"/>
                    <a:pt x="22394" y="52532"/>
                    <a:pt x="27082" y="52532"/>
                  </a:cubicBezTo>
                  <a:cubicBezTo>
                    <a:pt x="31798" y="52532"/>
                    <a:pt x="35161" y="51527"/>
                    <a:pt x="37170" y="49518"/>
                  </a:cubicBezTo>
                  <a:lnTo>
                    <a:pt x="37170" y="39011"/>
                  </a:lnTo>
                  <a:lnTo>
                    <a:pt x="25743" y="39011"/>
                  </a:lnTo>
                  <a:lnTo>
                    <a:pt x="25743" y="29761"/>
                  </a:lnTo>
                  <a:lnTo>
                    <a:pt x="49727" y="29761"/>
                  </a:lnTo>
                  <a:lnTo>
                    <a:pt x="49727" y="54080"/>
                  </a:lnTo>
                  <a:cubicBezTo>
                    <a:pt x="47467" y="56787"/>
                    <a:pt x="44272" y="58887"/>
                    <a:pt x="40142" y="60380"/>
                  </a:cubicBezTo>
                  <a:cubicBezTo>
                    <a:pt x="36012" y="61873"/>
                    <a:pt x="31435" y="62619"/>
                    <a:pt x="26412" y="62619"/>
                  </a:cubicBezTo>
                  <a:cubicBezTo>
                    <a:pt x="21138" y="62619"/>
                    <a:pt x="16513" y="61468"/>
                    <a:pt x="12536" y="59166"/>
                  </a:cubicBezTo>
                  <a:cubicBezTo>
                    <a:pt x="8560" y="56864"/>
                    <a:pt x="5490" y="53522"/>
                    <a:pt x="3328" y="49141"/>
                  </a:cubicBezTo>
                  <a:cubicBezTo>
                    <a:pt x="1165" y="44760"/>
                    <a:pt x="56" y="39611"/>
                    <a:pt x="0" y="33695"/>
                  </a:cubicBezTo>
                  <a:lnTo>
                    <a:pt x="0" y="29552"/>
                  </a:lnTo>
                  <a:cubicBezTo>
                    <a:pt x="0" y="23468"/>
                    <a:pt x="1025" y="18201"/>
                    <a:pt x="3076" y="13750"/>
                  </a:cubicBezTo>
                  <a:cubicBezTo>
                    <a:pt x="5127" y="9299"/>
                    <a:pt x="8085" y="5895"/>
                    <a:pt x="11950" y="3537"/>
                  </a:cubicBezTo>
                  <a:cubicBezTo>
                    <a:pt x="15815" y="1179"/>
                    <a:pt x="20343" y="0"/>
                    <a:pt x="25533" y="0"/>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4" name="TextBox 193">
              <a:extLst>
                <a:ext uri="{FF2B5EF4-FFF2-40B4-BE49-F238E27FC236}">
                  <a16:creationId xmlns:a16="http://schemas.microsoft.com/office/drawing/2014/main" id="{E4F709A8-7977-713D-91BD-F71F799FD6F4}"/>
                </a:ext>
              </a:extLst>
            </p:cNvPr>
            <p:cNvSpPr txBox="1"/>
            <p:nvPr/>
          </p:nvSpPr>
          <p:spPr>
            <a:xfrm>
              <a:off x="8235243" y="3966188"/>
              <a:ext cx="26914" cy="57261"/>
            </a:xfrm>
            <a:custGeom>
              <a:avLst/>
              <a:gdLst/>
              <a:ahLst/>
              <a:cxnLst/>
              <a:rect l="l" t="t" r="r" b="b"/>
              <a:pathLst>
                <a:path w="26914" h="57261">
                  <a:moveTo>
                    <a:pt x="6613" y="0"/>
                  </a:moveTo>
                  <a:lnTo>
                    <a:pt x="18710" y="0"/>
                  </a:lnTo>
                  <a:lnTo>
                    <a:pt x="18710" y="11134"/>
                  </a:lnTo>
                  <a:lnTo>
                    <a:pt x="26454" y="11134"/>
                  </a:lnTo>
                  <a:lnTo>
                    <a:pt x="26454" y="20008"/>
                  </a:lnTo>
                  <a:lnTo>
                    <a:pt x="18710" y="20008"/>
                  </a:lnTo>
                  <a:lnTo>
                    <a:pt x="18710" y="42611"/>
                  </a:lnTo>
                  <a:cubicBezTo>
                    <a:pt x="18710" y="44285"/>
                    <a:pt x="19031" y="45485"/>
                    <a:pt x="19673" y="46211"/>
                  </a:cubicBezTo>
                  <a:cubicBezTo>
                    <a:pt x="20315" y="46936"/>
                    <a:pt x="21543" y="47299"/>
                    <a:pt x="23357" y="47299"/>
                  </a:cubicBezTo>
                  <a:cubicBezTo>
                    <a:pt x="24696" y="47299"/>
                    <a:pt x="25882" y="47201"/>
                    <a:pt x="26914" y="47006"/>
                  </a:cubicBezTo>
                  <a:lnTo>
                    <a:pt x="26914" y="56173"/>
                  </a:lnTo>
                  <a:cubicBezTo>
                    <a:pt x="24543" y="56899"/>
                    <a:pt x="22101" y="57261"/>
                    <a:pt x="19589" y="57261"/>
                  </a:cubicBezTo>
                  <a:cubicBezTo>
                    <a:pt x="11106" y="57261"/>
                    <a:pt x="6781" y="52978"/>
                    <a:pt x="6613" y="44411"/>
                  </a:cubicBezTo>
                  <a:lnTo>
                    <a:pt x="6613" y="20008"/>
                  </a:lnTo>
                  <a:lnTo>
                    <a:pt x="0" y="20008"/>
                  </a:lnTo>
                  <a:lnTo>
                    <a:pt x="0" y="11134"/>
                  </a:lnTo>
                  <a:lnTo>
                    <a:pt x="6613" y="11134"/>
                  </a:lnTo>
                  <a:lnTo>
                    <a:pt x="6613"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5" name="TextBox 194">
              <a:extLst>
                <a:ext uri="{FF2B5EF4-FFF2-40B4-BE49-F238E27FC236}">
                  <a16:creationId xmlns:a16="http://schemas.microsoft.com/office/drawing/2014/main" id="{7DF2315B-0170-B010-A4F9-57DB52BEAA51}"/>
                </a:ext>
              </a:extLst>
            </p:cNvPr>
            <p:cNvSpPr txBox="1"/>
            <p:nvPr/>
          </p:nvSpPr>
          <p:spPr>
            <a:xfrm>
              <a:off x="8190046" y="3976485"/>
              <a:ext cx="40267" cy="46964"/>
            </a:xfrm>
            <a:custGeom>
              <a:avLst/>
              <a:gdLst/>
              <a:ahLst/>
              <a:cxnLst/>
              <a:rect l="l" t="t" r="r" b="b"/>
              <a:pathLst>
                <a:path w="40267" h="46964">
                  <a:moveTo>
                    <a:pt x="20259" y="0"/>
                  </a:moveTo>
                  <a:cubicBezTo>
                    <a:pt x="25840" y="0"/>
                    <a:pt x="30270" y="1402"/>
                    <a:pt x="33549" y="4206"/>
                  </a:cubicBezTo>
                  <a:cubicBezTo>
                    <a:pt x="36828" y="7011"/>
                    <a:pt x="38467" y="10953"/>
                    <a:pt x="38467" y="16031"/>
                  </a:cubicBezTo>
                  <a:lnTo>
                    <a:pt x="38467" y="35663"/>
                  </a:lnTo>
                  <a:cubicBezTo>
                    <a:pt x="38495" y="39960"/>
                    <a:pt x="39095" y="43211"/>
                    <a:pt x="40267" y="45416"/>
                  </a:cubicBezTo>
                  <a:lnTo>
                    <a:pt x="40267" y="46127"/>
                  </a:lnTo>
                  <a:lnTo>
                    <a:pt x="28044" y="46127"/>
                  </a:lnTo>
                  <a:cubicBezTo>
                    <a:pt x="27486" y="45039"/>
                    <a:pt x="27082" y="43685"/>
                    <a:pt x="26831"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7"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7" y="1904"/>
                  </a:cubicBezTo>
                  <a:cubicBezTo>
                    <a:pt x="13255" y="635"/>
                    <a:pt x="16575" y="0"/>
                    <a:pt x="20259" y="0"/>
                  </a:cubicBezTo>
                  <a:close/>
                  <a:moveTo>
                    <a:pt x="21808" y="25533"/>
                  </a:moveTo>
                  <a:cubicBezTo>
                    <a:pt x="15752" y="25533"/>
                    <a:pt x="12529" y="27626"/>
                    <a:pt x="12138" y="31812"/>
                  </a:cubicBezTo>
                  <a:lnTo>
                    <a:pt x="12097" y="32523"/>
                  </a:lnTo>
                  <a:cubicBezTo>
                    <a:pt x="12097" y="34030"/>
                    <a:pt x="12627" y="35272"/>
                    <a:pt x="13687" y="36249"/>
                  </a:cubicBezTo>
                  <a:cubicBezTo>
                    <a:pt x="14748" y="37225"/>
                    <a:pt x="16199" y="37714"/>
                    <a:pt x="18040" y="37714"/>
                  </a:cubicBezTo>
                  <a:cubicBezTo>
                    <a:pt x="19826" y="37714"/>
                    <a:pt x="21473" y="37316"/>
                    <a:pt x="22980" y="36521"/>
                  </a:cubicBezTo>
                  <a:cubicBezTo>
                    <a:pt x="24486" y="35725"/>
                    <a:pt x="25603" y="34658"/>
                    <a:pt x="26328" y="33319"/>
                  </a:cubicBezTo>
                  <a:lnTo>
                    <a:pt x="26328" y="25533"/>
                  </a:lnTo>
                  <a:lnTo>
                    <a:pt x="21808" y="25533"/>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6" name="TextBox 195">
              <a:extLst>
                <a:ext uri="{FF2B5EF4-FFF2-40B4-BE49-F238E27FC236}">
                  <a16:creationId xmlns:a16="http://schemas.microsoft.com/office/drawing/2014/main" id="{66CC10E8-6A86-9DA6-8D8F-84ABD6CE9557}"/>
                </a:ext>
              </a:extLst>
            </p:cNvPr>
            <p:cNvSpPr txBox="1"/>
            <p:nvPr/>
          </p:nvSpPr>
          <p:spPr>
            <a:xfrm>
              <a:off x="8266413" y="3976485"/>
              <a:ext cx="41104" cy="46964"/>
            </a:xfrm>
            <a:custGeom>
              <a:avLst/>
              <a:gdLst/>
              <a:ahLst/>
              <a:cxnLst/>
              <a:rect l="l" t="t" r="r" b="b"/>
              <a:pathLst>
                <a:path w="41104" h="46964">
                  <a:moveTo>
                    <a:pt x="21138" y="0"/>
                  </a:moveTo>
                  <a:cubicBezTo>
                    <a:pt x="27333" y="0"/>
                    <a:pt x="32210" y="1953"/>
                    <a:pt x="35768" y="5860"/>
                  </a:cubicBezTo>
                  <a:cubicBezTo>
                    <a:pt x="39326" y="9767"/>
                    <a:pt x="41104" y="15306"/>
                    <a:pt x="41104" y="22477"/>
                  </a:cubicBezTo>
                  <a:lnTo>
                    <a:pt x="41104" y="27417"/>
                  </a:lnTo>
                  <a:lnTo>
                    <a:pt x="12264" y="27417"/>
                  </a:lnTo>
                  <a:cubicBezTo>
                    <a:pt x="12655" y="30375"/>
                    <a:pt x="13834" y="32747"/>
                    <a:pt x="15801" y="34532"/>
                  </a:cubicBezTo>
                  <a:cubicBezTo>
                    <a:pt x="17769" y="36318"/>
                    <a:pt x="20259" y="37211"/>
                    <a:pt x="23273" y="37211"/>
                  </a:cubicBezTo>
                  <a:cubicBezTo>
                    <a:pt x="27933" y="37211"/>
                    <a:pt x="31575" y="35523"/>
                    <a:pt x="34198" y="32147"/>
                  </a:cubicBezTo>
                  <a:lnTo>
                    <a:pt x="40142" y="38802"/>
                  </a:lnTo>
                  <a:cubicBezTo>
                    <a:pt x="38328" y="41369"/>
                    <a:pt x="35872" y="43371"/>
                    <a:pt x="32775" y="44809"/>
                  </a:cubicBezTo>
                  <a:cubicBezTo>
                    <a:pt x="29677" y="46246"/>
                    <a:pt x="26245" y="46964"/>
                    <a:pt x="22478" y="46964"/>
                  </a:cubicBezTo>
                  <a:cubicBezTo>
                    <a:pt x="15836" y="46964"/>
                    <a:pt x="10430" y="44927"/>
                    <a:pt x="6258" y="40853"/>
                  </a:cubicBezTo>
                  <a:cubicBezTo>
                    <a:pt x="2086" y="36779"/>
                    <a:pt x="0" y="31351"/>
                    <a:pt x="0" y="24570"/>
                  </a:cubicBezTo>
                  <a:lnTo>
                    <a:pt x="0" y="23398"/>
                  </a:lnTo>
                  <a:cubicBezTo>
                    <a:pt x="0" y="18850"/>
                    <a:pt x="879" y="14783"/>
                    <a:pt x="2637" y="11197"/>
                  </a:cubicBezTo>
                  <a:cubicBezTo>
                    <a:pt x="4395" y="7611"/>
                    <a:pt x="6886" y="4848"/>
                    <a:pt x="10109" y="2909"/>
                  </a:cubicBezTo>
                  <a:cubicBezTo>
                    <a:pt x="13332" y="969"/>
                    <a:pt x="17008" y="0"/>
                    <a:pt x="21138" y="0"/>
                  </a:cubicBezTo>
                  <a:close/>
                  <a:moveTo>
                    <a:pt x="21096" y="9753"/>
                  </a:moveTo>
                  <a:cubicBezTo>
                    <a:pt x="18697" y="9753"/>
                    <a:pt x="16750" y="10565"/>
                    <a:pt x="15257" y="12191"/>
                  </a:cubicBezTo>
                  <a:cubicBezTo>
                    <a:pt x="13764" y="13817"/>
                    <a:pt x="12809" y="16143"/>
                    <a:pt x="12390" y="19171"/>
                  </a:cubicBezTo>
                  <a:lnTo>
                    <a:pt x="29217" y="19171"/>
                  </a:lnTo>
                  <a:lnTo>
                    <a:pt x="29217" y="18203"/>
                  </a:lnTo>
                  <a:cubicBezTo>
                    <a:pt x="29161" y="15513"/>
                    <a:pt x="28435" y="13432"/>
                    <a:pt x="27040" y="11960"/>
                  </a:cubicBezTo>
                  <a:cubicBezTo>
                    <a:pt x="25645" y="10488"/>
                    <a:pt x="23664" y="9753"/>
                    <a:pt x="21096" y="9753"/>
                  </a:cubicBez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7" name="TextBox 196">
              <a:extLst>
                <a:ext uri="{FF2B5EF4-FFF2-40B4-BE49-F238E27FC236}">
                  <a16:creationId xmlns:a16="http://schemas.microsoft.com/office/drawing/2014/main" id="{86484C51-75EE-96B1-B2D9-08B05CDE18B0}"/>
                </a:ext>
              </a:extLst>
            </p:cNvPr>
            <p:cNvSpPr txBox="1"/>
            <p:nvPr/>
          </p:nvSpPr>
          <p:spPr>
            <a:xfrm>
              <a:off x="8380546" y="3976485"/>
              <a:ext cx="40267" cy="46964"/>
            </a:xfrm>
            <a:custGeom>
              <a:avLst/>
              <a:gdLst/>
              <a:ahLst/>
              <a:cxnLst/>
              <a:rect l="l" t="t" r="r" b="b"/>
              <a:pathLst>
                <a:path w="40267" h="46964">
                  <a:moveTo>
                    <a:pt x="20259" y="0"/>
                  </a:moveTo>
                  <a:cubicBezTo>
                    <a:pt x="25840" y="0"/>
                    <a:pt x="30270" y="1402"/>
                    <a:pt x="33548" y="4206"/>
                  </a:cubicBezTo>
                  <a:cubicBezTo>
                    <a:pt x="36827" y="7011"/>
                    <a:pt x="38467" y="10953"/>
                    <a:pt x="38467" y="16031"/>
                  </a:cubicBezTo>
                  <a:lnTo>
                    <a:pt x="38467" y="35663"/>
                  </a:lnTo>
                  <a:cubicBezTo>
                    <a:pt x="38495" y="39960"/>
                    <a:pt x="39095" y="43211"/>
                    <a:pt x="40267" y="45416"/>
                  </a:cubicBezTo>
                  <a:lnTo>
                    <a:pt x="40267" y="46127"/>
                  </a:lnTo>
                  <a:lnTo>
                    <a:pt x="28044" y="46127"/>
                  </a:lnTo>
                  <a:cubicBezTo>
                    <a:pt x="27486" y="45039"/>
                    <a:pt x="27081" y="43685"/>
                    <a:pt x="26830" y="42067"/>
                  </a:cubicBezTo>
                  <a:cubicBezTo>
                    <a:pt x="23900" y="45332"/>
                    <a:pt x="20091" y="46964"/>
                    <a:pt x="15403" y="46964"/>
                  </a:cubicBezTo>
                  <a:cubicBezTo>
                    <a:pt x="10966" y="46964"/>
                    <a:pt x="7290" y="45681"/>
                    <a:pt x="4374" y="43113"/>
                  </a:cubicBezTo>
                  <a:cubicBezTo>
                    <a:pt x="1458" y="40546"/>
                    <a:pt x="0" y="37309"/>
                    <a:pt x="0" y="33402"/>
                  </a:cubicBezTo>
                  <a:cubicBezTo>
                    <a:pt x="0" y="28603"/>
                    <a:pt x="1779" y="24919"/>
                    <a:pt x="5336" y="22352"/>
                  </a:cubicBezTo>
                  <a:cubicBezTo>
                    <a:pt x="8894" y="19785"/>
                    <a:pt x="14036" y="18487"/>
                    <a:pt x="20761" y="18459"/>
                  </a:cubicBezTo>
                  <a:lnTo>
                    <a:pt x="26328" y="18459"/>
                  </a:lnTo>
                  <a:lnTo>
                    <a:pt x="26328" y="15864"/>
                  </a:lnTo>
                  <a:cubicBezTo>
                    <a:pt x="26328" y="13771"/>
                    <a:pt x="25791" y="12097"/>
                    <a:pt x="24716" y="10841"/>
                  </a:cubicBezTo>
                  <a:cubicBezTo>
                    <a:pt x="23642" y="9585"/>
                    <a:pt x="21947" y="8957"/>
                    <a:pt x="19631" y="8957"/>
                  </a:cubicBezTo>
                  <a:cubicBezTo>
                    <a:pt x="17594" y="8957"/>
                    <a:pt x="15996" y="9446"/>
                    <a:pt x="14838" y="10422"/>
                  </a:cubicBezTo>
                  <a:cubicBezTo>
                    <a:pt x="13680" y="11399"/>
                    <a:pt x="13101" y="12738"/>
                    <a:pt x="13101" y="14441"/>
                  </a:cubicBezTo>
                  <a:lnTo>
                    <a:pt x="1004" y="14441"/>
                  </a:lnTo>
                  <a:cubicBezTo>
                    <a:pt x="1004" y="11818"/>
                    <a:pt x="1813" y="9390"/>
                    <a:pt x="3432" y="7157"/>
                  </a:cubicBezTo>
                  <a:cubicBezTo>
                    <a:pt x="5050" y="4925"/>
                    <a:pt x="7339" y="3174"/>
                    <a:pt x="10296" y="1904"/>
                  </a:cubicBezTo>
                  <a:cubicBezTo>
                    <a:pt x="13254" y="635"/>
                    <a:pt x="16575" y="0"/>
                    <a:pt x="20259" y="0"/>
                  </a:cubicBezTo>
                  <a:close/>
                  <a:moveTo>
                    <a:pt x="21807" y="25533"/>
                  </a:moveTo>
                  <a:cubicBezTo>
                    <a:pt x="15752" y="25533"/>
                    <a:pt x="12529" y="27626"/>
                    <a:pt x="12138" y="31812"/>
                  </a:cubicBezTo>
                  <a:lnTo>
                    <a:pt x="12096" y="32523"/>
                  </a:lnTo>
                  <a:cubicBezTo>
                    <a:pt x="12096" y="34030"/>
                    <a:pt x="12626" y="35272"/>
                    <a:pt x="13687" y="36249"/>
                  </a:cubicBezTo>
                  <a:cubicBezTo>
                    <a:pt x="14747" y="37225"/>
                    <a:pt x="16198" y="37714"/>
                    <a:pt x="18040" y="37714"/>
                  </a:cubicBezTo>
                  <a:cubicBezTo>
                    <a:pt x="19826" y="37714"/>
                    <a:pt x="21472" y="37316"/>
                    <a:pt x="22979" y="36521"/>
                  </a:cubicBezTo>
                  <a:cubicBezTo>
                    <a:pt x="24486" y="35725"/>
                    <a:pt x="25602" y="34658"/>
                    <a:pt x="26328" y="33319"/>
                  </a:cubicBezTo>
                  <a:lnTo>
                    <a:pt x="26328" y="25533"/>
                  </a:lnTo>
                  <a:lnTo>
                    <a:pt x="21807" y="25533"/>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8" name="TextBox 197">
              <a:extLst>
                <a:ext uri="{FF2B5EF4-FFF2-40B4-BE49-F238E27FC236}">
                  <a16:creationId xmlns:a16="http://schemas.microsoft.com/office/drawing/2014/main" id="{1121DE1C-4520-DEF0-C63D-12DFE2945D9F}"/>
                </a:ext>
              </a:extLst>
            </p:cNvPr>
            <p:cNvSpPr txBox="1"/>
            <p:nvPr/>
          </p:nvSpPr>
          <p:spPr>
            <a:xfrm>
              <a:off x="8312196" y="3977322"/>
              <a:ext cx="60485" cy="45290"/>
            </a:xfrm>
            <a:custGeom>
              <a:avLst/>
              <a:gdLst/>
              <a:ahLst/>
              <a:cxnLst/>
              <a:rect l="l" t="t" r="r" b="b"/>
              <a:pathLst>
                <a:path w="60485" h="45290">
                  <a:moveTo>
                    <a:pt x="0" y="0"/>
                  </a:moveTo>
                  <a:lnTo>
                    <a:pt x="11679" y="0"/>
                  </a:lnTo>
                  <a:lnTo>
                    <a:pt x="17581" y="28798"/>
                  </a:lnTo>
                  <a:lnTo>
                    <a:pt x="25868" y="0"/>
                  </a:lnTo>
                  <a:lnTo>
                    <a:pt x="34617" y="0"/>
                  </a:lnTo>
                  <a:lnTo>
                    <a:pt x="42863" y="28840"/>
                  </a:lnTo>
                  <a:lnTo>
                    <a:pt x="48807" y="0"/>
                  </a:lnTo>
                  <a:lnTo>
                    <a:pt x="60485" y="0"/>
                  </a:lnTo>
                  <a:lnTo>
                    <a:pt x="48932" y="45290"/>
                  </a:lnTo>
                  <a:lnTo>
                    <a:pt x="38803" y="45290"/>
                  </a:lnTo>
                  <a:lnTo>
                    <a:pt x="30222" y="16785"/>
                  </a:lnTo>
                  <a:lnTo>
                    <a:pt x="21641" y="45290"/>
                  </a:lnTo>
                  <a:lnTo>
                    <a:pt x="11553" y="45290"/>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sp>
          <p:nvSpPr>
            <p:cNvPr id="199" name="TextBox 198">
              <a:extLst>
                <a:ext uri="{FF2B5EF4-FFF2-40B4-BE49-F238E27FC236}">
                  <a16:creationId xmlns:a16="http://schemas.microsoft.com/office/drawing/2014/main" id="{A35991A0-78C0-A5BA-EE84-2CDE94CD0A89}"/>
                </a:ext>
              </a:extLst>
            </p:cNvPr>
            <p:cNvSpPr txBox="1"/>
            <p:nvPr/>
          </p:nvSpPr>
          <p:spPr>
            <a:xfrm>
              <a:off x="8425450" y="3977322"/>
              <a:ext cx="42778" cy="63582"/>
            </a:xfrm>
            <a:custGeom>
              <a:avLst/>
              <a:gdLst/>
              <a:ahLst/>
              <a:cxnLst/>
              <a:rect l="l" t="t" r="r" b="b"/>
              <a:pathLst>
                <a:path w="42778" h="63582">
                  <a:moveTo>
                    <a:pt x="0" y="0"/>
                  </a:moveTo>
                  <a:lnTo>
                    <a:pt x="13017" y="0"/>
                  </a:lnTo>
                  <a:lnTo>
                    <a:pt x="21431" y="28170"/>
                  </a:lnTo>
                  <a:lnTo>
                    <a:pt x="29802" y="0"/>
                  </a:lnTo>
                  <a:lnTo>
                    <a:pt x="42778" y="0"/>
                  </a:lnTo>
                  <a:lnTo>
                    <a:pt x="24570" y="52322"/>
                  </a:lnTo>
                  <a:lnTo>
                    <a:pt x="23566" y="54708"/>
                  </a:lnTo>
                  <a:cubicBezTo>
                    <a:pt x="20859" y="60624"/>
                    <a:pt x="16394" y="63582"/>
                    <a:pt x="10171" y="63582"/>
                  </a:cubicBezTo>
                  <a:cubicBezTo>
                    <a:pt x="8413" y="63582"/>
                    <a:pt x="6627" y="63317"/>
                    <a:pt x="4813" y="62787"/>
                  </a:cubicBezTo>
                  <a:lnTo>
                    <a:pt x="4813" y="53620"/>
                  </a:lnTo>
                  <a:lnTo>
                    <a:pt x="6655" y="53662"/>
                  </a:lnTo>
                  <a:cubicBezTo>
                    <a:pt x="8943" y="53662"/>
                    <a:pt x="10652" y="53313"/>
                    <a:pt x="11783" y="52615"/>
                  </a:cubicBezTo>
                  <a:cubicBezTo>
                    <a:pt x="12913" y="51918"/>
                    <a:pt x="13799" y="50760"/>
                    <a:pt x="14441" y="49141"/>
                  </a:cubicBezTo>
                  <a:lnTo>
                    <a:pt x="15864" y="45416"/>
                  </a:lnTo>
                  <a:lnTo>
                    <a:pt x="0" y="0"/>
                  </a:lnTo>
                  <a:close/>
                </a:path>
              </a:pathLst>
            </a:custGeom>
            <a:solidFill>
              <a:srgbClr val="FFFFFF"/>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683" b="1" i="0" u="none" strike="noStrike" kern="0" cap="none" spc="0" normalizeH="0" baseline="0" noProof="0" err="1">
                <a:ln>
                  <a:noFill/>
                </a:ln>
                <a:solidFill>
                  <a:srgbClr val="FFFFFF"/>
                </a:solidFill>
                <a:effectLst/>
                <a:uLnTx/>
                <a:uFillTx/>
                <a:latin typeface="Roboto"/>
                <a:ea typeface="Roboto"/>
                <a:cs typeface="Roboto"/>
                <a:sym typeface="Roboto"/>
                <a:rtl val="0"/>
              </a:endParaRPr>
            </a:p>
          </p:txBody>
        </p:sp>
      </p:grpSp>
    </p:spTree>
    <p:extLst>
      <p:ext uri="{BB962C8B-B14F-4D97-AF65-F5344CB8AC3E}">
        <p14:creationId xmlns:p14="http://schemas.microsoft.com/office/powerpoint/2010/main" val="3010672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77EB2-1E33-D06C-8008-53E4FB0D9351}"/>
              </a:ext>
            </a:extLst>
          </p:cNvPr>
          <p:cNvSpPr txBox="1">
            <a:spLocks noGrp="1"/>
          </p:cNvSpPr>
          <p:nvPr>
            <p:ph type="title" idx="4294967295"/>
          </p:nvPr>
        </p:nvSpPr>
        <p:spPr>
          <a:xfrm>
            <a:off x="4738265" y="3447284"/>
            <a:ext cx="2715468" cy="76540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83000">
                      <a:schemeClr val="bg1"/>
                    </a:gs>
                    <a:gs pos="100000">
                      <a:schemeClr val="bg1"/>
                    </a:gs>
                  </a:gsLst>
                  <a:lin ang="5400000" scaled="1"/>
                </a:gradFill>
                <a:effectLst/>
                <a:latin typeface="+mj-lt"/>
                <a:ea typeface="+mn-ea"/>
                <a:cs typeface="Segoe UI" pitchFamily="34" charset="0"/>
              </a:defRPr>
            </a:lvl1pPr>
          </a:lstStyle>
          <a:p>
            <a:pPr marL="0" marR="0" lvl="0" indent="0" algn="ctr"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gradFill>
                  <a:gsLst>
                    <a:gs pos="83000">
                      <a:schemeClr val="bg1"/>
                    </a:gs>
                    <a:gs pos="100000">
                      <a:schemeClr val="bg1"/>
                    </a:gs>
                  </a:gsLst>
                  <a:lin ang="5400000" scaled="1"/>
                </a:gradFill>
                <a:effectLst/>
                <a:uLnTx/>
                <a:uFillTx/>
                <a:latin typeface="+mj-lt"/>
                <a:ea typeface="+mn-ea"/>
                <a:cs typeface="Segoe UI" pitchFamily="34" charset="0"/>
              </a:rPr>
              <a:t>Azure Spring Apps Enterprise  </a:t>
            </a:r>
          </a:p>
        </p:txBody>
      </p:sp>
      <p:sp>
        <p:nvSpPr>
          <p:cNvPr id="5" name="Rectangle 4">
            <a:extLst>
              <a:ext uri="{FF2B5EF4-FFF2-40B4-BE49-F238E27FC236}">
                <a16:creationId xmlns:a16="http://schemas.microsoft.com/office/drawing/2014/main" id="{8A40C96A-1E71-1D0B-640D-9C38A631CB3E}"/>
              </a:ext>
            </a:extLst>
          </p:cNvPr>
          <p:cNvSpPr/>
          <p:nvPr/>
        </p:nvSpPr>
        <p:spPr bwMode="auto">
          <a:xfrm>
            <a:off x="2875273" y="637683"/>
            <a:ext cx="6441453"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t>Ship faster </a:t>
            </a:r>
            <a:b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cs typeface="+mn-cs"/>
              </a:rPr>
            </a:br>
            <a: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cs typeface="+mn-cs"/>
              </a:rPr>
              <a:t>with VMware Tanzu components</a:t>
            </a:r>
          </a:p>
        </p:txBody>
      </p:sp>
      <p:sp>
        <p:nvSpPr>
          <p:cNvPr id="6" name="Rectangle 5">
            <a:extLst>
              <a:ext uri="{FF2B5EF4-FFF2-40B4-BE49-F238E27FC236}">
                <a16:creationId xmlns:a16="http://schemas.microsoft.com/office/drawing/2014/main" id="{0DDD4701-9978-5514-4112-83DEFBF8425F}"/>
              </a:ext>
            </a:extLst>
          </p:cNvPr>
          <p:cNvSpPr/>
          <p:nvPr/>
        </p:nvSpPr>
        <p:spPr bwMode="auto">
          <a:xfrm>
            <a:off x="3302118" y="5149459"/>
            <a:ext cx="5587765"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eaLnBrk="1" fontAlgn="base" latinLnBrk="0" hangingPunct="1">
              <a:lnSpc>
                <a:spcPct val="100000"/>
              </a:lnSpc>
              <a:spcBef>
                <a:spcPts val="1200"/>
              </a:spcBef>
              <a:spcAft>
                <a:spcPts val="1200"/>
              </a:spcAft>
              <a:buClrTx/>
              <a:buSzTx/>
              <a:buFontTx/>
              <a:buNone/>
              <a:tabLst/>
              <a:defRPr/>
            </a:pPr>
            <a:r>
              <a:rPr kumimoji="0" lang="en-US" sz="2000" b="1" i="0" u="none" strike="noStrike" kern="0" cap="none" spc="-50" normalizeH="0" baseline="0" noProof="0">
                <a:ln w="3175">
                  <a:noFill/>
                </a:ln>
                <a:gradFill>
                  <a:gsLst>
                    <a:gs pos="21739">
                      <a:schemeClr val="accent4"/>
                    </a:gs>
                    <a:gs pos="100000">
                      <a:schemeClr val="accent4"/>
                    </a:gs>
                  </a:gsLst>
                  <a:lin ang="16200000" scaled="1"/>
                </a:gradFill>
                <a:effectLst/>
                <a:uLnTx/>
                <a:uFillTx/>
                <a:latin typeface="Segoe UI"/>
                <a:ea typeface="+mn-ea"/>
                <a:cs typeface="Segoe UI" panose="020B0502040204020203" pitchFamily="34" charset="0"/>
              </a:rPr>
              <a:t>Unlock Spring’s full potential </a:t>
            </a:r>
            <a:br>
              <a:rPr kumimoji="0" lang="en-US"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br>
            <a:r>
              <a:rPr kumimoji="0" lang="en-US"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rPr>
              <a:t>with VMware Spring Runtime Support</a:t>
            </a:r>
          </a:p>
        </p:txBody>
      </p:sp>
      <p:pic>
        <p:nvPicPr>
          <p:cNvPr id="7" name="Graphic 6">
            <a:extLst>
              <a:ext uri="{FF2B5EF4-FFF2-40B4-BE49-F238E27FC236}">
                <a16:creationId xmlns:a16="http://schemas.microsoft.com/office/drawing/2014/main" id="{17D82E24-8D02-D1FF-C9E6-408DC22352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89922" y="2481192"/>
            <a:ext cx="812155" cy="812154"/>
          </a:xfrm>
          <a:prstGeom prst="rect">
            <a:avLst/>
          </a:prstGeom>
        </p:spPr>
      </p:pic>
      <p:sp>
        <p:nvSpPr>
          <p:cNvPr id="8" name="Oval 7">
            <a:extLst>
              <a:ext uri="{FF2B5EF4-FFF2-40B4-BE49-F238E27FC236}">
                <a16:creationId xmlns:a16="http://schemas.microsoft.com/office/drawing/2014/main" id="{445C3295-01F1-1800-B50F-4EB12E58FBC9}"/>
              </a:ext>
              <a:ext uri="{C183D7F6-B498-43B3-948B-1728B52AA6E4}">
                <adec:decorative xmlns:adec="http://schemas.microsoft.com/office/drawing/2017/decorative" val="1"/>
              </a:ext>
            </a:extLst>
          </p:cNvPr>
          <p:cNvSpPr/>
          <p:nvPr/>
        </p:nvSpPr>
        <p:spPr bwMode="auto">
          <a:xfrm>
            <a:off x="4496220" y="1757714"/>
            <a:ext cx="3199558" cy="3199558"/>
          </a:xfrm>
          <a:prstGeom prst="ellipse">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9" name="Oval 8">
            <a:extLst>
              <a:ext uri="{FF2B5EF4-FFF2-40B4-BE49-F238E27FC236}">
                <a16:creationId xmlns:a16="http://schemas.microsoft.com/office/drawing/2014/main" id="{6B829357-BD75-6921-1B8D-CD1336C2D078}"/>
              </a:ext>
              <a:ext uri="{C183D7F6-B498-43B3-948B-1728B52AA6E4}">
                <adec:decorative xmlns:adec="http://schemas.microsoft.com/office/drawing/2017/decorative" val="1"/>
              </a:ext>
            </a:extLst>
          </p:cNvPr>
          <p:cNvSpPr>
            <a:spLocks noChangeAspect="1"/>
          </p:cNvSpPr>
          <p:nvPr/>
        </p:nvSpPr>
        <p:spPr bwMode="auto">
          <a:xfrm>
            <a:off x="5945073" y="1606787"/>
            <a:ext cx="301854" cy="301854"/>
          </a:xfrm>
          <a:prstGeom prst="ellipse">
            <a:avLst/>
          </a:prstGeom>
          <a:solidFill>
            <a:schemeClr val="accent5"/>
          </a:solidFill>
          <a:ln w="38100"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
        <p:nvSpPr>
          <p:cNvPr id="10" name="Oval 9">
            <a:extLst>
              <a:ext uri="{FF2B5EF4-FFF2-40B4-BE49-F238E27FC236}">
                <a16:creationId xmlns:a16="http://schemas.microsoft.com/office/drawing/2014/main" id="{89475F77-5F14-B663-8902-14A7BCFB2ABD}"/>
              </a:ext>
              <a:ext uri="{C183D7F6-B498-43B3-948B-1728B52AA6E4}">
                <adec:decorative xmlns:adec="http://schemas.microsoft.com/office/drawing/2017/decorative" val="1"/>
              </a:ext>
            </a:extLst>
          </p:cNvPr>
          <p:cNvSpPr>
            <a:spLocks noChangeAspect="1"/>
          </p:cNvSpPr>
          <p:nvPr/>
        </p:nvSpPr>
        <p:spPr bwMode="auto">
          <a:xfrm>
            <a:off x="5945073" y="4806345"/>
            <a:ext cx="301854" cy="301854"/>
          </a:xfrm>
          <a:prstGeom prst="ellipse">
            <a:avLst/>
          </a:prstGeom>
          <a:solidFill>
            <a:schemeClr val="accent4"/>
          </a:solidFill>
          <a:ln w="38100"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6900" b="0" i="0" u="none" strike="noStrike" kern="0" cap="none" spc="-100" normalizeH="0" baseline="0" noProof="0" err="1">
              <a:ln>
                <a:noFill/>
              </a:ln>
              <a:gradFill>
                <a:gsLst>
                  <a:gs pos="0">
                    <a:srgbClr val="0078D4"/>
                  </a:gs>
                  <a:gs pos="100000">
                    <a:srgbClr val="FFA38B"/>
                  </a:gs>
                </a:gsLst>
                <a:lin ang="27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841704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01D53DEB-DB7E-9B6B-2AA5-354BD1C7B149}"/>
              </a:ext>
            </a:extLst>
          </p:cNvPr>
          <p:cNvSpPr>
            <a:spLocks noGrp="1"/>
          </p:cNvSpPr>
          <p:nvPr>
            <p:ph type="title" idx="4294967295"/>
          </p:nvPr>
        </p:nvSpPr>
        <p:spPr bwMode="auto">
          <a:xfrm>
            <a:off x="2830502" y="497946"/>
            <a:ext cx="6530996" cy="12141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ts val="1200"/>
              </a:spcBef>
              <a:spcAft>
                <a:spcPts val="1200"/>
              </a:spcAft>
              <a:buClrTx/>
              <a:buSzTx/>
              <a:buFontTx/>
              <a:buNone/>
              <a:tabLst/>
              <a:defRPr/>
            </a:pPr>
            <a:r>
              <a:rPr kumimoji="0" lang="en-US" sz="2750" b="1" i="0" u="none" strike="noStrike" kern="0" cap="none" spc="-50" normalizeH="0" baseline="0" noProof="0">
                <a:ln w="3175">
                  <a:noFill/>
                </a:ln>
                <a:gradFill>
                  <a:gsLst>
                    <a:gs pos="21739">
                      <a:schemeClr val="accent4"/>
                    </a:gs>
                    <a:gs pos="100000">
                      <a:schemeClr val="accent4"/>
                    </a:gs>
                  </a:gsLst>
                  <a:lin ang="16200000" scaled="1"/>
                </a:gradFill>
                <a:effectLst/>
                <a:uLnTx/>
                <a:uFillTx/>
                <a:latin typeface="Segoe UI"/>
                <a:ea typeface="+mn-ea"/>
                <a:cs typeface="Segoe UI" panose="020B0502040204020203" pitchFamily="34" charset="0"/>
              </a:rPr>
              <a:t>Unlock Spring’s full potential </a:t>
            </a:r>
            <a:br>
              <a:rPr kumimoji="0" lang="en-US" sz="2750" b="1" i="0" u="none" strike="noStrike" kern="0" cap="none" spc="-50" normalizeH="0" baseline="0" noProof="0">
                <a:ln w="3175">
                  <a:noFill/>
                </a:ln>
                <a:gradFill>
                  <a:gsLst>
                    <a:gs pos="21739">
                      <a:srgbClr val="50E6FF"/>
                    </a:gs>
                    <a:gs pos="100000">
                      <a:srgbClr val="50E6FF"/>
                    </a:gs>
                  </a:gsLst>
                  <a:lin ang="16200000" scaled="1"/>
                </a:gradFill>
                <a:effectLst/>
                <a:uLnTx/>
                <a:uFillTx/>
                <a:latin typeface="Segoe UI"/>
                <a:ea typeface="+mn-ea"/>
                <a:cs typeface="Segoe UI" panose="020B0502040204020203" pitchFamily="34" charset="0"/>
              </a:rPr>
            </a:br>
            <a:r>
              <a:rPr kumimoji="0" lang="en-US" sz="2750" b="1" i="0" u="none" strike="noStrike" kern="0" cap="none" spc="-50" normalizeH="0" baseline="0" noProof="0">
                <a:ln w="3175">
                  <a:noFill/>
                </a:ln>
                <a:gradFill>
                  <a:gsLst>
                    <a:gs pos="21739">
                      <a:srgbClr val="FFFFFF"/>
                    </a:gs>
                    <a:gs pos="100000">
                      <a:srgbClr val="FFFFFF"/>
                    </a:gs>
                  </a:gsLst>
                  <a:lin ang="16200000" scaled="1"/>
                </a:gradFill>
                <a:effectLst/>
                <a:uLnTx/>
                <a:uFillTx/>
                <a:latin typeface="Segoe UI Semibold"/>
                <a:ea typeface="+mn-ea"/>
                <a:cs typeface="+mn-cs"/>
              </a:rPr>
              <a:t>with VMware Spring Runtime Support</a:t>
            </a:r>
          </a:p>
        </p:txBody>
      </p:sp>
      <p:sp>
        <p:nvSpPr>
          <p:cNvPr id="4" name="TextBox 3">
            <a:extLst>
              <a:ext uri="{FF2B5EF4-FFF2-40B4-BE49-F238E27FC236}">
                <a16:creationId xmlns:a16="http://schemas.microsoft.com/office/drawing/2014/main" id="{9D6E268A-177B-BE12-94FD-623D61B5E50D}"/>
              </a:ext>
            </a:extLst>
          </p:cNvPr>
          <p:cNvSpPr txBox="1"/>
          <p:nvPr/>
        </p:nvSpPr>
        <p:spPr>
          <a:xfrm>
            <a:off x="455995" y="1823030"/>
            <a:ext cx="2079446" cy="3319370"/>
          </a:xfrm>
          <a:prstGeom prst="rect">
            <a:avLst/>
          </a:prstGeom>
          <a:noFill/>
        </p:spPr>
        <p:txBody>
          <a:bodyPr wrap="square" lIns="0" tIns="0" rIns="0" bIns="0" numCol="1" spcCol="182880" rtlCol="0" anchor="t" anchorCtr="0">
            <a:spAutoFit/>
          </a:bodyPr>
          <a:lstStyle/>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AspectJ</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Micrometer</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Reactor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AMQP</a:t>
            </a:r>
          </a:p>
          <a:p>
            <a:pPr marR="0" lvl="0" algn="just"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Batch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Boot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Commons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Config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Netflix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Bus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a:t>
            </a:r>
            <a:b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Cloud Foundry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Open </a:t>
            </a:r>
            <a:b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Service Broker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Consul</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Security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Sleuth </a:t>
            </a:r>
          </a:p>
          <a:p>
            <a:pPr marR="0" lvl="0" defTabSz="914400" rtl="0" eaLnBrk="1" fontAlgn="auto" latinLnBrk="0" hangingPunct="1">
              <a:lnSpc>
                <a:spcPct val="90000"/>
              </a:lnSpc>
              <a:spcBef>
                <a:spcPts val="0"/>
              </a:spcBef>
              <a:spcAft>
                <a:spcPts val="300"/>
              </a:spcAft>
              <a:buClrTx/>
              <a:buSzTx/>
              <a:tabLst/>
              <a:defRPr/>
            </a:pPr>
            <a:r>
              <a:rPr kumimoji="0" lang="en-US" sz="1100" b="0" i="0" u="none" strike="noStrike" kern="1200" cap="none" spc="-10" normalizeH="0" noProof="0">
                <a:ln>
                  <a:noFill/>
                </a:ln>
                <a:gradFill>
                  <a:gsLst>
                    <a:gs pos="24000">
                      <a:schemeClr val="bg1"/>
                    </a:gs>
                    <a:gs pos="77000">
                      <a:schemeClr val="bg1"/>
                    </a:gs>
                  </a:gsLst>
                  <a:lin ang="2700000" scaled="0"/>
                </a:gradFill>
                <a:effectLst/>
                <a:uLnTx/>
                <a:uFillTx/>
                <a:latin typeface="Segoe UI" panose="020B0502040204020203" pitchFamily="34" charset="0"/>
                <a:ea typeface="+mn-ea"/>
                <a:cs typeface="Segoe UI" panose="020B0502040204020203" pitchFamily="34" charset="0"/>
              </a:rPr>
              <a:t>Spring Apps Zookeeper </a:t>
            </a:r>
          </a:p>
        </p:txBody>
      </p:sp>
      <p:sp>
        <p:nvSpPr>
          <p:cNvPr id="5" name="TextBox 4">
            <a:extLst>
              <a:ext uri="{FF2B5EF4-FFF2-40B4-BE49-F238E27FC236}">
                <a16:creationId xmlns:a16="http://schemas.microsoft.com/office/drawing/2014/main" id="{2D181396-A807-496F-90C5-88DF2EABFDAC}"/>
              </a:ext>
            </a:extLst>
          </p:cNvPr>
          <p:cNvSpPr txBox="1"/>
          <p:nvPr/>
        </p:nvSpPr>
        <p:spPr>
          <a:xfrm>
            <a:off x="3347976" y="1823030"/>
            <a:ext cx="1981131" cy="3433248"/>
          </a:xfrm>
          <a:prstGeom prst="rect">
            <a:avLst/>
          </a:prstGeom>
          <a:noFill/>
        </p:spPr>
        <p:txBody>
          <a:bodyPr wrap="square" lIns="0" tIns="0" rIns="0" bIns="0">
            <a:spAutoFit/>
          </a:bodyPr>
          <a:lstStyle/>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Kubernetes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CLI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OpenFeign</a:t>
            </a:r>
            <a:endPar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endParaRP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Gateway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Function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Contract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Task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Stream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Stream Binder for Apache Kafka®</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Stream Binder for RabbitMQ</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Stream Binder for Kafka Streams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Vault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CredHub</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for </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Apache Cassandra™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Commons </a:t>
            </a:r>
          </a:p>
        </p:txBody>
      </p:sp>
      <p:sp>
        <p:nvSpPr>
          <p:cNvPr id="6" name="TextBox 5">
            <a:extLst>
              <a:ext uri="{FF2B5EF4-FFF2-40B4-BE49-F238E27FC236}">
                <a16:creationId xmlns:a16="http://schemas.microsoft.com/office/drawing/2014/main" id="{B6736842-52D0-2254-23E2-52EBF372F042}"/>
              </a:ext>
            </a:extLst>
          </p:cNvPr>
          <p:cNvSpPr txBox="1"/>
          <p:nvPr/>
        </p:nvSpPr>
        <p:spPr>
          <a:xfrm>
            <a:off x="6628637" y="1823030"/>
            <a:ext cx="1662315" cy="3319370"/>
          </a:xfrm>
          <a:prstGeom prst="rect">
            <a:avLst/>
          </a:prstGeom>
          <a:noFill/>
        </p:spPr>
        <p:txBody>
          <a:bodyPr wrap="none" lIns="0" tIns="0" rIns="0" bIns="0">
            <a:spAutoFit/>
          </a:bodyPr>
          <a:lstStyle/>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KeyValue</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LDAP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JDBC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JPA</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MongoDB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GemFire</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For </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Apache Geode™</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Redis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Rest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Data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Solr</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Framework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HATEOAS</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Integration </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(Core Modules + Kafka)</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For Apache Kafka®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LDAP</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Kerberos </a:t>
            </a:r>
          </a:p>
        </p:txBody>
      </p:sp>
      <p:sp>
        <p:nvSpPr>
          <p:cNvPr id="7" name="TextBox 6">
            <a:extLst>
              <a:ext uri="{FF2B5EF4-FFF2-40B4-BE49-F238E27FC236}">
                <a16:creationId xmlns:a16="http://schemas.microsoft.com/office/drawing/2014/main" id="{93D10DDE-6994-811B-A5BC-DABC6DB4A187}"/>
              </a:ext>
            </a:extLst>
          </p:cNvPr>
          <p:cNvSpPr txBox="1"/>
          <p:nvPr/>
        </p:nvSpPr>
        <p:spPr>
          <a:xfrm>
            <a:off x="9590482" y="1823030"/>
            <a:ext cx="2145523" cy="3280898"/>
          </a:xfrm>
          <a:prstGeom prst="rect">
            <a:avLst/>
          </a:prstGeom>
          <a:noFill/>
        </p:spPr>
        <p:txBody>
          <a:bodyPr wrap="square" lIns="0" tIns="0" rIns="0" bIns="0">
            <a:spAutoFit/>
          </a:bodyPr>
          <a:lstStyle/>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Rest Docs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Retry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Statemachine</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Security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Security OAuth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Security SAML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Data Flow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Session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Session </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for MongoDB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Session for </a:t>
            </a:r>
            <a:r>
              <a:rPr lang="en-US" sz="1100" spc="-10" err="1">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GemFire</a:t>
            </a: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Apache Geode™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Tool Suite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Tools 4</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Vault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Skipper </a:t>
            </a:r>
          </a:p>
          <a:p>
            <a:pPr algn="l" defTabSz="914400">
              <a:lnSpc>
                <a:spcPct val="90000"/>
              </a:lnSpc>
              <a:spcAft>
                <a:spcPts val="300"/>
              </a:spcAft>
              <a:defRPr/>
            </a:pP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Spring Apps Stream/</a:t>
            </a:r>
            <a:b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br>
            <a:r>
              <a:rPr lang="en-US" sz="1100" spc="-10">
                <a:gradFill>
                  <a:gsLst>
                    <a:gs pos="24000">
                      <a:schemeClr val="bg1"/>
                    </a:gs>
                    <a:gs pos="77000">
                      <a:schemeClr val="bg1"/>
                    </a:gs>
                  </a:gsLst>
                  <a:lin ang="2700000" scaled="0"/>
                </a:gradFill>
                <a:latin typeface="Segoe UI" panose="020B0502040204020203" pitchFamily="34" charset="0"/>
                <a:cs typeface="Segoe UI" panose="020B0502040204020203" pitchFamily="34" charset="0"/>
              </a:rPr>
              <a:t>Task App Starters</a:t>
            </a:r>
          </a:p>
        </p:txBody>
      </p:sp>
      <p:sp>
        <p:nvSpPr>
          <p:cNvPr id="9" name="Rectangle: Rounded Corners 8">
            <a:extLst>
              <a:ext uri="{FF2B5EF4-FFF2-40B4-BE49-F238E27FC236}">
                <a16:creationId xmlns:a16="http://schemas.microsoft.com/office/drawing/2014/main" id="{802D47AC-7886-8FA0-8D02-B92F36C3C9CB}"/>
              </a:ext>
            </a:extLst>
          </p:cNvPr>
          <p:cNvSpPr/>
          <p:nvPr/>
        </p:nvSpPr>
        <p:spPr bwMode="auto">
          <a:xfrm>
            <a:off x="4847080" y="5555750"/>
            <a:ext cx="2497840" cy="671782"/>
          </a:xfrm>
          <a:prstGeom prst="roundRect">
            <a:avLst>
              <a:gd name="adj" fmla="val 50000"/>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lang="en-US" spc="-49">
                <a:ln w="3175">
                  <a:noFill/>
                </a:ln>
                <a:solidFill>
                  <a:schemeClr val="accent5"/>
                </a:solidFill>
                <a:latin typeface="+mj-lt"/>
                <a:cs typeface="Segoe UI" pitchFamily="34" charset="0"/>
              </a:rPr>
              <a:t>Get 24/7 support</a:t>
            </a:r>
          </a:p>
        </p:txBody>
      </p:sp>
    </p:spTree>
    <p:extLst>
      <p:ext uri="{BB962C8B-B14F-4D97-AF65-F5344CB8AC3E}">
        <p14:creationId xmlns:p14="http://schemas.microsoft.com/office/powerpoint/2010/main" val="176738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4"/>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5"/>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91667E-6 0.04606 L -2.91667E-6 1.85185E-6 " pathEditMode="relative" rAng="0" ptsTypes="AA">
                                      <p:cBhvr>
                                        <p:cTn id="19" dur="600" fill="hold"/>
                                        <p:tgtEl>
                                          <p:spTgt spid="6"/>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2.91667E-6 0.04606 L -2.91667E-6 1.85185E-6 " pathEditMode="relative" rAng="0" ptsTypes="AA">
                                      <p:cBhvr>
                                        <p:cTn id="24" dur="600" fill="hold"/>
                                        <p:tgtEl>
                                          <p:spTgt spid="7"/>
                                        </p:tgtEl>
                                        <p:attrNameLst>
                                          <p:attrName>ppt_x</p:attrName>
                                          <p:attrName>ppt_y</p:attrName>
                                        </p:attrNameLst>
                                      </p:cBhvr>
                                      <p:rCtr x="0" y="-2315"/>
                                    </p:animMotion>
                                  </p:childTnLst>
                                </p:cTn>
                              </p:par>
                              <p:par>
                                <p:cTn id="25" presetID="10" presetClass="entr" presetSubtype="0" fill="hold" grpId="0"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50"/>
                                  </p:stCondLst>
                                  <p:childTnLst>
                                    <p:animMotion origin="layout" path="M -2.91667E-6 0.04606 L -2.91667E-6 1.85185E-6 " pathEditMode="relative" rAng="0" ptsTypes="AA">
                                      <p:cBhvr>
                                        <p:cTn id="29" dur="600" fill="hold"/>
                                        <p:tgtEl>
                                          <p:spTgt spid="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9" grpId="0" animBg="1"/>
      <p:bldP spid="9"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8DF00624-F03D-8F20-EC5F-998D7F91A13C}"/>
              </a:ext>
              <a:ext uri="{C183D7F6-B498-43B3-948B-1728B52AA6E4}">
                <adec:decorative xmlns:adec="http://schemas.microsoft.com/office/drawing/2017/decorative" val="1"/>
              </a:ext>
            </a:extLst>
          </p:cNvPr>
          <p:cNvSpPr/>
          <p:nvPr/>
        </p:nvSpPr>
        <p:spPr bwMode="auto">
          <a:xfrm>
            <a:off x="0" y="5724979"/>
            <a:ext cx="12192000" cy="1133021"/>
          </a:xfrm>
          <a:prstGeom prst="rect">
            <a:avLst/>
          </a:prstGeom>
          <a:solidFill>
            <a:srgbClr val="161B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94466521-22D6-A098-0F2D-81EB731B234B}"/>
              </a:ext>
            </a:extLst>
          </p:cNvPr>
          <p:cNvSpPr>
            <a:spLocks noGrp="1"/>
          </p:cNvSpPr>
          <p:nvPr>
            <p:ph type="title"/>
          </p:nvPr>
        </p:nvSpPr>
        <p:spPr/>
        <p:txBody>
          <a:bodyPr/>
          <a:lstStyle/>
          <a:p>
            <a:r>
              <a:rPr lang="en-US"/>
              <a:t>Commercial support for Spring Boot</a:t>
            </a:r>
          </a:p>
        </p:txBody>
      </p:sp>
      <p:grpSp>
        <p:nvGrpSpPr>
          <p:cNvPr id="85" name="Group 84" descr="Commercial support for Spring Boot graph">
            <a:extLst>
              <a:ext uri="{FF2B5EF4-FFF2-40B4-BE49-F238E27FC236}">
                <a16:creationId xmlns:a16="http://schemas.microsoft.com/office/drawing/2014/main" id="{F27461B3-3EB5-73B4-4415-48D9863DDC4C}"/>
              </a:ext>
            </a:extLst>
          </p:cNvPr>
          <p:cNvGrpSpPr/>
          <p:nvPr/>
        </p:nvGrpSpPr>
        <p:grpSpPr>
          <a:xfrm>
            <a:off x="455994" y="1149664"/>
            <a:ext cx="11639550" cy="4426141"/>
            <a:chOff x="455994" y="1109908"/>
            <a:chExt cx="11639550" cy="4426141"/>
          </a:xfrm>
        </p:grpSpPr>
        <p:sp>
          <p:nvSpPr>
            <p:cNvPr id="55" name="Rectangle 54">
              <a:extLst>
                <a:ext uri="{FF2B5EF4-FFF2-40B4-BE49-F238E27FC236}">
                  <a16:creationId xmlns:a16="http://schemas.microsoft.com/office/drawing/2014/main" id="{BDDCCE01-BA1E-5DBE-43B2-5D64DE8728A9}"/>
                </a:ext>
              </a:extLst>
            </p:cNvPr>
            <p:cNvSpPr>
              <a:spLocks/>
            </p:cNvSpPr>
            <p:nvPr/>
          </p:nvSpPr>
          <p:spPr bwMode="auto">
            <a:xfrm>
              <a:off x="455994" y="4913498"/>
              <a:ext cx="612568" cy="305157"/>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5A949F41-F1A6-3A9A-C530-C4B5EEF4DD17}"/>
                </a:ext>
              </a:extLst>
            </p:cNvPr>
            <p:cNvSpPr>
              <a:spLocks/>
            </p:cNvSpPr>
            <p:nvPr/>
          </p:nvSpPr>
          <p:spPr bwMode="auto">
            <a:xfrm>
              <a:off x="455994" y="1616232"/>
              <a:ext cx="612568" cy="3051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F4383959-07DD-4483-3BAF-C68C09B4A2F5}"/>
                </a:ext>
              </a:extLst>
            </p:cNvPr>
            <p:cNvSpPr>
              <a:spLocks/>
            </p:cNvSpPr>
            <p:nvPr/>
          </p:nvSpPr>
          <p:spPr bwMode="auto">
            <a:xfrm>
              <a:off x="455994" y="2715321"/>
              <a:ext cx="612568" cy="3051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47739CDB-23B8-63C6-9969-681965414E57}"/>
                </a:ext>
              </a:extLst>
            </p:cNvPr>
            <p:cNvSpPr>
              <a:spLocks/>
            </p:cNvSpPr>
            <p:nvPr/>
          </p:nvSpPr>
          <p:spPr bwMode="auto">
            <a:xfrm>
              <a:off x="455994" y="3081684"/>
              <a:ext cx="612568" cy="3051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BAAE2488-3D6A-0B76-C3C7-00671E3A0FF6}"/>
                </a:ext>
              </a:extLst>
            </p:cNvPr>
            <p:cNvSpPr>
              <a:spLocks/>
            </p:cNvSpPr>
            <p:nvPr/>
          </p:nvSpPr>
          <p:spPr bwMode="auto">
            <a:xfrm>
              <a:off x="455994" y="3448047"/>
              <a:ext cx="612568" cy="3051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E70A7D31-328E-D3F8-E56A-DC9D8CCA5E27}"/>
                </a:ext>
              </a:extLst>
            </p:cNvPr>
            <p:cNvSpPr>
              <a:spLocks/>
            </p:cNvSpPr>
            <p:nvPr/>
          </p:nvSpPr>
          <p:spPr bwMode="auto">
            <a:xfrm>
              <a:off x="455994" y="3814410"/>
              <a:ext cx="612568" cy="305157"/>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80D68A8-C852-9F8B-5F0E-FD37F6965A79}"/>
                </a:ext>
              </a:extLst>
            </p:cNvPr>
            <p:cNvSpPr>
              <a:spLocks/>
            </p:cNvSpPr>
            <p:nvPr/>
          </p:nvSpPr>
          <p:spPr bwMode="auto">
            <a:xfrm>
              <a:off x="455994" y="4180773"/>
              <a:ext cx="612568" cy="305157"/>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AF95E5FA-95FE-A090-D133-E77C79BC8D48}"/>
                </a:ext>
              </a:extLst>
            </p:cNvPr>
            <p:cNvSpPr>
              <a:spLocks/>
            </p:cNvSpPr>
            <p:nvPr/>
          </p:nvSpPr>
          <p:spPr bwMode="auto">
            <a:xfrm>
              <a:off x="455994" y="4547136"/>
              <a:ext cx="612568" cy="305157"/>
            </a:xfrm>
            <a:prstGeom prst="rect">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97B1A588-D6ED-5F1B-3713-A3544107B2F9}"/>
                </a:ext>
              </a:extLst>
            </p:cNvPr>
            <p:cNvGrpSpPr/>
            <p:nvPr/>
          </p:nvGrpSpPr>
          <p:grpSpPr>
            <a:xfrm>
              <a:off x="1133325" y="4913498"/>
              <a:ext cx="4960917" cy="305157"/>
              <a:chOff x="1126436" y="4352081"/>
              <a:chExt cx="4857676" cy="365693"/>
            </a:xfrm>
            <a:solidFill>
              <a:schemeClr val="tx2"/>
            </a:solidFill>
          </p:grpSpPr>
          <p:sp>
            <p:nvSpPr>
              <p:cNvPr id="15" name="Rectangle 14">
                <a:extLst>
                  <a:ext uri="{FF2B5EF4-FFF2-40B4-BE49-F238E27FC236}">
                    <a16:creationId xmlns:a16="http://schemas.microsoft.com/office/drawing/2014/main" id="{59B9F270-3CBE-06BC-FA32-6F770E775431}"/>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428EBD0-02C3-07B2-DF11-A4DA397CBCF9}"/>
                  </a:ext>
                </a:extLst>
              </p:cNvPr>
              <p:cNvSpPr/>
              <p:nvPr/>
            </p:nvSpPr>
            <p:spPr bwMode="auto">
              <a:xfrm>
                <a:off x="1126436" y="4504481"/>
                <a:ext cx="3248794"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6C81E01-4018-26F5-8AA7-927E4DEA4E33}"/>
                </a:ext>
              </a:extLst>
            </p:cNvPr>
            <p:cNvGrpSpPr/>
            <p:nvPr/>
          </p:nvGrpSpPr>
          <p:grpSpPr>
            <a:xfrm>
              <a:off x="1404161" y="4555528"/>
              <a:ext cx="2973071" cy="305157"/>
              <a:chOff x="1126436" y="4352081"/>
              <a:chExt cx="4857676" cy="365693"/>
            </a:xfrm>
            <a:solidFill>
              <a:schemeClr val="tx2"/>
            </a:solidFill>
          </p:grpSpPr>
          <p:sp>
            <p:nvSpPr>
              <p:cNvPr id="19" name="Rectangle 18">
                <a:extLst>
                  <a:ext uri="{FF2B5EF4-FFF2-40B4-BE49-F238E27FC236}">
                    <a16:creationId xmlns:a16="http://schemas.microsoft.com/office/drawing/2014/main" id="{1661E1E2-91A6-0513-0E7D-279F80B825E3}"/>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1C5E6B09-F428-1B5F-536C-6ACBAD4209DA}"/>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21" name="Group 20">
              <a:extLst>
                <a:ext uri="{FF2B5EF4-FFF2-40B4-BE49-F238E27FC236}">
                  <a16:creationId xmlns:a16="http://schemas.microsoft.com/office/drawing/2014/main" id="{A8FACD94-31D2-4259-D559-03CC4C014EF1}"/>
                </a:ext>
              </a:extLst>
            </p:cNvPr>
            <p:cNvGrpSpPr/>
            <p:nvPr/>
          </p:nvGrpSpPr>
          <p:grpSpPr>
            <a:xfrm>
              <a:off x="2264580" y="4188116"/>
              <a:ext cx="2973071" cy="305157"/>
              <a:chOff x="1126436" y="4352081"/>
              <a:chExt cx="4857676" cy="365693"/>
            </a:xfrm>
            <a:solidFill>
              <a:schemeClr val="tx2"/>
            </a:solidFill>
          </p:grpSpPr>
          <p:sp>
            <p:nvSpPr>
              <p:cNvPr id="22" name="Rectangle 21">
                <a:extLst>
                  <a:ext uri="{FF2B5EF4-FFF2-40B4-BE49-F238E27FC236}">
                    <a16:creationId xmlns:a16="http://schemas.microsoft.com/office/drawing/2014/main" id="{A67E6C9E-4BE4-CD19-F1C1-B04F96F32D4C}"/>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CA0CDDC-D573-584E-5184-115B4B87998E}"/>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24" name="Group 23">
              <a:extLst>
                <a:ext uri="{FF2B5EF4-FFF2-40B4-BE49-F238E27FC236}">
                  <a16:creationId xmlns:a16="http://schemas.microsoft.com/office/drawing/2014/main" id="{2E3D9ABA-7A14-B4D8-0C70-12F27E578A64}"/>
                </a:ext>
              </a:extLst>
            </p:cNvPr>
            <p:cNvGrpSpPr/>
            <p:nvPr/>
          </p:nvGrpSpPr>
          <p:grpSpPr>
            <a:xfrm>
              <a:off x="3495009" y="3820704"/>
              <a:ext cx="2973071" cy="305157"/>
              <a:chOff x="1126436" y="4352081"/>
              <a:chExt cx="4857676" cy="365693"/>
            </a:xfrm>
            <a:solidFill>
              <a:schemeClr val="tx2"/>
            </a:solidFill>
          </p:grpSpPr>
          <p:sp>
            <p:nvSpPr>
              <p:cNvPr id="25" name="Rectangle 24">
                <a:extLst>
                  <a:ext uri="{FF2B5EF4-FFF2-40B4-BE49-F238E27FC236}">
                    <a16:creationId xmlns:a16="http://schemas.microsoft.com/office/drawing/2014/main" id="{C0565A70-D7F6-8801-7CD6-8E183EFC09CF}"/>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2F9BBAED-F987-39DA-1133-334930094D65}"/>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27" name="Group 26">
              <a:extLst>
                <a:ext uri="{FF2B5EF4-FFF2-40B4-BE49-F238E27FC236}">
                  <a16:creationId xmlns:a16="http://schemas.microsoft.com/office/drawing/2014/main" id="{79B62AC8-37CE-96C5-F999-C3A3AB6C899C}"/>
                </a:ext>
              </a:extLst>
            </p:cNvPr>
            <p:cNvGrpSpPr/>
            <p:nvPr/>
          </p:nvGrpSpPr>
          <p:grpSpPr>
            <a:xfrm>
              <a:off x="4267331" y="3453292"/>
              <a:ext cx="2973071" cy="305157"/>
              <a:chOff x="1126436" y="4352081"/>
              <a:chExt cx="4857676" cy="365693"/>
            </a:xfrm>
            <a:solidFill>
              <a:schemeClr val="tx2"/>
            </a:solidFill>
          </p:grpSpPr>
          <p:sp>
            <p:nvSpPr>
              <p:cNvPr id="28" name="Rectangle 27">
                <a:extLst>
                  <a:ext uri="{FF2B5EF4-FFF2-40B4-BE49-F238E27FC236}">
                    <a16:creationId xmlns:a16="http://schemas.microsoft.com/office/drawing/2014/main" id="{4C9FBEA5-CFD9-CCB4-B7A8-34B242286EA2}"/>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717EACE-B848-242A-C984-F6ABEE181105}"/>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30" name="Group 29">
              <a:extLst>
                <a:ext uri="{FF2B5EF4-FFF2-40B4-BE49-F238E27FC236}">
                  <a16:creationId xmlns:a16="http://schemas.microsoft.com/office/drawing/2014/main" id="{AACA189C-88D0-55B6-EBB9-1A5FFEAD230D}"/>
                </a:ext>
              </a:extLst>
            </p:cNvPr>
            <p:cNvGrpSpPr/>
            <p:nvPr/>
          </p:nvGrpSpPr>
          <p:grpSpPr>
            <a:xfrm>
              <a:off x="4909059" y="3085880"/>
              <a:ext cx="2973071" cy="305157"/>
              <a:chOff x="1126436" y="4352081"/>
              <a:chExt cx="4857676" cy="365693"/>
            </a:xfrm>
            <a:solidFill>
              <a:schemeClr val="tx2"/>
            </a:solidFill>
          </p:grpSpPr>
          <p:sp>
            <p:nvSpPr>
              <p:cNvPr id="31" name="Rectangle 30">
                <a:extLst>
                  <a:ext uri="{FF2B5EF4-FFF2-40B4-BE49-F238E27FC236}">
                    <a16:creationId xmlns:a16="http://schemas.microsoft.com/office/drawing/2014/main" id="{FC776972-B580-ECB1-F356-E40FC0B44339}"/>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08774BB-90C1-F52F-A19B-15AB785CE24B}"/>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33" name="Group 32">
              <a:extLst>
                <a:ext uri="{FF2B5EF4-FFF2-40B4-BE49-F238E27FC236}">
                  <a16:creationId xmlns:a16="http://schemas.microsoft.com/office/drawing/2014/main" id="{F5D079A0-7530-0D1B-5745-51168179BA13}"/>
                </a:ext>
              </a:extLst>
            </p:cNvPr>
            <p:cNvGrpSpPr/>
            <p:nvPr/>
          </p:nvGrpSpPr>
          <p:grpSpPr>
            <a:xfrm>
              <a:off x="5574345" y="2718468"/>
              <a:ext cx="2973071" cy="305157"/>
              <a:chOff x="1126436" y="4352081"/>
              <a:chExt cx="4857676" cy="365693"/>
            </a:xfrm>
            <a:solidFill>
              <a:schemeClr val="tx2"/>
            </a:solidFill>
          </p:grpSpPr>
          <p:sp>
            <p:nvSpPr>
              <p:cNvPr id="34" name="Rectangle 33">
                <a:extLst>
                  <a:ext uri="{FF2B5EF4-FFF2-40B4-BE49-F238E27FC236}">
                    <a16:creationId xmlns:a16="http://schemas.microsoft.com/office/drawing/2014/main" id="{6EA31894-7642-3D1C-A53D-60180648C649}"/>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EB96A81D-FC10-540A-F50B-EAB50D7DF2C7}"/>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36" name="Group 35">
              <a:extLst>
                <a:ext uri="{FF2B5EF4-FFF2-40B4-BE49-F238E27FC236}">
                  <a16:creationId xmlns:a16="http://schemas.microsoft.com/office/drawing/2014/main" id="{3D1AE15D-056C-E3AF-85BE-5B98077DD0C5}"/>
                </a:ext>
              </a:extLst>
            </p:cNvPr>
            <p:cNvGrpSpPr/>
            <p:nvPr/>
          </p:nvGrpSpPr>
          <p:grpSpPr>
            <a:xfrm>
              <a:off x="6239631" y="2351056"/>
              <a:ext cx="2973071" cy="305157"/>
              <a:chOff x="1126436" y="4352081"/>
              <a:chExt cx="4857676" cy="365693"/>
            </a:xfrm>
            <a:solidFill>
              <a:schemeClr val="tx2"/>
            </a:solidFill>
          </p:grpSpPr>
          <p:sp>
            <p:nvSpPr>
              <p:cNvPr id="37" name="Rectangle 36">
                <a:extLst>
                  <a:ext uri="{FF2B5EF4-FFF2-40B4-BE49-F238E27FC236}">
                    <a16:creationId xmlns:a16="http://schemas.microsoft.com/office/drawing/2014/main" id="{D9DBF41F-A9D3-3B76-784C-CFC039ED520C}"/>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286758F3-B8C7-6589-5D28-3431253B916D}"/>
                  </a:ext>
                </a:extLst>
              </p:cNvPr>
              <p:cNvSpPr/>
              <p:nvPr/>
            </p:nvSpPr>
            <p:spPr bwMode="auto">
              <a:xfrm>
                <a:off x="1126436" y="4504481"/>
                <a:ext cx="2097029"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39" name="Group 38">
              <a:extLst>
                <a:ext uri="{FF2B5EF4-FFF2-40B4-BE49-F238E27FC236}">
                  <a16:creationId xmlns:a16="http://schemas.microsoft.com/office/drawing/2014/main" id="{3B5B464E-1C7B-FC6E-9363-5E479DCF47FB}"/>
                </a:ext>
              </a:extLst>
            </p:cNvPr>
            <p:cNvGrpSpPr/>
            <p:nvPr/>
          </p:nvGrpSpPr>
          <p:grpSpPr>
            <a:xfrm>
              <a:off x="6904917" y="1983644"/>
              <a:ext cx="3641001" cy="305157"/>
              <a:chOff x="1126436" y="4352081"/>
              <a:chExt cx="4857676" cy="365693"/>
            </a:xfrm>
            <a:solidFill>
              <a:schemeClr val="tx2"/>
            </a:solidFill>
          </p:grpSpPr>
          <p:sp>
            <p:nvSpPr>
              <p:cNvPr id="40" name="Rectangle 39">
                <a:extLst>
                  <a:ext uri="{FF2B5EF4-FFF2-40B4-BE49-F238E27FC236}">
                    <a16:creationId xmlns:a16="http://schemas.microsoft.com/office/drawing/2014/main" id="{2E11DCBF-5713-26FF-D841-D4B979F178DB}"/>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FA728F4-7738-E9EB-3A32-F770A31E4E8C}"/>
                  </a:ext>
                </a:extLst>
              </p:cNvPr>
              <p:cNvSpPr/>
              <p:nvPr/>
            </p:nvSpPr>
            <p:spPr bwMode="auto">
              <a:xfrm>
                <a:off x="1126436" y="4504481"/>
                <a:ext cx="2647996" cy="213293"/>
              </a:xfrm>
              <a:prstGeom prst="rect">
                <a:avLst/>
              </a:prstGeom>
              <a:solidFill>
                <a:schemeClr val="accent5"/>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nvGrpSpPr>
            <p:cNvPr id="42" name="Group 41">
              <a:extLst>
                <a:ext uri="{FF2B5EF4-FFF2-40B4-BE49-F238E27FC236}">
                  <a16:creationId xmlns:a16="http://schemas.microsoft.com/office/drawing/2014/main" id="{FB83A4DD-7579-88DE-C374-6DB068D0E8BD}"/>
                </a:ext>
              </a:extLst>
            </p:cNvPr>
            <p:cNvGrpSpPr/>
            <p:nvPr/>
          </p:nvGrpSpPr>
          <p:grpSpPr>
            <a:xfrm>
              <a:off x="7565648" y="1616232"/>
              <a:ext cx="2980269" cy="305157"/>
              <a:chOff x="1126436" y="4352081"/>
              <a:chExt cx="4857676" cy="365693"/>
            </a:xfrm>
            <a:solidFill>
              <a:schemeClr val="tx2"/>
            </a:solidFill>
          </p:grpSpPr>
          <p:sp>
            <p:nvSpPr>
              <p:cNvPr id="43" name="Rectangle 42">
                <a:extLst>
                  <a:ext uri="{FF2B5EF4-FFF2-40B4-BE49-F238E27FC236}">
                    <a16:creationId xmlns:a16="http://schemas.microsoft.com/office/drawing/2014/main" id="{722E2123-82B4-9A58-6FDA-1231F8636D3B}"/>
                  </a:ext>
                </a:extLst>
              </p:cNvPr>
              <p:cNvSpPr/>
              <p:nvPr/>
            </p:nvSpPr>
            <p:spPr bwMode="auto">
              <a:xfrm>
                <a:off x="1126436" y="4352081"/>
                <a:ext cx="4857676" cy="365693"/>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0A946BD0-F935-C789-DBAA-E3DC40FF5DD6}"/>
                  </a:ext>
                </a:extLst>
              </p:cNvPr>
              <p:cNvSpPr/>
              <p:nvPr/>
            </p:nvSpPr>
            <p:spPr bwMode="auto">
              <a:xfrm>
                <a:off x="1126436" y="4352081"/>
                <a:ext cx="2158105" cy="365693"/>
              </a:xfrm>
              <a:prstGeom prst="rect">
                <a:avLst/>
              </a:prstGeom>
              <a:solidFill>
                <a:schemeClr val="accent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7" name="Chart 6">
              <a:extLst>
                <a:ext uri="{FF2B5EF4-FFF2-40B4-BE49-F238E27FC236}">
                  <a16:creationId xmlns:a16="http://schemas.microsoft.com/office/drawing/2014/main" id="{47F07791-BC69-432F-A6BA-457569161BE6}"/>
                </a:ext>
              </a:extLst>
            </p:cNvPr>
            <p:cNvGraphicFramePr/>
            <p:nvPr>
              <p:extLst>
                <p:ext uri="{D42A27DB-BD31-4B8C-83A1-F6EECF244321}">
                  <p14:modId xmlns:p14="http://schemas.microsoft.com/office/powerpoint/2010/main" val="3559662777"/>
                </p:ext>
              </p:extLst>
            </p:nvPr>
          </p:nvGraphicFramePr>
          <p:xfrm>
            <a:off x="455995" y="1109908"/>
            <a:ext cx="11639549" cy="4261449"/>
          </p:xfrm>
          <a:graphic>
            <a:graphicData uri="http://schemas.openxmlformats.org/drawingml/2006/chart">
              <c:chart xmlns:c="http://schemas.openxmlformats.org/drawingml/2006/chart" xmlns:r="http://schemas.openxmlformats.org/officeDocument/2006/relationships" r:id="rId3"/>
            </a:graphicData>
          </a:graphic>
        </p:graphicFrame>
        <p:sp>
          <p:nvSpPr>
            <p:cNvPr id="48" name="Rectangle 47">
              <a:extLst>
                <a:ext uri="{FF2B5EF4-FFF2-40B4-BE49-F238E27FC236}">
                  <a16:creationId xmlns:a16="http://schemas.microsoft.com/office/drawing/2014/main" id="{07898FEC-952C-634E-DA60-ECE0136EE726}"/>
                </a:ext>
              </a:extLst>
            </p:cNvPr>
            <p:cNvSpPr>
              <a:spLocks/>
            </p:cNvSpPr>
            <p:nvPr/>
          </p:nvSpPr>
          <p:spPr bwMode="auto">
            <a:xfrm>
              <a:off x="455994" y="2346386"/>
              <a:ext cx="612568" cy="3051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5D3C1786-8619-41E2-1061-CBE983D6EA49}"/>
                </a:ext>
              </a:extLst>
            </p:cNvPr>
            <p:cNvSpPr>
              <a:spLocks/>
            </p:cNvSpPr>
            <p:nvPr/>
          </p:nvSpPr>
          <p:spPr bwMode="auto">
            <a:xfrm>
              <a:off x="455994" y="1982595"/>
              <a:ext cx="612568" cy="3051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solidFill>
                    <a:schemeClr val="tx1"/>
                  </a:solidFill>
                  <a:ea typeface="Segoe UI" pitchFamily="34" charset="0"/>
                  <a:cs typeface="Segoe UI" pitchFamily="34" charset="0"/>
                </a:rPr>
                <a:t>2.7x</a:t>
              </a:r>
            </a:p>
          </p:txBody>
        </p:sp>
        <p:sp>
          <p:nvSpPr>
            <p:cNvPr id="62" name="Rectangle 61">
              <a:extLst>
                <a:ext uri="{FF2B5EF4-FFF2-40B4-BE49-F238E27FC236}">
                  <a16:creationId xmlns:a16="http://schemas.microsoft.com/office/drawing/2014/main" id="{711F5292-6597-FD45-CDCD-DD3470B6D073}"/>
                </a:ext>
              </a:extLst>
            </p:cNvPr>
            <p:cNvSpPr>
              <a:spLocks/>
            </p:cNvSpPr>
            <p:nvPr/>
          </p:nvSpPr>
          <p:spPr bwMode="auto">
            <a:xfrm>
              <a:off x="455994" y="2348958"/>
              <a:ext cx="612568" cy="3051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b="1">
                  <a:solidFill>
                    <a:schemeClr val="tx1"/>
                  </a:solidFill>
                  <a:ea typeface="Segoe UI" pitchFamily="34" charset="0"/>
                  <a:cs typeface="Segoe UI" pitchFamily="34" charset="0"/>
                </a:rPr>
                <a:t>2.6x</a:t>
              </a:r>
            </a:p>
          </p:txBody>
        </p:sp>
        <p:sp>
          <p:nvSpPr>
            <p:cNvPr id="69" name="TextBox 68">
              <a:extLst>
                <a:ext uri="{FF2B5EF4-FFF2-40B4-BE49-F238E27FC236}">
                  <a16:creationId xmlns:a16="http://schemas.microsoft.com/office/drawing/2014/main" id="{3747254A-DDF2-F43A-6411-BE4D2915D1E0}"/>
                </a:ext>
              </a:extLst>
            </p:cNvPr>
            <p:cNvSpPr txBox="1"/>
            <p:nvPr/>
          </p:nvSpPr>
          <p:spPr>
            <a:xfrm>
              <a:off x="6374232" y="5228272"/>
              <a:ext cx="1295220" cy="307777"/>
            </a:xfrm>
            <a:prstGeom prst="rect">
              <a:avLst/>
            </a:prstGeom>
            <a:noFill/>
          </p:spPr>
          <p:txBody>
            <a:bodyPr wrap="square">
              <a:spAutoFit/>
            </a:bodyPr>
            <a:lstStyle/>
            <a:p>
              <a:pPr algn="ctr"/>
              <a:r>
                <a:rPr kumimoji="0" lang="en-US" sz="1400" b="1" i="0" u="none" strike="noStrike" kern="1200" cap="none" spc="-10" normalizeH="0" baseline="0" noProof="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2022-06-29</a:t>
              </a:r>
              <a:endParaRPr lang="en-US" sz="2400" b="1"/>
            </a:p>
          </p:txBody>
        </p:sp>
        <p:cxnSp>
          <p:nvCxnSpPr>
            <p:cNvPr id="72" name="Straight Connector 71">
              <a:extLst>
                <a:ext uri="{FF2B5EF4-FFF2-40B4-BE49-F238E27FC236}">
                  <a16:creationId xmlns:a16="http://schemas.microsoft.com/office/drawing/2014/main" id="{057B1453-30C4-511F-A851-7B0EF84CE609}"/>
                </a:ext>
              </a:extLst>
            </p:cNvPr>
            <p:cNvCxnSpPr/>
            <p:nvPr/>
          </p:nvCxnSpPr>
          <p:spPr>
            <a:xfrm>
              <a:off x="7021842" y="1616232"/>
              <a:ext cx="0" cy="3622378"/>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569E4DC6-2BF6-F482-4B50-9EDE73283EB5}"/>
              </a:ext>
            </a:extLst>
          </p:cNvPr>
          <p:cNvSpPr txBox="1"/>
          <p:nvPr/>
        </p:nvSpPr>
        <p:spPr>
          <a:xfrm>
            <a:off x="371914" y="5838930"/>
            <a:ext cx="948167" cy="261610"/>
          </a:xfrm>
          <a:prstGeom prst="rect">
            <a:avLst/>
          </a:prstGeom>
          <a:noFill/>
        </p:spPr>
        <p:txBody>
          <a:bodyPr wrap="square">
            <a:spAutoFit/>
          </a:bodyPr>
          <a:lstStyle/>
          <a:p>
            <a:r>
              <a:rPr lang="en-US" sz="1100" b="1" spc="-10">
                <a:gradFill>
                  <a:gsLst>
                    <a:gs pos="24000">
                      <a:srgbClr val="FFFFFF"/>
                    </a:gs>
                    <a:gs pos="77000">
                      <a:srgbClr val="FFFFFF"/>
                    </a:gs>
                  </a:gsLst>
                  <a:lin ang="2700000" scaled="0"/>
                </a:gradFill>
                <a:latin typeface="Segoe UI" panose="020B0502040204020203" pitchFamily="34" charset="0"/>
                <a:cs typeface="Segoe UI" panose="020B0502040204020203" pitchFamily="34" charset="0"/>
              </a:rPr>
              <a:t>Legend:</a:t>
            </a:r>
          </a:p>
        </p:txBody>
      </p:sp>
      <p:graphicFrame>
        <p:nvGraphicFramePr>
          <p:cNvPr id="70" name="Table 70">
            <a:extLst>
              <a:ext uri="{FF2B5EF4-FFF2-40B4-BE49-F238E27FC236}">
                <a16:creationId xmlns:a16="http://schemas.microsoft.com/office/drawing/2014/main" id="{D35A98C4-31F1-967F-06BE-8680A9C2D031}"/>
              </a:ext>
            </a:extLst>
          </p:cNvPr>
          <p:cNvGraphicFramePr>
            <a:graphicFrameLocks noGrp="1"/>
          </p:cNvGraphicFramePr>
          <p:nvPr>
            <p:extLst>
              <p:ext uri="{D42A27DB-BD31-4B8C-83A1-F6EECF244321}">
                <p14:modId xmlns:p14="http://schemas.microsoft.com/office/powerpoint/2010/main" val="628721184"/>
              </p:ext>
            </p:extLst>
          </p:nvPr>
        </p:nvGraphicFramePr>
        <p:xfrm>
          <a:off x="1159829" y="5838930"/>
          <a:ext cx="11212279" cy="77724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2522295432"/>
                    </a:ext>
                  </a:extLst>
                </a:gridCol>
                <a:gridCol w="2912893">
                  <a:extLst>
                    <a:ext uri="{9D8B030D-6E8A-4147-A177-3AD203B41FA5}">
                      <a16:colId xmlns:a16="http://schemas.microsoft.com/office/drawing/2014/main" val="2150963216"/>
                    </a:ext>
                  </a:extLst>
                </a:gridCol>
                <a:gridCol w="274320">
                  <a:extLst>
                    <a:ext uri="{9D8B030D-6E8A-4147-A177-3AD203B41FA5}">
                      <a16:colId xmlns:a16="http://schemas.microsoft.com/office/drawing/2014/main" val="1196643602"/>
                    </a:ext>
                  </a:extLst>
                </a:gridCol>
                <a:gridCol w="4951918">
                  <a:extLst>
                    <a:ext uri="{9D8B030D-6E8A-4147-A177-3AD203B41FA5}">
                      <a16:colId xmlns:a16="http://schemas.microsoft.com/office/drawing/2014/main" val="393740001"/>
                    </a:ext>
                  </a:extLst>
                </a:gridCol>
                <a:gridCol w="274320">
                  <a:extLst>
                    <a:ext uri="{9D8B030D-6E8A-4147-A177-3AD203B41FA5}">
                      <a16:colId xmlns:a16="http://schemas.microsoft.com/office/drawing/2014/main" val="2351943800"/>
                    </a:ext>
                  </a:extLst>
                </a:gridCol>
                <a:gridCol w="2524508">
                  <a:extLst>
                    <a:ext uri="{9D8B030D-6E8A-4147-A177-3AD203B41FA5}">
                      <a16:colId xmlns:a16="http://schemas.microsoft.com/office/drawing/2014/main" val="840328561"/>
                    </a:ext>
                  </a:extLst>
                </a:gridCol>
              </a:tblGrid>
              <a:tr h="274320">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chemeClr val="accent5"/>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OSS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chemeClr val="accent4"/>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Commercial support</a:t>
                      </a:r>
                    </a:p>
                  </a:txBody>
                  <a:tcPr marL="182880" anchor="ctr">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anchor="ctr">
                    <a:lnL w="12700" cmpd="sng">
                      <a:noFill/>
                    </a:lnL>
                    <a:lnR w="12700" cmpd="sng">
                      <a:noFill/>
                    </a:lnR>
                    <a:lnT w="12700" cmpd="sng">
                      <a:noFill/>
                    </a:lnT>
                    <a:lnB w="38100" cmpd="sng">
                      <a:noFill/>
                    </a:lnB>
                    <a:solidFill>
                      <a:schemeClr val="accent2"/>
                    </a:solidFill>
                  </a:tcPr>
                </a:tc>
                <a:tc>
                  <a:txBody>
                    <a:bodyPr/>
                    <a:lstStyle/>
                    <a:p>
                      <a:pPr marL="0" algn="l" defTabSz="914400" rtl="0" eaLnBrk="1" latinLnBrk="0" hangingPunct="1"/>
                      <a:r>
                        <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Future release</a:t>
                      </a:r>
                    </a:p>
                  </a:txBody>
                  <a:tcPr marL="182880" anchor="ctr">
                    <a:lnL w="12700" cmpd="sng">
                      <a:noFill/>
                    </a:lnL>
                    <a:lnR w="12700" cmpd="sng">
                      <a:noFill/>
                    </a:lnR>
                    <a:lnT w="12700" cmpd="sng">
                      <a:noFill/>
                    </a:lnT>
                    <a:lnB w="38100" cmpd="sng">
                      <a:noFill/>
                    </a:lnB>
                    <a:noFill/>
                  </a:tcPr>
                </a:tc>
                <a:extLst>
                  <a:ext uri="{0D108BD9-81ED-4DB2-BD59-A6C34878D82A}">
                    <a16:rowId xmlns:a16="http://schemas.microsoft.com/office/drawing/2014/main" val="3266927573"/>
                  </a:ext>
                </a:extLst>
              </a:tr>
              <a:tr h="364033">
                <a:tc>
                  <a:txBody>
                    <a:bodyPr/>
                    <a:lstStyle/>
                    <a:p>
                      <a:pPr marL="0" algn="l" defTabSz="914400" rtl="0" eaLnBrk="1" latinLnBrk="0" hangingPunct="1"/>
                      <a:endParaRPr kumimoji="0" lang="en-US" sz="11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marT="0" anchor="ctr">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Free security updates and bugfixes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with support from the Spring community.</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Business support from Spring experts during the OSS timeline, plus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extended support after OSS End-Of-Life. Publicly available releases for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critical bugfixes and security issues when requested by customers.</a:t>
                      </a:r>
                    </a:p>
                  </a:txBody>
                  <a:tcPr marL="182880" marT="0">
                    <a:lnL w="12700" cmpd="sng">
                      <a:noFill/>
                    </a:lnL>
                    <a:lnR w="12700" cmpd="sng">
                      <a:noFill/>
                    </a:lnR>
                    <a:lnT w="12700" cmpd="sng">
                      <a:noFill/>
                    </a:lnT>
                    <a:lnB w="38100" cmpd="sng">
                      <a:noFill/>
                    </a:lnB>
                    <a:noFill/>
                  </a:tcPr>
                </a:tc>
                <a:tc>
                  <a:txBody>
                    <a:bodyPr/>
                    <a:lstStyle/>
                    <a:p>
                      <a:pPr marL="0" algn="l" defTabSz="914400" rtl="0" eaLnBrk="1" latinLnBrk="0" hangingPunct="1"/>
                      <a:endParaRPr kumimoji="0" lang="en-US" sz="1000" b="1"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endParaRPr>
                    </a:p>
                  </a:txBody>
                  <a:tcPr marT="0">
                    <a:lnL w="12700" cmpd="sng">
                      <a:noFill/>
                    </a:lnL>
                    <a:lnR w="12700" cmpd="sng">
                      <a:noFill/>
                    </a:lnR>
                    <a:lnT w="12700" cmpd="sng">
                      <a:noFill/>
                    </a:lnT>
                    <a:lnB w="38100" cmpd="sng">
                      <a:no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Generation not yet released, </a:t>
                      </a:r>
                      <a:b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10" normalizeH="0" baseline="0">
                          <a:ln>
                            <a:noFill/>
                          </a:ln>
                          <a:gradFill>
                            <a:gsLst>
                              <a:gs pos="24000">
                                <a:srgbClr val="FFFFFF"/>
                              </a:gs>
                              <a:gs pos="77000">
                                <a:srgbClr val="FFFFFF"/>
                              </a:gs>
                            </a:gsLst>
                            <a:lin ang="2700000" scaled="0"/>
                          </a:gradFill>
                          <a:effectLst/>
                          <a:uLnTx/>
                          <a:uFillTx/>
                          <a:latin typeface="Segoe UI" panose="020B0502040204020203" pitchFamily="34" charset="0"/>
                          <a:ea typeface="+mn-ea"/>
                          <a:cs typeface="Segoe UI" panose="020B0502040204020203" pitchFamily="34" charset="0"/>
                        </a:rPr>
                        <a:t>timeline is subject to changes.</a:t>
                      </a:r>
                    </a:p>
                  </a:txBody>
                  <a:tcPr marL="182880" marT="0">
                    <a:lnL w="12700" cmpd="sng">
                      <a:noFill/>
                    </a:lnL>
                    <a:lnR w="12700" cmpd="sng">
                      <a:noFill/>
                    </a:lnR>
                    <a:lnT w="12700" cmpd="sng">
                      <a:noFill/>
                    </a:lnT>
                    <a:lnB w="38100" cmpd="sng">
                      <a:noFill/>
                    </a:lnB>
                    <a:noFill/>
                  </a:tcPr>
                </a:tc>
                <a:extLst>
                  <a:ext uri="{0D108BD9-81ED-4DB2-BD59-A6C34878D82A}">
                    <a16:rowId xmlns:a16="http://schemas.microsoft.com/office/drawing/2014/main" val="1650567792"/>
                  </a:ext>
                </a:extLst>
              </a:tr>
            </a:tbl>
          </a:graphicData>
        </a:graphic>
      </p:graphicFrame>
    </p:spTree>
    <p:extLst>
      <p:ext uri="{BB962C8B-B14F-4D97-AF65-F5344CB8AC3E}">
        <p14:creationId xmlns:p14="http://schemas.microsoft.com/office/powerpoint/2010/main" val="343492789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5EB9-5C03-2E81-3680-A9FB66A5C79B}"/>
              </a:ext>
            </a:extLst>
          </p:cNvPr>
          <p:cNvSpPr>
            <a:spLocks noGrp="1"/>
          </p:cNvSpPr>
          <p:nvPr>
            <p:ph type="title"/>
          </p:nvPr>
        </p:nvSpPr>
        <p:spPr>
          <a:xfrm>
            <a:off x="455995" y="3031455"/>
            <a:ext cx="4220177" cy="795089"/>
          </a:xfrm>
        </p:spPr>
        <p:txBody>
          <a:bodyPr anchor="ctr" anchorCtr="0"/>
          <a:lstStyle/>
          <a:p>
            <a:r>
              <a:rPr lang="en-US"/>
              <a:t>Monitor end-to-end using any tool and platform</a:t>
            </a:r>
          </a:p>
        </p:txBody>
      </p:sp>
      <p:sp>
        <p:nvSpPr>
          <p:cNvPr id="3" name="Rectangle: Rounded Corners 2">
            <a:extLst>
              <a:ext uri="{FF2B5EF4-FFF2-40B4-BE49-F238E27FC236}">
                <a16:creationId xmlns:a16="http://schemas.microsoft.com/office/drawing/2014/main" id="{87761610-06A2-93F2-F3D5-2E49BE1E85F4}"/>
              </a:ext>
              <a:ext uri="{C183D7F6-B498-43B3-948B-1728B52AA6E4}">
                <adec:decorative xmlns:adec="http://schemas.microsoft.com/office/drawing/2017/decorative" val="1"/>
              </a:ext>
            </a:extLst>
          </p:cNvPr>
          <p:cNvSpPr/>
          <p:nvPr/>
        </p:nvSpPr>
        <p:spPr bwMode="auto">
          <a:xfrm>
            <a:off x="4968815" y="0"/>
            <a:ext cx="7223185" cy="6858000"/>
          </a:xfrm>
          <a:prstGeom prst="roundRect">
            <a:avLst>
              <a:gd name="adj" fmla="val 3837"/>
            </a:avLst>
          </a:pr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67AA14E6-3FB1-CE90-E7D3-2D0404865A72}"/>
              </a:ext>
              <a:ext uri="{C183D7F6-B498-43B3-948B-1728B52AA6E4}">
                <adec:decorative xmlns:adec="http://schemas.microsoft.com/office/drawing/2017/decorative" val="1"/>
              </a:ext>
            </a:extLst>
          </p:cNvPr>
          <p:cNvGrpSpPr/>
          <p:nvPr/>
        </p:nvGrpSpPr>
        <p:grpSpPr>
          <a:xfrm>
            <a:off x="5426067" y="928385"/>
            <a:ext cx="6308681" cy="5001231"/>
            <a:chOff x="5426067" y="953860"/>
            <a:chExt cx="6308681" cy="5001231"/>
          </a:xfrm>
        </p:grpSpPr>
        <p:pic>
          <p:nvPicPr>
            <p:cNvPr id="12" name="Graphic 11">
              <a:extLst>
                <a:ext uri="{FF2B5EF4-FFF2-40B4-BE49-F238E27FC236}">
                  <a16:creationId xmlns:a16="http://schemas.microsoft.com/office/drawing/2014/main" id="{F3E3634B-F1C7-1C80-D9AA-575A2FD27F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067" y="953860"/>
              <a:ext cx="6308681" cy="4207565"/>
            </a:xfrm>
            <a:prstGeom prst="rect">
              <a:avLst/>
            </a:prstGeom>
            <a:effectLst>
              <a:outerShdw blurRad="63500" dist="127000" dir="2700000" algn="tl" rotWithShape="0">
                <a:srgbClr val="000000">
                  <a:alpha val="50000"/>
                </a:srgbClr>
              </a:outerShdw>
            </a:effectLst>
          </p:spPr>
        </p:pic>
        <p:grpSp>
          <p:nvGrpSpPr>
            <p:cNvPr id="13" name="Group 12">
              <a:extLst>
                <a:ext uri="{FF2B5EF4-FFF2-40B4-BE49-F238E27FC236}">
                  <a16:creationId xmlns:a16="http://schemas.microsoft.com/office/drawing/2014/main" id="{DDE731BA-45F1-6833-6DCC-A0410859DCD2}"/>
                </a:ext>
              </a:extLst>
            </p:cNvPr>
            <p:cNvGrpSpPr/>
            <p:nvPr/>
          </p:nvGrpSpPr>
          <p:grpSpPr>
            <a:xfrm>
              <a:off x="5426067" y="5379827"/>
              <a:ext cx="6308680" cy="575264"/>
              <a:chOff x="5426067" y="5379827"/>
              <a:chExt cx="6308680" cy="575264"/>
            </a:xfrm>
          </p:grpSpPr>
          <p:sp>
            <p:nvSpPr>
              <p:cNvPr id="14" name="Rectangle: Rounded Corners 13">
                <a:extLst>
                  <a:ext uri="{FF2B5EF4-FFF2-40B4-BE49-F238E27FC236}">
                    <a16:creationId xmlns:a16="http://schemas.microsoft.com/office/drawing/2014/main" id="{F4C42E12-0B55-391C-1FFB-607B90733F53}"/>
                  </a:ext>
                </a:extLst>
              </p:cNvPr>
              <p:cNvSpPr/>
              <p:nvPr/>
            </p:nvSpPr>
            <p:spPr>
              <a:xfrm>
                <a:off x="5426067" y="5379827"/>
                <a:ext cx="6308680" cy="575264"/>
              </a:xfrm>
              <a:prstGeom prst="roundRect">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algn="ctr" defTabSz="914367"/>
                <a:endParaRPr lang="en-US" sz="1400" b="1">
                  <a:gradFill>
                    <a:gsLst>
                      <a:gs pos="21739">
                        <a:srgbClr val="FFFFFF"/>
                      </a:gs>
                      <a:gs pos="42000">
                        <a:srgbClr val="FFFFFF"/>
                      </a:gs>
                    </a:gsLst>
                    <a:lin ang="16200000" scaled="1"/>
                  </a:gradFill>
                  <a:latin typeface="Segoe UI Semibold"/>
                  <a:cs typeface="Segoe UI"/>
                </a:endParaRPr>
              </a:p>
            </p:txBody>
          </p:sp>
          <p:grpSp>
            <p:nvGrpSpPr>
              <p:cNvPr id="15" name="Graphic 7">
                <a:extLst>
                  <a:ext uri="{FF2B5EF4-FFF2-40B4-BE49-F238E27FC236}">
                    <a16:creationId xmlns:a16="http://schemas.microsoft.com/office/drawing/2014/main" id="{E240755D-D991-0F39-ACE0-4CE3E34E0E75}"/>
                  </a:ext>
                </a:extLst>
              </p:cNvPr>
              <p:cNvGrpSpPr/>
              <p:nvPr/>
            </p:nvGrpSpPr>
            <p:grpSpPr>
              <a:xfrm>
                <a:off x="5804559" y="5477018"/>
                <a:ext cx="5475663" cy="362465"/>
                <a:chOff x="1616618" y="5358462"/>
                <a:chExt cx="10089465" cy="667878"/>
              </a:xfrm>
            </p:grpSpPr>
            <p:sp>
              <p:nvSpPr>
                <p:cNvPr id="16" name="Freeform: Shape 15">
                  <a:extLst>
                    <a:ext uri="{FF2B5EF4-FFF2-40B4-BE49-F238E27FC236}">
                      <a16:creationId xmlns:a16="http://schemas.microsoft.com/office/drawing/2014/main" id="{BEB6DC6B-EF70-605B-1840-9AA0DE1EF533}"/>
                    </a:ext>
                  </a:extLst>
                </p:cNvPr>
                <p:cNvSpPr/>
                <p:nvPr/>
              </p:nvSpPr>
              <p:spPr>
                <a:xfrm>
                  <a:off x="4146106" y="5358462"/>
                  <a:ext cx="640150" cy="640150"/>
                </a:xfrm>
                <a:custGeom>
                  <a:avLst/>
                  <a:gdLst>
                    <a:gd name="connsiteX0" fmla="*/ 382254 w 640150"/>
                    <a:gd name="connsiteY0" fmla="*/ 474373 h 640150"/>
                    <a:gd name="connsiteX1" fmla="*/ 191548 w 640150"/>
                    <a:gd name="connsiteY1" fmla="*/ 640150 h 640150"/>
                    <a:gd name="connsiteX2" fmla="*/ 0 w 640150"/>
                    <a:gd name="connsiteY2" fmla="*/ 448696 h 640150"/>
                    <a:gd name="connsiteX3" fmla="*/ 165871 w 640150"/>
                    <a:gd name="connsiteY3" fmla="*/ 257710 h 640150"/>
                    <a:gd name="connsiteX4" fmla="*/ 165871 w 640150"/>
                    <a:gd name="connsiteY4" fmla="*/ 474373 h 640150"/>
                    <a:gd name="connsiteX5" fmla="*/ 382254 w 640150"/>
                    <a:gd name="connsiteY5" fmla="*/ 474373 h 640150"/>
                    <a:gd name="connsiteX6" fmla="*/ 63069 w 640150"/>
                    <a:gd name="connsiteY6" fmla="*/ 448696 h 640150"/>
                    <a:gd name="connsiteX7" fmla="*/ 114517 w 640150"/>
                    <a:gd name="connsiteY7" fmla="*/ 448696 h 640150"/>
                    <a:gd name="connsiteX8" fmla="*/ 114517 w 640150"/>
                    <a:gd name="connsiteY8" fmla="*/ 397247 h 640150"/>
                    <a:gd name="connsiteX9" fmla="*/ 63069 w 640150"/>
                    <a:gd name="connsiteY9" fmla="*/ 397247 h 640150"/>
                    <a:gd name="connsiteX10" fmla="*/ 63069 w 640150"/>
                    <a:gd name="connsiteY10" fmla="*/ 448696 h 640150"/>
                    <a:gd name="connsiteX11" fmla="*/ 165871 w 640150"/>
                    <a:gd name="connsiteY11" fmla="*/ 551498 h 640150"/>
                    <a:gd name="connsiteX12" fmla="*/ 114423 w 640150"/>
                    <a:gd name="connsiteY12" fmla="*/ 551498 h 640150"/>
                    <a:gd name="connsiteX13" fmla="*/ 114423 w 640150"/>
                    <a:gd name="connsiteY13" fmla="*/ 602947 h 640150"/>
                    <a:gd name="connsiteX14" fmla="*/ 165871 w 640150"/>
                    <a:gd name="connsiteY14" fmla="*/ 602947 h 640150"/>
                    <a:gd name="connsiteX15" fmla="*/ 165871 w 640150"/>
                    <a:gd name="connsiteY15" fmla="*/ 551498 h 640150"/>
                    <a:gd name="connsiteX16" fmla="*/ 320122 w 640150"/>
                    <a:gd name="connsiteY16" fmla="*/ 500050 h 640150"/>
                    <a:gd name="connsiteX17" fmla="*/ 268674 w 640150"/>
                    <a:gd name="connsiteY17" fmla="*/ 500050 h 640150"/>
                    <a:gd name="connsiteX18" fmla="*/ 268674 w 640150"/>
                    <a:gd name="connsiteY18" fmla="*/ 551498 h 640150"/>
                    <a:gd name="connsiteX19" fmla="*/ 320122 w 640150"/>
                    <a:gd name="connsiteY19" fmla="*/ 551498 h 640150"/>
                    <a:gd name="connsiteX20" fmla="*/ 320122 w 640150"/>
                    <a:gd name="connsiteY20" fmla="*/ 500050 h 640150"/>
                    <a:gd name="connsiteX21" fmla="*/ 640150 w 640150"/>
                    <a:gd name="connsiteY21" fmla="*/ 223692 h 640150"/>
                    <a:gd name="connsiteX22" fmla="*/ 416552 w 640150"/>
                    <a:gd name="connsiteY22" fmla="*/ 448602 h 640150"/>
                    <a:gd name="connsiteX23" fmla="*/ 191548 w 640150"/>
                    <a:gd name="connsiteY23" fmla="*/ 448602 h 640150"/>
                    <a:gd name="connsiteX24" fmla="*/ 191548 w 640150"/>
                    <a:gd name="connsiteY24" fmla="*/ 223692 h 640150"/>
                    <a:gd name="connsiteX25" fmla="*/ 416552 w 640150"/>
                    <a:gd name="connsiteY25" fmla="*/ 0 h 640150"/>
                    <a:gd name="connsiteX26" fmla="*/ 640150 w 640150"/>
                    <a:gd name="connsiteY26" fmla="*/ 223692 h 640150"/>
                    <a:gd name="connsiteX27" fmla="*/ 332867 w 640150"/>
                    <a:gd name="connsiteY27" fmla="*/ 191455 h 640150"/>
                    <a:gd name="connsiteX28" fmla="*/ 287979 w 640150"/>
                    <a:gd name="connsiteY28" fmla="*/ 191455 h 640150"/>
                    <a:gd name="connsiteX29" fmla="*/ 287979 w 640150"/>
                    <a:gd name="connsiteY29" fmla="*/ 339333 h 640150"/>
                    <a:gd name="connsiteX30" fmla="*/ 332867 w 640150"/>
                    <a:gd name="connsiteY30" fmla="*/ 339333 h 640150"/>
                    <a:gd name="connsiteX31" fmla="*/ 332867 w 640150"/>
                    <a:gd name="connsiteY31" fmla="*/ 191455 h 640150"/>
                    <a:gd name="connsiteX32" fmla="*/ 429391 w 640150"/>
                    <a:gd name="connsiteY32" fmla="*/ 236531 h 640150"/>
                    <a:gd name="connsiteX33" fmla="*/ 384315 w 640150"/>
                    <a:gd name="connsiteY33" fmla="*/ 236531 h 640150"/>
                    <a:gd name="connsiteX34" fmla="*/ 384315 w 640150"/>
                    <a:gd name="connsiteY34" fmla="*/ 339333 h 640150"/>
                    <a:gd name="connsiteX35" fmla="*/ 429391 w 640150"/>
                    <a:gd name="connsiteY35" fmla="*/ 339333 h 640150"/>
                    <a:gd name="connsiteX36" fmla="*/ 429391 w 640150"/>
                    <a:gd name="connsiteY36" fmla="*/ 236531 h 640150"/>
                    <a:gd name="connsiteX37" fmla="*/ 525727 w 640150"/>
                    <a:gd name="connsiteY37" fmla="*/ 339333 h 640150"/>
                    <a:gd name="connsiteX38" fmla="*/ 525727 w 640150"/>
                    <a:gd name="connsiteY38" fmla="*/ 140007 h 640150"/>
                    <a:gd name="connsiteX39" fmla="*/ 480839 w 640150"/>
                    <a:gd name="connsiteY39" fmla="*/ 140007 h 640150"/>
                    <a:gd name="connsiteX40" fmla="*/ 480839 w 640150"/>
                    <a:gd name="connsiteY40" fmla="*/ 339333 h 640150"/>
                    <a:gd name="connsiteX41" fmla="*/ 525727 w 640150"/>
                    <a:gd name="connsiteY41" fmla="*/ 339333 h 64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0150" h="640150">
                      <a:moveTo>
                        <a:pt x="382254" y="474373"/>
                      </a:moveTo>
                      <a:cubicBezTo>
                        <a:pt x="369790" y="568648"/>
                        <a:pt x="289197" y="640150"/>
                        <a:pt x="191548" y="640150"/>
                      </a:cubicBezTo>
                      <a:cubicBezTo>
                        <a:pt x="84997" y="640150"/>
                        <a:pt x="0" y="555153"/>
                        <a:pt x="0" y="448696"/>
                      </a:cubicBezTo>
                      <a:cubicBezTo>
                        <a:pt x="0" y="350860"/>
                        <a:pt x="71503" y="270267"/>
                        <a:pt x="165871" y="257710"/>
                      </a:cubicBezTo>
                      <a:lnTo>
                        <a:pt x="165871" y="474373"/>
                      </a:lnTo>
                      <a:lnTo>
                        <a:pt x="382254" y="474373"/>
                      </a:lnTo>
                      <a:close/>
                      <a:moveTo>
                        <a:pt x="63069" y="448696"/>
                      </a:moveTo>
                      <a:lnTo>
                        <a:pt x="114517" y="448696"/>
                      </a:lnTo>
                      <a:lnTo>
                        <a:pt x="114517" y="397247"/>
                      </a:lnTo>
                      <a:lnTo>
                        <a:pt x="63069" y="397247"/>
                      </a:lnTo>
                      <a:lnTo>
                        <a:pt x="63069" y="448696"/>
                      </a:lnTo>
                      <a:close/>
                      <a:moveTo>
                        <a:pt x="165871" y="551498"/>
                      </a:moveTo>
                      <a:lnTo>
                        <a:pt x="114423" y="551498"/>
                      </a:lnTo>
                      <a:lnTo>
                        <a:pt x="114423" y="602947"/>
                      </a:lnTo>
                      <a:lnTo>
                        <a:pt x="165871" y="602947"/>
                      </a:lnTo>
                      <a:lnTo>
                        <a:pt x="165871" y="551498"/>
                      </a:lnTo>
                      <a:close/>
                      <a:moveTo>
                        <a:pt x="320122" y="500050"/>
                      </a:moveTo>
                      <a:lnTo>
                        <a:pt x="268674" y="500050"/>
                      </a:lnTo>
                      <a:lnTo>
                        <a:pt x="268674" y="551498"/>
                      </a:lnTo>
                      <a:lnTo>
                        <a:pt x="320122" y="551498"/>
                      </a:lnTo>
                      <a:lnTo>
                        <a:pt x="320122" y="500050"/>
                      </a:lnTo>
                      <a:close/>
                      <a:moveTo>
                        <a:pt x="640150" y="223692"/>
                      </a:moveTo>
                      <a:cubicBezTo>
                        <a:pt x="640150" y="349454"/>
                        <a:pt x="542315" y="448602"/>
                        <a:pt x="416552" y="448602"/>
                      </a:cubicBezTo>
                      <a:lnTo>
                        <a:pt x="191548" y="448602"/>
                      </a:lnTo>
                      <a:lnTo>
                        <a:pt x="191548" y="223692"/>
                      </a:lnTo>
                      <a:cubicBezTo>
                        <a:pt x="191548" y="97742"/>
                        <a:pt x="290603" y="0"/>
                        <a:pt x="416552" y="0"/>
                      </a:cubicBezTo>
                      <a:cubicBezTo>
                        <a:pt x="542502" y="0"/>
                        <a:pt x="640150" y="97742"/>
                        <a:pt x="640150" y="223692"/>
                      </a:cubicBezTo>
                      <a:close/>
                      <a:moveTo>
                        <a:pt x="332867" y="191455"/>
                      </a:moveTo>
                      <a:lnTo>
                        <a:pt x="287979" y="191455"/>
                      </a:lnTo>
                      <a:lnTo>
                        <a:pt x="287979" y="339333"/>
                      </a:lnTo>
                      <a:lnTo>
                        <a:pt x="332867" y="339333"/>
                      </a:lnTo>
                      <a:lnTo>
                        <a:pt x="332867" y="191455"/>
                      </a:lnTo>
                      <a:close/>
                      <a:moveTo>
                        <a:pt x="429391" y="236531"/>
                      </a:moveTo>
                      <a:lnTo>
                        <a:pt x="384315" y="236531"/>
                      </a:lnTo>
                      <a:lnTo>
                        <a:pt x="384315" y="339333"/>
                      </a:lnTo>
                      <a:lnTo>
                        <a:pt x="429391" y="339333"/>
                      </a:lnTo>
                      <a:lnTo>
                        <a:pt x="429391" y="236531"/>
                      </a:lnTo>
                      <a:close/>
                      <a:moveTo>
                        <a:pt x="525727" y="339333"/>
                      </a:moveTo>
                      <a:lnTo>
                        <a:pt x="525727" y="140007"/>
                      </a:lnTo>
                      <a:lnTo>
                        <a:pt x="480839" y="140007"/>
                      </a:lnTo>
                      <a:lnTo>
                        <a:pt x="480839" y="339333"/>
                      </a:lnTo>
                      <a:lnTo>
                        <a:pt x="525727" y="339333"/>
                      </a:lnTo>
                      <a:close/>
                    </a:path>
                  </a:pathLst>
                </a:custGeom>
                <a:solidFill>
                  <a:srgbClr val="0078D0"/>
                </a:solidFill>
                <a:ln w="9371" cap="flat">
                  <a:noFill/>
                  <a:prstDash val="solid"/>
                  <a:miter/>
                </a:ln>
              </p:spPr>
              <p:txBody>
                <a:bodyPr rtlCol="0" anchor="ctr"/>
                <a:lstStyle/>
                <a:p>
                  <a:endParaRPr lang="en-US"/>
                </a:p>
              </p:txBody>
            </p:sp>
            <p:grpSp>
              <p:nvGrpSpPr>
                <p:cNvPr id="17" name="Graphic 7">
                  <a:extLst>
                    <a:ext uri="{FF2B5EF4-FFF2-40B4-BE49-F238E27FC236}">
                      <a16:creationId xmlns:a16="http://schemas.microsoft.com/office/drawing/2014/main" id="{60F30E16-882C-6F96-9DCF-461D29BF4AD9}"/>
                    </a:ext>
                  </a:extLst>
                </p:cNvPr>
                <p:cNvGrpSpPr/>
                <p:nvPr/>
              </p:nvGrpSpPr>
              <p:grpSpPr>
                <a:xfrm>
                  <a:off x="5537099" y="5385462"/>
                  <a:ext cx="801019" cy="640878"/>
                  <a:chOff x="5537099" y="5385462"/>
                  <a:chExt cx="801019" cy="640878"/>
                </a:xfrm>
              </p:grpSpPr>
              <p:sp>
                <p:nvSpPr>
                  <p:cNvPr id="51" name="Freeform: Shape 50">
                    <a:extLst>
                      <a:ext uri="{FF2B5EF4-FFF2-40B4-BE49-F238E27FC236}">
                        <a16:creationId xmlns:a16="http://schemas.microsoft.com/office/drawing/2014/main" id="{AFEA8023-168D-3B7B-0229-978C05E8BD74}"/>
                      </a:ext>
                    </a:extLst>
                  </p:cNvPr>
                  <p:cNvSpPr/>
                  <p:nvPr/>
                </p:nvSpPr>
                <p:spPr>
                  <a:xfrm>
                    <a:off x="5537099" y="5385462"/>
                    <a:ext cx="801019" cy="640878"/>
                  </a:xfrm>
                  <a:custGeom>
                    <a:avLst/>
                    <a:gdLst>
                      <a:gd name="connsiteX0" fmla="*/ 385890 w 801019"/>
                      <a:gd name="connsiteY0" fmla="*/ 533401 h 640878"/>
                      <a:gd name="connsiteX1" fmla="*/ 385890 w 801019"/>
                      <a:gd name="connsiteY1" fmla="*/ 533401 h 640878"/>
                      <a:gd name="connsiteX2" fmla="*/ 606115 w 801019"/>
                      <a:gd name="connsiteY2" fmla="*/ 315894 h 640878"/>
                      <a:gd name="connsiteX3" fmla="*/ 385890 w 801019"/>
                      <a:gd name="connsiteY3" fmla="*/ 98387 h 640878"/>
                      <a:gd name="connsiteX4" fmla="*/ 165666 w 801019"/>
                      <a:gd name="connsiteY4" fmla="*/ 315894 h 640878"/>
                      <a:gd name="connsiteX5" fmla="*/ 385890 w 801019"/>
                      <a:gd name="connsiteY5" fmla="*/ 533401 h 640878"/>
                      <a:gd name="connsiteX6" fmla="*/ 385890 w 801019"/>
                      <a:gd name="connsiteY6" fmla="*/ 533401 h 640878"/>
                      <a:gd name="connsiteX7" fmla="*/ 795133 w 801019"/>
                      <a:gd name="connsiteY7" fmla="*/ 235676 h 640878"/>
                      <a:gd name="connsiteX8" fmla="*/ 795133 w 801019"/>
                      <a:gd name="connsiteY8" fmla="*/ 235676 h 640878"/>
                      <a:gd name="connsiteX9" fmla="*/ 468545 w 801019"/>
                      <a:gd name="connsiteY9" fmla="*/ 629363 h 640878"/>
                      <a:gd name="connsiteX10" fmla="*/ 5886 w 801019"/>
                      <a:gd name="connsiteY10" fmla="*/ 405202 h 640878"/>
                      <a:gd name="connsiteX11" fmla="*/ 332475 w 801019"/>
                      <a:gd name="connsiteY11" fmla="*/ 11516 h 640878"/>
                      <a:gd name="connsiteX12" fmla="*/ 795133 w 801019"/>
                      <a:gd name="connsiteY12" fmla="*/ 235676 h 640878"/>
                      <a:gd name="connsiteX13" fmla="*/ 795133 w 801019"/>
                      <a:gd name="connsiteY13" fmla="*/ 235676 h 640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1019" h="640878">
                        <a:moveTo>
                          <a:pt x="385890" y="533401"/>
                        </a:moveTo>
                        <a:lnTo>
                          <a:pt x="385890" y="533401"/>
                        </a:lnTo>
                        <a:cubicBezTo>
                          <a:pt x="507530" y="533401"/>
                          <a:pt x="606115" y="435940"/>
                          <a:pt x="606115" y="315894"/>
                        </a:cubicBezTo>
                        <a:cubicBezTo>
                          <a:pt x="606115" y="195848"/>
                          <a:pt x="507530" y="98387"/>
                          <a:pt x="385890" y="98387"/>
                        </a:cubicBezTo>
                        <a:cubicBezTo>
                          <a:pt x="264252" y="98387"/>
                          <a:pt x="165666" y="195755"/>
                          <a:pt x="165666" y="315894"/>
                        </a:cubicBezTo>
                        <a:cubicBezTo>
                          <a:pt x="165666" y="436034"/>
                          <a:pt x="264252" y="533401"/>
                          <a:pt x="385890" y="533401"/>
                        </a:cubicBezTo>
                        <a:lnTo>
                          <a:pt x="385890" y="533401"/>
                        </a:lnTo>
                        <a:close/>
                        <a:moveTo>
                          <a:pt x="795133" y="235676"/>
                        </a:moveTo>
                        <a:lnTo>
                          <a:pt x="795133" y="235676"/>
                        </a:lnTo>
                        <a:cubicBezTo>
                          <a:pt x="832712" y="406233"/>
                          <a:pt x="686427" y="582506"/>
                          <a:pt x="468545" y="629363"/>
                        </a:cubicBezTo>
                        <a:cubicBezTo>
                          <a:pt x="250569" y="676219"/>
                          <a:pt x="43465" y="575853"/>
                          <a:pt x="5886" y="405202"/>
                        </a:cubicBezTo>
                        <a:cubicBezTo>
                          <a:pt x="-31693" y="234645"/>
                          <a:pt x="114593" y="58372"/>
                          <a:pt x="332475" y="11516"/>
                        </a:cubicBezTo>
                        <a:cubicBezTo>
                          <a:pt x="550450" y="-35340"/>
                          <a:pt x="757555" y="65026"/>
                          <a:pt x="795133" y="235676"/>
                        </a:cubicBezTo>
                        <a:lnTo>
                          <a:pt x="795133" y="235676"/>
                        </a:lnTo>
                        <a:close/>
                      </a:path>
                    </a:pathLst>
                  </a:custGeom>
                  <a:solidFill>
                    <a:srgbClr val="378085"/>
                  </a:solidFill>
                  <a:ln w="93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02C817-9E49-5626-71FF-937826E2562B}"/>
                      </a:ext>
                    </a:extLst>
                  </p:cNvPr>
                  <p:cNvSpPr/>
                  <p:nvPr/>
                </p:nvSpPr>
                <p:spPr>
                  <a:xfrm>
                    <a:off x="5695174" y="5431558"/>
                    <a:ext cx="563212" cy="556277"/>
                  </a:xfrm>
                  <a:custGeom>
                    <a:avLst/>
                    <a:gdLst>
                      <a:gd name="connsiteX0" fmla="*/ 226784 w 563212"/>
                      <a:gd name="connsiteY0" fmla="*/ 483182 h 556277"/>
                      <a:gd name="connsiteX1" fmla="*/ 226784 w 563212"/>
                      <a:gd name="connsiteY1" fmla="*/ 483182 h 556277"/>
                      <a:gd name="connsiteX2" fmla="*/ 443261 w 563212"/>
                      <a:gd name="connsiteY2" fmla="*/ 269330 h 556277"/>
                      <a:gd name="connsiteX3" fmla="*/ 226784 w 563212"/>
                      <a:gd name="connsiteY3" fmla="*/ 55572 h 556277"/>
                      <a:gd name="connsiteX4" fmla="*/ 10309 w 563212"/>
                      <a:gd name="connsiteY4" fmla="*/ 269330 h 556277"/>
                      <a:gd name="connsiteX5" fmla="*/ 226784 w 563212"/>
                      <a:gd name="connsiteY5" fmla="*/ 483182 h 556277"/>
                      <a:gd name="connsiteX6" fmla="*/ 226784 w 563212"/>
                      <a:gd name="connsiteY6" fmla="*/ 483182 h 556277"/>
                      <a:gd name="connsiteX7" fmla="*/ 281607 w 563212"/>
                      <a:gd name="connsiteY7" fmla="*/ 0 h 556277"/>
                      <a:gd name="connsiteX8" fmla="*/ 281607 w 563212"/>
                      <a:gd name="connsiteY8" fmla="*/ 0 h 556277"/>
                      <a:gd name="connsiteX9" fmla="*/ 563213 w 563212"/>
                      <a:gd name="connsiteY9" fmla="*/ 278139 h 556277"/>
                      <a:gd name="connsiteX10" fmla="*/ 281607 w 563212"/>
                      <a:gd name="connsiteY10" fmla="*/ 556278 h 556277"/>
                      <a:gd name="connsiteX11" fmla="*/ 0 w 563212"/>
                      <a:gd name="connsiteY11" fmla="*/ 278139 h 556277"/>
                      <a:gd name="connsiteX12" fmla="*/ 281607 w 563212"/>
                      <a:gd name="connsiteY12" fmla="*/ 0 h 556277"/>
                      <a:gd name="connsiteX13" fmla="*/ 281607 w 563212"/>
                      <a:gd name="connsiteY13" fmla="*/ 0 h 55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3212" h="556277">
                        <a:moveTo>
                          <a:pt x="226784" y="483182"/>
                        </a:moveTo>
                        <a:lnTo>
                          <a:pt x="226784" y="483182"/>
                        </a:lnTo>
                        <a:cubicBezTo>
                          <a:pt x="346362" y="483182"/>
                          <a:pt x="443261" y="387408"/>
                          <a:pt x="443261" y="269330"/>
                        </a:cubicBezTo>
                        <a:cubicBezTo>
                          <a:pt x="443261" y="151252"/>
                          <a:pt x="346362" y="55572"/>
                          <a:pt x="226784" y="55572"/>
                        </a:cubicBezTo>
                        <a:cubicBezTo>
                          <a:pt x="107207" y="55572"/>
                          <a:pt x="10309" y="151252"/>
                          <a:pt x="10309" y="269330"/>
                        </a:cubicBezTo>
                        <a:cubicBezTo>
                          <a:pt x="10309" y="387408"/>
                          <a:pt x="107207" y="483182"/>
                          <a:pt x="226784" y="483182"/>
                        </a:cubicBezTo>
                        <a:lnTo>
                          <a:pt x="226784" y="483182"/>
                        </a:lnTo>
                        <a:close/>
                        <a:moveTo>
                          <a:pt x="281607" y="0"/>
                        </a:moveTo>
                        <a:lnTo>
                          <a:pt x="281607" y="0"/>
                        </a:lnTo>
                        <a:cubicBezTo>
                          <a:pt x="437075" y="0"/>
                          <a:pt x="563213" y="124544"/>
                          <a:pt x="563213" y="278139"/>
                        </a:cubicBezTo>
                        <a:cubicBezTo>
                          <a:pt x="563213" y="431734"/>
                          <a:pt x="437075" y="556278"/>
                          <a:pt x="281607" y="556278"/>
                        </a:cubicBezTo>
                        <a:cubicBezTo>
                          <a:pt x="126137" y="556278"/>
                          <a:pt x="0" y="431734"/>
                          <a:pt x="0" y="278139"/>
                        </a:cubicBezTo>
                        <a:cubicBezTo>
                          <a:pt x="0" y="124544"/>
                          <a:pt x="126137" y="0"/>
                          <a:pt x="281607" y="0"/>
                        </a:cubicBezTo>
                        <a:lnTo>
                          <a:pt x="281607" y="0"/>
                        </a:lnTo>
                        <a:close/>
                      </a:path>
                    </a:pathLst>
                  </a:custGeom>
                  <a:solidFill>
                    <a:srgbClr val="94CCC6"/>
                  </a:solidFill>
                  <a:ln w="9371" cap="flat">
                    <a:noFill/>
                    <a:prstDash val="solid"/>
                    <a:miter/>
                  </a:ln>
                </p:spPr>
                <p:txBody>
                  <a:bodyPr rtlCol="0" anchor="ctr"/>
                  <a:lstStyle/>
                  <a:p>
                    <a:endParaRPr lang="en-US"/>
                  </a:p>
                </p:txBody>
              </p:sp>
              <p:grpSp>
                <p:nvGrpSpPr>
                  <p:cNvPr id="53" name="Graphic 7">
                    <a:extLst>
                      <a:ext uri="{FF2B5EF4-FFF2-40B4-BE49-F238E27FC236}">
                        <a16:creationId xmlns:a16="http://schemas.microsoft.com/office/drawing/2014/main" id="{6E70A60F-DDBF-15B4-7FF8-407A0B21616A}"/>
                      </a:ext>
                    </a:extLst>
                  </p:cNvPr>
                  <p:cNvGrpSpPr/>
                  <p:nvPr/>
                </p:nvGrpSpPr>
                <p:grpSpPr>
                  <a:xfrm>
                    <a:off x="5779235" y="5574282"/>
                    <a:ext cx="307751" cy="240185"/>
                    <a:chOff x="5779235" y="5574282"/>
                    <a:chExt cx="307751" cy="240185"/>
                  </a:xfrm>
                  <a:solidFill>
                    <a:srgbClr val="1B1A19"/>
                  </a:solidFill>
                </p:grpSpPr>
                <p:sp>
                  <p:nvSpPr>
                    <p:cNvPr id="54" name="Freeform: Shape 53">
                      <a:extLst>
                        <a:ext uri="{FF2B5EF4-FFF2-40B4-BE49-F238E27FC236}">
                          <a16:creationId xmlns:a16="http://schemas.microsoft.com/office/drawing/2014/main" id="{8BB8CC97-6B78-2CE3-6E74-6C1B1B97A570}"/>
                        </a:ext>
                      </a:extLst>
                    </p:cNvPr>
                    <p:cNvSpPr/>
                    <p:nvPr/>
                  </p:nvSpPr>
                  <p:spPr>
                    <a:xfrm>
                      <a:off x="5790855" y="5574282"/>
                      <a:ext cx="148909" cy="106082"/>
                    </a:xfrm>
                    <a:custGeom>
                      <a:avLst/>
                      <a:gdLst>
                        <a:gd name="connsiteX0" fmla="*/ 52948 w 148909"/>
                        <a:gd name="connsiteY0" fmla="*/ 104208 h 106082"/>
                        <a:gd name="connsiteX1" fmla="*/ 71409 w 148909"/>
                        <a:gd name="connsiteY1" fmla="*/ 104208 h 106082"/>
                        <a:gd name="connsiteX2" fmla="*/ 71409 w 148909"/>
                        <a:gd name="connsiteY2" fmla="*/ 94 h 106082"/>
                        <a:gd name="connsiteX3" fmla="*/ 54822 w 148909"/>
                        <a:gd name="connsiteY3" fmla="*/ 94 h 106082"/>
                        <a:gd name="connsiteX4" fmla="*/ 55103 w 148909"/>
                        <a:gd name="connsiteY4" fmla="*/ 47606 h 106082"/>
                        <a:gd name="connsiteX5" fmla="*/ 56602 w 148909"/>
                        <a:gd name="connsiteY5" fmla="*/ 77219 h 106082"/>
                        <a:gd name="connsiteX6" fmla="*/ 56134 w 148909"/>
                        <a:gd name="connsiteY6" fmla="*/ 77688 h 106082"/>
                        <a:gd name="connsiteX7" fmla="*/ 45357 w 148909"/>
                        <a:gd name="connsiteY7" fmla="*/ 50886 h 106082"/>
                        <a:gd name="connsiteX8" fmla="*/ 19773 w 148909"/>
                        <a:gd name="connsiteY8" fmla="*/ 0 h 106082"/>
                        <a:gd name="connsiteX9" fmla="*/ 0 w 148909"/>
                        <a:gd name="connsiteY9" fmla="*/ 0 h 106082"/>
                        <a:gd name="connsiteX10" fmla="*/ 0 w 148909"/>
                        <a:gd name="connsiteY10" fmla="*/ 104115 h 106082"/>
                        <a:gd name="connsiteX11" fmla="*/ 17243 w 148909"/>
                        <a:gd name="connsiteY11" fmla="*/ 104115 h 106082"/>
                        <a:gd name="connsiteX12" fmla="*/ 16681 w 148909"/>
                        <a:gd name="connsiteY12" fmla="*/ 53697 h 106082"/>
                        <a:gd name="connsiteX13" fmla="*/ 15650 w 148909"/>
                        <a:gd name="connsiteY13" fmla="*/ 24834 h 106082"/>
                        <a:gd name="connsiteX14" fmla="*/ 16119 w 148909"/>
                        <a:gd name="connsiteY14" fmla="*/ 24365 h 106082"/>
                        <a:gd name="connsiteX15" fmla="*/ 29520 w 148909"/>
                        <a:gd name="connsiteY15" fmla="*/ 55197 h 106082"/>
                        <a:gd name="connsiteX16" fmla="*/ 53135 w 148909"/>
                        <a:gd name="connsiteY16" fmla="*/ 104115 h 106082"/>
                        <a:gd name="connsiteX17" fmla="*/ 117703 w 148909"/>
                        <a:gd name="connsiteY17" fmla="*/ 38610 h 106082"/>
                        <a:gd name="connsiteX18" fmla="*/ 117703 w 148909"/>
                        <a:gd name="connsiteY18" fmla="*/ 38610 h 106082"/>
                        <a:gd name="connsiteX19" fmla="*/ 131572 w 148909"/>
                        <a:gd name="connsiteY19" fmla="*/ 58289 h 106082"/>
                        <a:gd name="connsiteX20" fmla="*/ 103084 w 148909"/>
                        <a:gd name="connsiteY20" fmla="*/ 58289 h 106082"/>
                        <a:gd name="connsiteX21" fmla="*/ 117703 w 148909"/>
                        <a:gd name="connsiteY21" fmla="*/ 38610 h 106082"/>
                        <a:gd name="connsiteX22" fmla="*/ 117703 w 148909"/>
                        <a:gd name="connsiteY22" fmla="*/ 38610 h 106082"/>
                        <a:gd name="connsiteX23" fmla="*/ 102896 w 148909"/>
                        <a:gd name="connsiteY23" fmla="*/ 70566 h 106082"/>
                        <a:gd name="connsiteX24" fmla="*/ 148909 w 148909"/>
                        <a:gd name="connsiteY24" fmla="*/ 70566 h 106082"/>
                        <a:gd name="connsiteX25" fmla="*/ 148909 w 148909"/>
                        <a:gd name="connsiteY25" fmla="*/ 67098 h 106082"/>
                        <a:gd name="connsiteX26" fmla="*/ 138882 w 148909"/>
                        <a:gd name="connsiteY26" fmla="*/ 34018 h 106082"/>
                        <a:gd name="connsiteX27" fmla="*/ 117703 w 148909"/>
                        <a:gd name="connsiteY27" fmla="*/ 26146 h 106082"/>
                        <a:gd name="connsiteX28" fmla="*/ 94087 w 148909"/>
                        <a:gd name="connsiteY28" fmla="*/ 36361 h 106082"/>
                        <a:gd name="connsiteX29" fmla="*/ 84529 w 148909"/>
                        <a:gd name="connsiteY29" fmla="*/ 66161 h 106082"/>
                        <a:gd name="connsiteX30" fmla="*/ 120046 w 148909"/>
                        <a:gd name="connsiteY30" fmla="*/ 106083 h 106082"/>
                        <a:gd name="connsiteX31" fmla="*/ 147785 w 148909"/>
                        <a:gd name="connsiteY31" fmla="*/ 95962 h 106082"/>
                        <a:gd name="connsiteX32" fmla="*/ 141225 w 148909"/>
                        <a:gd name="connsiteY32" fmla="*/ 85841 h 106082"/>
                        <a:gd name="connsiteX33" fmla="*/ 122014 w 148909"/>
                        <a:gd name="connsiteY33" fmla="*/ 93338 h 106082"/>
                        <a:gd name="connsiteX34" fmla="*/ 102990 w 148909"/>
                        <a:gd name="connsiteY34" fmla="*/ 71690 h 106082"/>
                        <a:gd name="connsiteX35" fmla="*/ 102990 w 148909"/>
                        <a:gd name="connsiteY35" fmla="*/ 70472 h 106082"/>
                        <a:gd name="connsiteX36" fmla="*/ 102990 w 148909"/>
                        <a:gd name="connsiteY36" fmla="*/ 70472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909" h="106082">
                          <a:moveTo>
                            <a:pt x="52948" y="104208"/>
                          </a:moveTo>
                          <a:lnTo>
                            <a:pt x="71409" y="104208"/>
                          </a:lnTo>
                          <a:lnTo>
                            <a:pt x="71409" y="94"/>
                          </a:lnTo>
                          <a:lnTo>
                            <a:pt x="54822" y="94"/>
                          </a:lnTo>
                          <a:lnTo>
                            <a:pt x="55103" y="47606"/>
                          </a:lnTo>
                          <a:lnTo>
                            <a:pt x="56602" y="77219"/>
                          </a:lnTo>
                          <a:lnTo>
                            <a:pt x="56134" y="77688"/>
                          </a:lnTo>
                          <a:cubicBezTo>
                            <a:pt x="54728" y="72908"/>
                            <a:pt x="50230" y="60538"/>
                            <a:pt x="45357" y="50886"/>
                          </a:cubicBezTo>
                          <a:lnTo>
                            <a:pt x="19773" y="0"/>
                          </a:lnTo>
                          <a:lnTo>
                            <a:pt x="0" y="0"/>
                          </a:lnTo>
                          <a:lnTo>
                            <a:pt x="0" y="104115"/>
                          </a:lnTo>
                          <a:lnTo>
                            <a:pt x="17243" y="104115"/>
                          </a:lnTo>
                          <a:lnTo>
                            <a:pt x="16681" y="53697"/>
                          </a:lnTo>
                          <a:cubicBezTo>
                            <a:pt x="16493" y="44513"/>
                            <a:pt x="16400" y="33549"/>
                            <a:pt x="15650" y="24834"/>
                          </a:cubicBezTo>
                          <a:lnTo>
                            <a:pt x="16119" y="24365"/>
                          </a:lnTo>
                          <a:lnTo>
                            <a:pt x="29520" y="55197"/>
                          </a:lnTo>
                          <a:lnTo>
                            <a:pt x="53135" y="104115"/>
                          </a:lnTo>
                          <a:moveTo>
                            <a:pt x="117703" y="38610"/>
                          </a:moveTo>
                          <a:lnTo>
                            <a:pt x="117703" y="38610"/>
                          </a:lnTo>
                          <a:cubicBezTo>
                            <a:pt x="126043" y="38610"/>
                            <a:pt x="131572" y="46013"/>
                            <a:pt x="131572" y="58289"/>
                          </a:cubicBezTo>
                          <a:lnTo>
                            <a:pt x="103084" y="58289"/>
                          </a:lnTo>
                          <a:cubicBezTo>
                            <a:pt x="103084" y="45919"/>
                            <a:pt x="108238" y="38610"/>
                            <a:pt x="117703" y="38610"/>
                          </a:cubicBezTo>
                          <a:lnTo>
                            <a:pt x="117703" y="38610"/>
                          </a:lnTo>
                          <a:close/>
                          <a:moveTo>
                            <a:pt x="102896" y="70566"/>
                          </a:moveTo>
                          <a:lnTo>
                            <a:pt x="148909" y="70566"/>
                          </a:lnTo>
                          <a:lnTo>
                            <a:pt x="148909" y="67098"/>
                          </a:lnTo>
                          <a:cubicBezTo>
                            <a:pt x="148909" y="49293"/>
                            <a:pt x="145536" y="40015"/>
                            <a:pt x="138882" y="34018"/>
                          </a:cubicBezTo>
                          <a:cubicBezTo>
                            <a:pt x="132322" y="28114"/>
                            <a:pt x="125294" y="26146"/>
                            <a:pt x="117703" y="26146"/>
                          </a:cubicBezTo>
                          <a:cubicBezTo>
                            <a:pt x="107957" y="26146"/>
                            <a:pt x="100366" y="29332"/>
                            <a:pt x="94087" y="36361"/>
                          </a:cubicBezTo>
                          <a:cubicBezTo>
                            <a:pt x="87340" y="43857"/>
                            <a:pt x="84529" y="52760"/>
                            <a:pt x="84529" y="66161"/>
                          </a:cubicBezTo>
                          <a:cubicBezTo>
                            <a:pt x="84529" y="90526"/>
                            <a:pt x="98211" y="106083"/>
                            <a:pt x="120046" y="106083"/>
                          </a:cubicBezTo>
                          <a:cubicBezTo>
                            <a:pt x="130448" y="106083"/>
                            <a:pt x="139725" y="102803"/>
                            <a:pt x="147785" y="95962"/>
                          </a:cubicBezTo>
                          <a:lnTo>
                            <a:pt x="141225" y="85841"/>
                          </a:lnTo>
                          <a:cubicBezTo>
                            <a:pt x="135415" y="90807"/>
                            <a:pt x="129229" y="93338"/>
                            <a:pt x="122014" y="93338"/>
                          </a:cubicBezTo>
                          <a:cubicBezTo>
                            <a:pt x="106926" y="93338"/>
                            <a:pt x="102990" y="82186"/>
                            <a:pt x="102990" y="71690"/>
                          </a:cubicBezTo>
                          <a:lnTo>
                            <a:pt x="102990" y="70472"/>
                          </a:lnTo>
                          <a:lnTo>
                            <a:pt x="102990" y="70472"/>
                          </a:lnTo>
                          <a:close/>
                        </a:path>
                      </a:pathLst>
                    </a:custGeom>
                    <a:solidFill>
                      <a:schemeClr val="bg1"/>
                    </a:solidFill>
                    <a:ln w="93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77B4A1EE-3D2F-DD96-CC60-2CF03E53CD62}"/>
                        </a:ext>
                      </a:extLst>
                    </p:cNvPr>
                    <p:cNvSpPr/>
                    <p:nvPr/>
                  </p:nvSpPr>
                  <p:spPr>
                    <a:xfrm>
                      <a:off x="5779235" y="5600990"/>
                      <a:ext cx="307751" cy="213477"/>
                    </a:xfrm>
                    <a:custGeom>
                      <a:avLst/>
                      <a:gdLst>
                        <a:gd name="connsiteX0" fmla="*/ 249557 w 307751"/>
                        <a:gd name="connsiteY0" fmla="*/ 77781 h 213477"/>
                        <a:gd name="connsiteX1" fmla="*/ 271298 w 307751"/>
                        <a:gd name="connsiteY1" fmla="*/ 1312 h 213477"/>
                        <a:gd name="connsiteX2" fmla="*/ 253961 w 307751"/>
                        <a:gd name="connsiteY2" fmla="*/ 1312 h 213477"/>
                        <a:gd name="connsiteX3" fmla="*/ 245995 w 307751"/>
                        <a:gd name="connsiteY3" fmla="*/ 36829 h 213477"/>
                        <a:gd name="connsiteX4" fmla="*/ 242153 w 307751"/>
                        <a:gd name="connsiteY4" fmla="*/ 57258 h 213477"/>
                        <a:gd name="connsiteX5" fmla="*/ 241684 w 307751"/>
                        <a:gd name="connsiteY5" fmla="*/ 57258 h 213477"/>
                        <a:gd name="connsiteX6" fmla="*/ 236812 w 307751"/>
                        <a:gd name="connsiteY6" fmla="*/ 35611 h 213477"/>
                        <a:gd name="connsiteX7" fmla="*/ 228096 w 307751"/>
                        <a:gd name="connsiteY7" fmla="*/ 1312 h 213477"/>
                        <a:gd name="connsiteX8" fmla="*/ 211603 w 307751"/>
                        <a:gd name="connsiteY8" fmla="*/ 1312 h 213477"/>
                        <a:gd name="connsiteX9" fmla="*/ 201670 w 307751"/>
                        <a:gd name="connsiteY9" fmla="*/ 36548 h 213477"/>
                        <a:gd name="connsiteX10" fmla="*/ 197265 w 307751"/>
                        <a:gd name="connsiteY10" fmla="*/ 56977 h 213477"/>
                        <a:gd name="connsiteX11" fmla="*/ 196796 w 307751"/>
                        <a:gd name="connsiteY11" fmla="*/ 56977 h 213477"/>
                        <a:gd name="connsiteX12" fmla="*/ 192861 w 307751"/>
                        <a:gd name="connsiteY12" fmla="*/ 36923 h 213477"/>
                        <a:gd name="connsiteX13" fmla="*/ 184520 w 307751"/>
                        <a:gd name="connsiteY13" fmla="*/ 0 h 213477"/>
                        <a:gd name="connsiteX14" fmla="*/ 167933 w 307751"/>
                        <a:gd name="connsiteY14" fmla="*/ 2249 h 213477"/>
                        <a:gd name="connsiteX15" fmla="*/ 188924 w 307751"/>
                        <a:gd name="connsiteY15" fmla="*/ 77688 h 213477"/>
                        <a:gd name="connsiteX16" fmla="*/ 204575 w 307751"/>
                        <a:gd name="connsiteY16" fmla="*/ 77688 h 213477"/>
                        <a:gd name="connsiteX17" fmla="*/ 213852 w 307751"/>
                        <a:gd name="connsiteY17" fmla="*/ 43389 h 213477"/>
                        <a:gd name="connsiteX18" fmla="*/ 218912 w 307751"/>
                        <a:gd name="connsiteY18" fmla="*/ 21835 h 213477"/>
                        <a:gd name="connsiteX19" fmla="*/ 219194 w 307751"/>
                        <a:gd name="connsiteY19" fmla="*/ 21835 h 213477"/>
                        <a:gd name="connsiteX20" fmla="*/ 224254 w 307751"/>
                        <a:gd name="connsiteY20" fmla="*/ 42639 h 213477"/>
                        <a:gd name="connsiteX21" fmla="*/ 233719 w 307751"/>
                        <a:gd name="connsiteY21" fmla="*/ 77688 h 213477"/>
                        <a:gd name="connsiteX22" fmla="*/ 249369 w 307751"/>
                        <a:gd name="connsiteY22" fmla="*/ 77688 h 213477"/>
                        <a:gd name="connsiteX23" fmla="*/ 26802 w 307751"/>
                        <a:gd name="connsiteY23" fmla="*/ 121264 h 213477"/>
                        <a:gd name="connsiteX24" fmla="*/ 26802 w 307751"/>
                        <a:gd name="connsiteY24" fmla="*/ 121264 h 213477"/>
                        <a:gd name="connsiteX25" fmla="*/ 48168 w 307751"/>
                        <a:gd name="connsiteY25" fmla="*/ 137195 h 213477"/>
                        <a:gd name="connsiteX26" fmla="*/ 43483 w 307751"/>
                        <a:gd name="connsiteY26" fmla="*/ 149846 h 213477"/>
                        <a:gd name="connsiteX27" fmla="*/ 26239 w 307751"/>
                        <a:gd name="connsiteY27" fmla="*/ 154251 h 213477"/>
                        <a:gd name="connsiteX28" fmla="*/ 17243 w 307751"/>
                        <a:gd name="connsiteY28" fmla="*/ 154251 h 213477"/>
                        <a:gd name="connsiteX29" fmla="*/ 17243 w 307751"/>
                        <a:gd name="connsiteY29" fmla="*/ 121264 h 213477"/>
                        <a:gd name="connsiteX30" fmla="*/ 26802 w 307751"/>
                        <a:gd name="connsiteY30" fmla="*/ 121264 h 213477"/>
                        <a:gd name="connsiteX31" fmla="*/ 51167 w 307751"/>
                        <a:gd name="connsiteY31" fmla="*/ 211415 h 213477"/>
                        <a:gd name="connsiteX32" fmla="*/ 72065 w 307751"/>
                        <a:gd name="connsiteY32" fmla="*/ 211415 h 213477"/>
                        <a:gd name="connsiteX33" fmla="*/ 56508 w 307751"/>
                        <a:gd name="connsiteY33" fmla="*/ 186394 h 213477"/>
                        <a:gd name="connsiteX34" fmla="*/ 40202 w 307751"/>
                        <a:gd name="connsiteY34" fmla="*/ 165590 h 213477"/>
                        <a:gd name="connsiteX35" fmla="*/ 66442 w 307751"/>
                        <a:gd name="connsiteY35" fmla="*/ 137008 h 213477"/>
                        <a:gd name="connsiteX36" fmla="*/ 32143 w 307751"/>
                        <a:gd name="connsiteY36" fmla="*/ 107207 h 213477"/>
                        <a:gd name="connsiteX37" fmla="*/ 0 w 307751"/>
                        <a:gd name="connsiteY37" fmla="*/ 107207 h 213477"/>
                        <a:gd name="connsiteX38" fmla="*/ 0 w 307751"/>
                        <a:gd name="connsiteY38" fmla="*/ 211322 h 213477"/>
                        <a:gd name="connsiteX39" fmla="*/ 17243 w 307751"/>
                        <a:gd name="connsiteY39" fmla="*/ 211322 h 213477"/>
                        <a:gd name="connsiteX40" fmla="*/ 17243 w 307751"/>
                        <a:gd name="connsiteY40" fmla="*/ 166340 h 213477"/>
                        <a:gd name="connsiteX41" fmla="*/ 24084 w 307751"/>
                        <a:gd name="connsiteY41" fmla="*/ 169526 h 213477"/>
                        <a:gd name="connsiteX42" fmla="*/ 42077 w 307751"/>
                        <a:gd name="connsiteY42" fmla="*/ 195297 h 213477"/>
                        <a:gd name="connsiteX43" fmla="*/ 51260 w 307751"/>
                        <a:gd name="connsiteY43" fmla="*/ 211415 h 213477"/>
                        <a:gd name="connsiteX44" fmla="*/ 51260 w 307751"/>
                        <a:gd name="connsiteY44" fmla="*/ 211415 h 213477"/>
                        <a:gd name="connsiteX45" fmla="*/ 109831 w 307751"/>
                        <a:gd name="connsiteY45" fmla="*/ 145910 h 213477"/>
                        <a:gd name="connsiteX46" fmla="*/ 109831 w 307751"/>
                        <a:gd name="connsiteY46" fmla="*/ 145910 h 213477"/>
                        <a:gd name="connsiteX47" fmla="*/ 123701 w 307751"/>
                        <a:gd name="connsiteY47" fmla="*/ 165590 h 213477"/>
                        <a:gd name="connsiteX48" fmla="*/ 95212 w 307751"/>
                        <a:gd name="connsiteY48" fmla="*/ 165590 h 213477"/>
                        <a:gd name="connsiteX49" fmla="*/ 109831 w 307751"/>
                        <a:gd name="connsiteY49" fmla="*/ 145910 h 213477"/>
                        <a:gd name="connsiteX50" fmla="*/ 109831 w 307751"/>
                        <a:gd name="connsiteY50" fmla="*/ 145910 h 213477"/>
                        <a:gd name="connsiteX51" fmla="*/ 95025 w 307751"/>
                        <a:gd name="connsiteY51" fmla="*/ 177866 h 213477"/>
                        <a:gd name="connsiteX52" fmla="*/ 141037 w 307751"/>
                        <a:gd name="connsiteY52" fmla="*/ 177866 h 213477"/>
                        <a:gd name="connsiteX53" fmla="*/ 141037 w 307751"/>
                        <a:gd name="connsiteY53" fmla="*/ 174399 h 213477"/>
                        <a:gd name="connsiteX54" fmla="*/ 131010 w 307751"/>
                        <a:gd name="connsiteY54" fmla="*/ 141318 h 213477"/>
                        <a:gd name="connsiteX55" fmla="*/ 109831 w 307751"/>
                        <a:gd name="connsiteY55" fmla="*/ 133447 h 213477"/>
                        <a:gd name="connsiteX56" fmla="*/ 86216 w 307751"/>
                        <a:gd name="connsiteY56" fmla="*/ 143661 h 213477"/>
                        <a:gd name="connsiteX57" fmla="*/ 76657 w 307751"/>
                        <a:gd name="connsiteY57" fmla="*/ 173462 h 213477"/>
                        <a:gd name="connsiteX58" fmla="*/ 112174 w 307751"/>
                        <a:gd name="connsiteY58" fmla="*/ 213383 h 213477"/>
                        <a:gd name="connsiteX59" fmla="*/ 139913 w 307751"/>
                        <a:gd name="connsiteY59" fmla="*/ 203262 h 213477"/>
                        <a:gd name="connsiteX60" fmla="*/ 133353 w 307751"/>
                        <a:gd name="connsiteY60" fmla="*/ 193142 h 213477"/>
                        <a:gd name="connsiteX61" fmla="*/ 114142 w 307751"/>
                        <a:gd name="connsiteY61" fmla="*/ 200639 h 213477"/>
                        <a:gd name="connsiteX62" fmla="*/ 95118 w 307751"/>
                        <a:gd name="connsiteY62" fmla="*/ 178991 h 213477"/>
                        <a:gd name="connsiteX63" fmla="*/ 95118 w 307751"/>
                        <a:gd name="connsiteY63" fmla="*/ 177773 h 213477"/>
                        <a:gd name="connsiteX64" fmla="*/ 95118 w 307751"/>
                        <a:gd name="connsiteY64" fmla="*/ 177773 h 213477"/>
                        <a:gd name="connsiteX65" fmla="*/ 172431 w 307751"/>
                        <a:gd name="connsiteY65" fmla="*/ 213102 h 213477"/>
                        <a:gd name="connsiteX66" fmla="*/ 182458 w 307751"/>
                        <a:gd name="connsiteY66" fmla="*/ 211322 h 213477"/>
                        <a:gd name="connsiteX67" fmla="*/ 179741 w 307751"/>
                        <a:gd name="connsiteY67" fmla="*/ 201107 h 213477"/>
                        <a:gd name="connsiteX68" fmla="*/ 174211 w 307751"/>
                        <a:gd name="connsiteY68" fmla="*/ 199889 h 213477"/>
                        <a:gd name="connsiteX69" fmla="*/ 172525 w 307751"/>
                        <a:gd name="connsiteY69" fmla="*/ 186207 h 213477"/>
                        <a:gd name="connsiteX70" fmla="*/ 172525 w 307751"/>
                        <a:gd name="connsiteY70" fmla="*/ 121639 h 213477"/>
                        <a:gd name="connsiteX71" fmla="*/ 171119 w 307751"/>
                        <a:gd name="connsiteY71" fmla="*/ 100741 h 213477"/>
                        <a:gd name="connsiteX72" fmla="*/ 153876 w 307751"/>
                        <a:gd name="connsiteY72" fmla="*/ 104489 h 213477"/>
                        <a:gd name="connsiteX73" fmla="*/ 155376 w 307751"/>
                        <a:gd name="connsiteY73" fmla="*/ 126793 h 213477"/>
                        <a:gd name="connsiteX74" fmla="*/ 155376 w 307751"/>
                        <a:gd name="connsiteY74" fmla="*/ 191642 h 213477"/>
                        <a:gd name="connsiteX75" fmla="*/ 172244 w 307751"/>
                        <a:gd name="connsiteY75" fmla="*/ 213196 h 213477"/>
                        <a:gd name="connsiteX76" fmla="*/ 192954 w 307751"/>
                        <a:gd name="connsiteY76" fmla="*/ 211509 h 213477"/>
                        <a:gd name="connsiteX77" fmla="*/ 209822 w 307751"/>
                        <a:gd name="connsiteY77" fmla="*/ 211509 h 213477"/>
                        <a:gd name="connsiteX78" fmla="*/ 209822 w 307751"/>
                        <a:gd name="connsiteY78" fmla="*/ 133540 h 213477"/>
                        <a:gd name="connsiteX79" fmla="*/ 192954 w 307751"/>
                        <a:gd name="connsiteY79" fmla="*/ 136539 h 213477"/>
                        <a:gd name="connsiteX80" fmla="*/ 192954 w 307751"/>
                        <a:gd name="connsiteY80" fmla="*/ 211509 h 213477"/>
                        <a:gd name="connsiteX81" fmla="*/ 192954 w 307751"/>
                        <a:gd name="connsiteY81" fmla="*/ 211509 h 213477"/>
                        <a:gd name="connsiteX82" fmla="*/ 201294 w 307751"/>
                        <a:gd name="connsiteY82" fmla="*/ 124075 h 213477"/>
                        <a:gd name="connsiteX83" fmla="*/ 201294 w 307751"/>
                        <a:gd name="connsiteY83" fmla="*/ 124075 h 213477"/>
                        <a:gd name="connsiteX84" fmla="*/ 212540 w 307751"/>
                        <a:gd name="connsiteY84" fmla="*/ 113111 h 213477"/>
                        <a:gd name="connsiteX85" fmla="*/ 201576 w 307751"/>
                        <a:gd name="connsiteY85" fmla="*/ 101959 h 213477"/>
                        <a:gd name="connsiteX86" fmla="*/ 201388 w 307751"/>
                        <a:gd name="connsiteY86" fmla="*/ 101959 h 213477"/>
                        <a:gd name="connsiteX87" fmla="*/ 190424 w 307751"/>
                        <a:gd name="connsiteY87" fmla="*/ 113111 h 213477"/>
                        <a:gd name="connsiteX88" fmla="*/ 201201 w 307751"/>
                        <a:gd name="connsiteY88" fmla="*/ 124075 h 213477"/>
                        <a:gd name="connsiteX89" fmla="*/ 201201 w 307751"/>
                        <a:gd name="connsiteY89" fmla="*/ 124075 h 213477"/>
                        <a:gd name="connsiteX90" fmla="*/ 257803 w 307751"/>
                        <a:gd name="connsiteY90" fmla="*/ 213477 h 213477"/>
                        <a:gd name="connsiteX91" fmla="*/ 282450 w 307751"/>
                        <a:gd name="connsiteY91" fmla="*/ 203356 h 213477"/>
                        <a:gd name="connsiteX92" fmla="*/ 274484 w 307751"/>
                        <a:gd name="connsiteY92" fmla="*/ 193235 h 213477"/>
                        <a:gd name="connsiteX93" fmla="*/ 258928 w 307751"/>
                        <a:gd name="connsiteY93" fmla="*/ 200732 h 213477"/>
                        <a:gd name="connsiteX94" fmla="*/ 248713 w 307751"/>
                        <a:gd name="connsiteY94" fmla="*/ 196328 h 213477"/>
                        <a:gd name="connsiteX95" fmla="*/ 243559 w 307751"/>
                        <a:gd name="connsiteY95" fmla="*/ 175524 h 213477"/>
                        <a:gd name="connsiteX96" fmla="*/ 246745 w 307751"/>
                        <a:gd name="connsiteY96" fmla="*/ 154345 h 213477"/>
                        <a:gd name="connsiteX97" fmla="*/ 258928 w 307751"/>
                        <a:gd name="connsiteY97" fmla="*/ 146660 h 213477"/>
                        <a:gd name="connsiteX98" fmla="*/ 271860 w 307751"/>
                        <a:gd name="connsiteY98" fmla="*/ 152564 h 213477"/>
                        <a:gd name="connsiteX99" fmla="*/ 280200 w 307751"/>
                        <a:gd name="connsiteY99" fmla="*/ 141600 h 213477"/>
                        <a:gd name="connsiteX100" fmla="*/ 258834 w 307751"/>
                        <a:gd name="connsiteY100" fmla="*/ 133353 h 213477"/>
                        <a:gd name="connsiteX101" fmla="*/ 224816 w 307751"/>
                        <a:gd name="connsiteY101" fmla="*/ 174305 h 213477"/>
                        <a:gd name="connsiteX102" fmla="*/ 257616 w 307751"/>
                        <a:gd name="connsiteY102" fmla="*/ 213477 h 213477"/>
                        <a:gd name="connsiteX103" fmla="*/ 297443 w 307751"/>
                        <a:gd name="connsiteY103" fmla="*/ 197827 h 213477"/>
                        <a:gd name="connsiteX104" fmla="*/ 297443 w 307751"/>
                        <a:gd name="connsiteY104" fmla="*/ 197827 h 213477"/>
                        <a:gd name="connsiteX105" fmla="*/ 298380 w 307751"/>
                        <a:gd name="connsiteY105" fmla="*/ 199327 h 213477"/>
                        <a:gd name="connsiteX106" fmla="*/ 297912 w 307751"/>
                        <a:gd name="connsiteY106" fmla="*/ 200545 h 213477"/>
                        <a:gd name="connsiteX107" fmla="*/ 296038 w 307751"/>
                        <a:gd name="connsiteY107" fmla="*/ 201013 h 213477"/>
                        <a:gd name="connsiteX108" fmla="*/ 295194 w 307751"/>
                        <a:gd name="connsiteY108" fmla="*/ 201013 h 213477"/>
                        <a:gd name="connsiteX109" fmla="*/ 295194 w 307751"/>
                        <a:gd name="connsiteY109" fmla="*/ 197640 h 213477"/>
                        <a:gd name="connsiteX110" fmla="*/ 296131 w 307751"/>
                        <a:gd name="connsiteY110" fmla="*/ 197640 h 213477"/>
                        <a:gd name="connsiteX111" fmla="*/ 297537 w 307751"/>
                        <a:gd name="connsiteY111" fmla="*/ 197827 h 213477"/>
                        <a:gd name="connsiteX112" fmla="*/ 297537 w 307751"/>
                        <a:gd name="connsiteY112" fmla="*/ 197827 h 213477"/>
                        <a:gd name="connsiteX113" fmla="*/ 298756 w 307751"/>
                        <a:gd name="connsiteY113" fmla="*/ 208136 h 213477"/>
                        <a:gd name="connsiteX114" fmla="*/ 301754 w 307751"/>
                        <a:gd name="connsiteY114" fmla="*/ 208136 h 213477"/>
                        <a:gd name="connsiteX115" fmla="*/ 298756 w 307751"/>
                        <a:gd name="connsiteY115" fmla="*/ 203262 h 213477"/>
                        <a:gd name="connsiteX116" fmla="*/ 298193 w 307751"/>
                        <a:gd name="connsiteY116" fmla="*/ 202700 h 213477"/>
                        <a:gd name="connsiteX117" fmla="*/ 301005 w 307751"/>
                        <a:gd name="connsiteY117" fmla="*/ 199233 h 213477"/>
                        <a:gd name="connsiteX118" fmla="*/ 297256 w 307751"/>
                        <a:gd name="connsiteY118" fmla="*/ 195578 h 213477"/>
                        <a:gd name="connsiteX119" fmla="*/ 292570 w 307751"/>
                        <a:gd name="connsiteY119" fmla="*/ 195578 h 213477"/>
                        <a:gd name="connsiteX120" fmla="*/ 292570 w 307751"/>
                        <a:gd name="connsiteY120" fmla="*/ 208136 h 213477"/>
                        <a:gd name="connsiteX121" fmla="*/ 295101 w 307751"/>
                        <a:gd name="connsiteY121" fmla="*/ 208136 h 213477"/>
                        <a:gd name="connsiteX122" fmla="*/ 295101 w 307751"/>
                        <a:gd name="connsiteY122" fmla="*/ 202888 h 213477"/>
                        <a:gd name="connsiteX123" fmla="*/ 295475 w 307751"/>
                        <a:gd name="connsiteY123" fmla="*/ 202888 h 213477"/>
                        <a:gd name="connsiteX124" fmla="*/ 297537 w 307751"/>
                        <a:gd name="connsiteY124" fmla="*/ 205980 h 213477"/>
                        <a:gd name="connsiteX125" fmla="*/ 298756 w 307751"/>
                        <a:gd name="connsiteY125" fmla="*/ 208042 h 213477"/>
                        <a:gd name="connsiteX126" fmla="*/ 298756 w 307751"/>
                        <a:gd name="connsiteY126" fmla="*/ 208042 h 213477"/>
                        <a:gd name="connsiteX127" fmla="*/ 296507 w 307751"/>
                        <a:gd name="connsiteY127" fmla="*/ 192954 h 213477"/>
                        <a:gd name="connsiteX128" fmla="*/ 296507 w 307751"/>
                        <a:gd name="connsiteY128" fmla="*/ 192954 h 213477"/>
                        <a:gd name="connsiteX129" fmla="*/ 305222 w 307751"/>
                        <a:gd name="connsiteY129" fmla="*/ 201950 h 213477"/>
                        <a:gd name="connsiteX130" fmla="*/ 296507 w 307751"/>
                        <a:gd name="connsiteY130" fmla="*/ 210947 h 213477"/>
                        <a:gd name="connsiteX131" fmla="*/ 287885 w 307751"/>
                        <a:gd name="connsiteY131" fmla="*/ 201950 h 213477"/>
                        <a:gd name="connsiteX132" fmla="*/ 296507 w 307751"/>
                        <a:gd name="connsiteY132" fmla="*/ 192954 h 213477"/>
                        <a:gd name="connsiteX133" fmla="*/ 296507 w 307751"/>
                        <a:gd name="connsiteY133" fmla="*/ 192954 h 213477"/>
                        <a:gd name="connsiteX134" fmla="*/ 296507 w 307751"/>
                        <a:gd name="connsiteY134" fmla="*/ 213102 h 213477"/>
                        <a:gd name="connsiteX135" fmla="*/ 296507 w 307751"/>
                        <a:gd name="connsiteY135" fmla="*/ 213102 h 213477"/>
                        <a:gd name="connsiteX136" fmla="*/ 307752 w 307751"/>
                        <a:gd name="connsiteY136" fmla="*/ 201950 h 213477"/>
                        <a:gd name="connsiteX137" fmla="*/ 307752 w 307751"/>
                        <a:gd name="connsiteY137" fmla="*/ 201950 h 213477"/>
                        <a:gd name="connsiteX138" fmla="*/ 296507 w 307751"/>
                        <a:gd name="connsiteY138" fmla="*/ 190705 h 213477"/>
                        <a:gd name="connsiteX139" fmla="*/ 285261 w 307751"/>
                        <a:gd name="connsiteY139" fmla="*/ 201950 h 213477"/>
                        <a:gd name="connsiteX140" fmla="*/ 296507 w 307751"/>
                        <a:gd name="connsiteY140" fmla="*/ 213102 h 213477"/>
                        <a:gd name="connsiteX141" fmla="*/ 296507 w 307751"/>
                        <a:gd name="connsiteY141" fmla="*/ 213102 h 21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307751" h="213477">
                          <a:moveTo>
                            <a:pt x="249557" y="77781"/>
                          </a:moveTo>
                          <a:lnTo>
                            <a:pt x="271298" y="1312"/>
                          </a:lnTo>
                          <a:lnTo>
                            <a:pt x="253961" y="1312"/>
                          </a:lnTo>
                          <a:lnTo>
                            <a:pt x="245995" y="36829"/>
                          </a:lnTo>
                          <a:lnTo>
                            <a:pt x="242153" y="57258"/>
                          </a:lnTo>
                          <a:lnTo>
                            <a:pt x="241684" y="57258"/>
                          </a:lnTo>
                          <a:lnTo>
                            <a:pt x="236812" y="35611"/>
                          </a:lnTo>
                          <a:lnTo>
                            <a:pt x="228096" y="1312"/>
                          </a:lnTo>
                          <a:lnTo>
                            <a:pt x="211603" y="1312"/>
                          </a:lnTo>
                          <a:lnTo>
                            <a:pt x="201670" y="36548"/>
                          </a:lnTo>
                          <a:cubicBezTo>
                            <a:pt x="198764" y="47044"/>
                            <a:pt x="197265" y="56977"/>
                            <a:pt x="197265" y="56977"/>
                          </a:cubicBezTo>
                          <a:lnTo>
                            <a:pt x="196796" y="56977"/>
                          </a:lnTo>
                          <a:lnTo>
                            <a:pt x="192861" y="36923"/>
                          </a:lnTo>
                          <a:lnTo>
                            <a:pt x="184520" y="0"/>
                          </a:lnTo>
                          <a:lnTo>
                            <a:pt x="167933" y="2249"/>
                          </a:lnTo>
                          <a:lnTo>
                            <a:pt x="188924" y="77688"/>
                          </a:lnTo>
                          <a:lnTo>
                            <a:pt x="204575" y="77688"/>
                          </a:lnTo>
                          <a:lnTo>
                            <a:pt x="213852" y="43389"/>
                          </a:lnTo>
                          <a:cubicBezTo>
                            <a:pt x="217694" y="29426"/>
                            <a:pt x="218912" y="21835"/>
                            <a:pt x="218912" y="21835"/>
                          </a:cubicBezTo>
                          <a:lnTo>
                            <a:pt x="219194" y="21835"/>
                          </a:lnTo>
                          <a:lnTo>
                            <a:pt x="224254" y="42639"/>
                          </a:lnTo>
                          <a:lnTo>
                            <a:pt x="233719" y="77688"/>
                          </a:lnTo>
                          <a:lnTo>
                            <a:pt x="249369" y="77688"/>
                          </a:lnTo>
                          <a:moveTo>
                            <a:pt x="26802" y="121264"/>
                          </a:moveTo>
                          <a:lnTo>
                            <a:pt x="26802" y="121264"/>
                          </a:lnTo>
                          <a:cubicBezTo>
                            <a:pt x="42358" y="121264"/>
                            <a:pt x="48168" y="126699"/>
                            <a:pt x="48168" y="137195"/>
                          </a:cubicBezTo>
                          <a:cubicBezTo>
                            <a:pt x="48168" y="142630"/>
                            <a:pt x="46294" y="146941"/>
                            <a:pt x="43483" y="149846"/>
                          </a:cubicBezTo>
                          <a:cubicBezTo>
                            <a:pt x="40296" y="153033"/>
                            <a:pt x="35423" y="154251"/>
                            <a:pt x="26239" y="154251"/>
                          </a:cubicBezTo>
                          <a:lnTo>
                            <a:pt x="17243" y="154251"/>
                          </a:lnTo>
                          <a:lnTo>
                            <a:pt x="17243" y="121264"/>
                          </a:lnTo>
                          <a:lnTo>
                            <a:pt x="26802" y="121264"/>
                          </a:lnTo>
                          <a:close/>
                          <a:moveTo>
                            <a:pt x="51167" y="211415"/>
                          </a:moveTo>
                          <a:lnTo>
                            <a:pt x="72065" y="211415"/>
                          </a:lnTo>
                          <a:lnTo>
                            <a:pt x="56508" y="186394"/>
                          </a:lnTo>
                          <a:cubicBezTo>
                            <a:pt x="50980" y="177679"/>
                            <a:pt x="44045" y="167558"/>
                            <a:pt x="40202" y="165590"/>
                          </a:cubicBezTo>
                          <a:cubicBezTo>
                            <a:pt x="56696" y="165590"/>
                            <a:pt x="66442" y="151908"/>
                            <a:pt x="66442" y="137008"/>
                          </a:cubicBezTo>
                          <a:cubicBezTo>
                            <a:pt x="66442" y="120795"/>
                            <a:pt x="55759" y="107207"/>
                            <a:pt x="32143" y="107207"/>
                          </a:cubicBezTo>
                          <a:lnTo>
                            <a:pt x="0" y="107207"/>
                          </a:lnTo>
                          <a:lnTo>
                            <a:pt x="0" y="211322"/>
                          </a:lnTo>
                          <a:lnTo>
                            <a:pt x="17243" y="211322"/>
                          </a:lnTo>
                          <a:lnTo>
                            <a:pt x="17243" y="166340"/>
                          </a:lnTo>
                          <a:cubicBezTo>
                            <a:pt x="19867" y="166340"/>
                            <a:pt x="22397" y="167464"/>
                            <a:pt x="24084" y="169526"/>
                          </a:cubicBezTo>
                          <a:cubicBezTo>
                            <a:pt x="29894" y="175242"/>
                            <a:pt x="34768" y="182458"/>
                            <a:pt x="42077" y="195297"/>
                          </a:cubicBezTo>
                          <a:lnTo>
                            <a:pt x="51260" y="211415"/>
                          </a:lnTo>
                          <a:lnTo>
                            <a:pt x="51260" y="211415"/>
                          </a:lnTo>
                          <a:close/>
                          <a:moveTo>
                            <a:pt x="109831" y="145910"/>
                          </a:moveTo>
                          <a:lnTo>
                            <a:pt x="109831" y="145910"/>
                          </a:lnTo>
                          <a:cubicBezTo>
                            <a:pt x="118171" y="145910"/>
                            <a:pt x="123701" y="153314"/>
                            <a:pt x="123701" y="165590"/>
                          </a:cubicBezTo>
                          <a:lnTo>
                            <a:pt x="95212" y="165590"/>
                          </a:lnTo>
                          <a:cubicBezTo>
                            <a:pt x="95212" y="153220"/>
                            <a:pt x="100366" y="145910"/>
                            <a:pt x="109831" y="145910"/>
                          </a:cubicBezTo>
                          <a:lnTo>
                            <a:pt x="109831" y="145910"/>
                          </a:lnTo>
                          <a:close/>
                          <a:moveTo>
                            <a:pt x="95025" y="177866"/>
                          </a:moveTo>
                          <a:lnTo>
                            <a:pt x="141037" y="177866"/>
                          </a:lnTo>
                          <a:lnTo>
                            <a:pt x="141037" y="174399"/>
                          </a:lnTo>
                          <a:cubicBezTo>
                            <a:pt x="141037" y="156687"/>
                            <a:pt x="137664" y="147316"/>
                            <a:pt x="131010" y="141318"/>
                          </a:cubicBezTo>
                          <a:cubicBezTo>
                            <a:pt x="124450" y="135415"/>
                            <a:pt x="117422" y="133447"/>
                            <a:pt x="109831" y="133447"/>
                          </a:cubicBezTo>
                          <a:cubicBezTo>
                            <a:pt x="100085" y="133447"/>
                            <a:pt x="92494" y="136633"/>
                            <a:pt x="86216" y="143661"/>
                          </a:cubicBezTo>
                          <a:cubicBezTo>
                            <a:pt x="79468" y="151158"/>
                            <a:pt x="76657" y="160061"/>
                            <a:pt x="76657" y="173462"/>
                          </a:cubicBezTo>
                          <a:cubicBezTo>
                            <a:pt x="76657" y="197827"/>
                            <a:pt x="90339" y="213383"/>
                            <a:pt x="112174" y="213383"/>
                          </a:cubicBezTo>
                          <a:cubicBezTo>
                            <a:pt x="122295" y="213477"/>
                            <a:pt x="132228" y="209916"/>
                            <a:pt x="139913" y="203262"/>
                          </a:cubicBezTo>
                          <a:lnTo>
                            <a:pt x="133353" y="193142"/>
                          </a:lnTo>
                          <a:cubicBezTo>
                            <a:pt x="127543" y="198108"/>
                            <a:pt x="121358" y="200639"/>
                            <a:pt x="114142" y="200639"/>
                          </a:cubicBezTo>
                          <a:cubicBezTo>
                            <a:pt x="99054" y="200639"/>
                            <a:pt x="95118" y="189487"/>
                            <a:pt x="95118" y="178991"/>
                          </a:cubicBezTo>
                          <a:lnTo>
                            <a:pt x="95118" y="177773"/>
                          </a:lnTo>
                          <a:lnTo>
                            <a:pt x="95118" y="177773"/>
                          </a:lnTo>
                          <a:close/>
                          <a:moveTo>
                            <a:pt x="172431" y="213102"/>
                          </a:moveTo>
                          <a:cubicBezTo>
                            <a:pt x="176273" y="213102"/>
                            <a:pt x="179459" y="212540"/>
                            <a:pt x="182458" y="211322"/>
                          </a:cubicBezTo>
                          <a:lnTo>
                            <a:pt x="179741" y="201107"/>
                          </a:lnTo>
                          <a:cubicBezTo>
                            <a:pt x="177772" y="202044"/>
                            <a:pt x="175149" y="201295"/>
                            <a:pt x="174211" y="199889"/>
                          </a:cubicBezTo>
                          <a:cubicBezTo>
                            <a:pt x="172994" y="198108"/>
                            <a:pt x="172525" y="196421"/>
                            <a:pt x="172525" y="186207"/>
                          </a:cubicBezTo>
                          <a:lnTo>
                            <a:pt x="172525" y="121639"/>
                          </a:lnTo>
                          <a:cubicBezTo>
                            <a:pt x="172525" y="111705"/>
                            <a:pt x="172337" y="105333"/>
                            <a:pt x="171119" y="100741"/>
                          </a:cubicBezTo>
                          <a:lnTo>
                            <a:pt x="153876" y="104489"/>
                          </a:lnTo>
                          <a:cubicBezTo>
                            <a:pt x="154907" y="110768"/>
                            <a:pt x="155376" y="116391"/>
                            <a:pt x="155376" y="126793"/>
                          </a:cubicBezTo>
                          <a:lnTo>
                            <a:pt x="155376" y="191642"/>
                          </a:lnTo>
                          <a:cubicBezTo>
                            <a:pt x="155376" y="198108"/>
                            <a:pt x="155376" y="213196"/>
                            <a:pt x="172244" y="213196"/>
                          </a:cubicBezTo>
                          <a:moveTo>
                            <a:pt x="192954" y="211509"/>
                          </a:moveTo>
                          <a:lnTo>
                            <a:pt x="209822" y="211509"/>
                          </a:lnTo>
                          <a:lnTo>
                            <a:pt x="209822" y="133540"/>
                          </a:lnTo>
                          <a:lnTo>
                            <a:pt x="192954" y="136539"/>
                          </a:lnTo>
                          <a:lnTo>
                            <a:pt x="192954" y="211509"/>
                          </a:lnTo>
                          <a:lnTo>
                            <a:pt x="192954" y="211509"/>
                          </a:lnTo>
                          <a:close/>
                          <a:moveTo>
                            <a:pt x="201294" y="124075"/>
                          </a:moveTo>
                          <a:lnTo>
                            <a:pt x="201294" y="124075"/>
                          </a:lnTo>
                          <a:cubicBezTo>
                            <a:pt x="207573" y="124075"/>
                            <a:pt x="212540" y="119109"/>
                            <a:pt x="212540" y="113111"/>
                          </a:cubicBezTo>
                          <a:cubicBezTo>
                            <a:pt x="212540" y="106832"/>
                            <a:pt x="207480" y="101959"/>
                            <a:pt x="201576" y="101959"/>
                          </a:cubicBezTo>
                          <a:cubicBezTo>
                            <a:pt x="201576" y="101959"/>
                            <a:pt x="201482" y="101959"/>
                            <a:pt x="201388" y="101959"/>
                          </a:cubicBezTo>
                          <a:cubicBezTo>
                            <a:pt x="195297" y="101959"/>
                            <a:pt x="190330" y="107020"/>
                            <a:pt x="190424" y="113111"/>
                          </a:cubicBezTo>
                          <a:cubicBezTo>
                            <a:pt x="190424" y="119109"/>
                            <a:pt x="195110" y="124075"/>
                            <a:pt x="201201" y="124075"/>
                          </a:cubicBezTo>
                          <a:lnTo>
                            <a:pt x="201201" y="124075"/>
                          </a:lnTo>
                          <a:close/>
                          <a:moveTo>
                            <a:pt x="257803" y="213477"/>
                          </a:moveTo>
                          <a:cubicBezTo>
                            <a:pt x="268205" y="213477"/>
                            <a:pt x="275515" y="210291"/>
                            <a:pt x="282450" y="203356"/>
                          </a:cubicBezTo>
                          <a:lnTo>
                            <a:pt x="274484" y="193235"/>
                          </a:lnTo>
                          <a:cubicBezTo>
                            <a:pt x="269424" y="198202"/>
                            <a:pt x="264269" y="200732"/>
                            <a:pt x="258928" y="200732"/>
                          </a:cubicBezTo>
                          <a:cubicBezTo>
                            <a:pt x="254804" y="200732"/>
                            <a:pt x="251149" y="199045"/>
                            <a:pt x="248713" y="196328"/>
                          </a:cubicBezTo>
                          <a:cubicBezTo>
                            <a:pt x="245246" y="192579"/>
                            <a:pt x="243559" y="185926"/>
                            <a:pt x="243559" y="175524"/>
                          </a:cubicBezTo>
                          <a:cubicBezTo>
                            <a:pt x="243559" y="166059"/>
                            <a:pt x="244496" y="158936"/>
                            <a:pt x="246745" y="154345"/>
                          </a:cubicBezTo>
                          <a:cubicBezTo>
                            <a:pt x="249181" y="149378"/>
                            <a:pt x="253586" y="146660"/>
                            <a:pt x="258928" y="146660"/>
                          </a:cubicBezTo>
                          <a:cubicBezTo>
                            <a:pt x="263332" y="146660"/>
                            <a:pt x="267268" y="148441"/>
                            <a:pt x="271860" y="152564"/>
                          </a:cubicBezTo>
                          <a:lnTo>
                            <a:pt x="280200" y="141600"/>
                          </a:lnTo>
                          <a:cubicBezTo>
                            <a:pt x="273359" y="135227"/>
                            <a:pt x="267268" y="133353"/>
                            <a:pt x="258834" y="133353"/>
                          </a:cubicBezTo>
                          <a:cubicBezTo>
                            <a:pt x="241591" y="133353"/>
                            <a:pt x="224816" y="146566"/>
                            <a:pt x="224816" y="174305"/>
                          </a:cubicBezTo>
                          <a:cubicBezTo>
                            <a:pt x="224816" y="198858"/>
                            <a:pt x="236530" y="213477"/>
                            <a:pt x="257616" y="213477"/>
                          </a:cubicBezTo>
                          <a:moveTo>
                            <a:pt x="297443" y="197827"/>
                          </a:moveTo>
                          <a:lnTo>
                            <a:pt x="297443" y="197827"/>
                          </a:lnTo>
                          <a:cubicBezTo>
                            <a:pt x="298006" y="198108"/>
                            <a:pt x="298380" y="198577"/>
                            <a:pt x="298380" y="199327"/>
                          </a:cubicBezTo>
                          <a:cubicBezTo>
                            <a:pt x="298380" y="199795"/>
                            <a:pt x="298193" y="200264"/>
                            <a:pt x="297912" y="200545"/>
                          </a:cubicBezTo>
                          <a:cubicBezTo>
                            <a:pt x="297537" y="200826"/>
                            <a:pt x="297069" y="201013"/>
                            <a:pt x="296038" y="201013"/>
                          </a:cubicBezTo>
                          <a:lnTo>
                            <a:pt x="295194" y="201013"/>
                          </a:lnTo>
                          <a:lnTo>
                            <a:pt x="295194" y="197640"/>
                          </a:lnTo>
                          <a:lnTo>
                            <a:pt x="296131" y="197640"/>
                          </a:lnTo>
                          <a:cubicBezTo>
                            <a:pt x="296600" y="197640"/>
                            <a:pt x="297069" y="197640"/>
                            <a:pt x="297537" y="197827"/>
                          </a:cubicBezTo>
                          <a:lnTo>
                            <a:pt x="297537" y="197827"/>
                          </a:lnTo>
                          <a:close/>
                          <a:moveTo>
                            <a:pt x="298756" y="208136"/>
                          </a:moveTo>
                          <a:lnTo>
                            <a:pt x="301754" y="208136"/>
                          </a:lnTo>
                          <a:cubicBezTo>
                            <a:pt x="300817" y="206449"/>
                            <a:pt x="299786" y="204856"/>
                            <a:pt x="298756" y="203262"/>
                          </a:cubicBezTo>
                          <a:cubicBezTo>
                            <a:pt x="298568" y="203075"/>
                            <a:pt x="298474" y="202888"/>
                            <a:pt x="298193" y="202700"/>
                          </a:cubicBezTo>
                          <a:cubicBezTo>
                            <a:pt x="299692" y="202700"/>
                            <a:pt x="301005" y="201107"/>
                            <a:pt x="301005" y="199233"/>
                          </a:cubicBezTo>
                          <a:cubicBezTo>
                            <a:pt x="301005" y="197077"/>
                            <a:pt x="299505" y="195578"/>
                            <a:pt x="297256" y="195578"/>
                          </a:cubicBezTo>
                          <a:lnTo>
                            <a:pt x="292570" y="195578"/>
                          </a:lnTo>
                          <a:lnTo>
                            <a:pt x="292570" y="208136"/>
                          </a:lnTo>
                          <a:lnTo>
                            <a:pt x="295101" y="208136"/>
                          </a:lnTo>
                          <a:lnTo>
                            <a:pt x="295101" y="202888"/>
                          </a:lnTo>
                          <a:cubicBezTo>
                            <a:pt x="295101" y="202888"/>
                            <a:pt x="295382" y="202888"/>
                            <a:pt x="295475" y="202888"/>
                          </a:cubicBezTo>
                          <a:cubicBezTo>
                            <a:pt x="295944" y="203075"/>
                            <a:pt x="296319" y="203731"/>
                            <a:pt x="297537" y="205980"/>
                          </a:cubicBezTo>
                          <a:lnTo>
                            <a:pt x="298756" y="208042"/>
                          </a:lnTo>
                          <a:lnTo>
                            <a:pt x="298756" y="208042"/>
                          </a:lnTo>
                          <a:close/>
                          <a:moveTo>
                            <a:pt x="296507" y="192954"/>
                          </a:moveTo>
                          <a:lnTo>
                            <a:pt x="296507" y="192954"/>
                          </a:lnTo>
                          <a:cubicBezTo>
                            <a:pt x="301285" y="192954"/>
                            <a:pt x="305222" y="196890"/>
                            <a:pt x="305222" y="201950"/>
                          </a:cubicBezTo>
                          <a:cubicBezTo>
                            <a:pt x="305222" y="207011"/>
                            <a:pt x="301285" y="210947"/>
                            <a:pt x="296507" y="210947"/>
                          </a:cubicBezTo>
                          <a:cubicBezTo>
                            <a:pt x="291727" y="210947"/>
                            <a:pt x="287885" y="206917"/>
                            <a:pt x="287885" y="201950"/>
                          </a:cubicBezTo>
                          <a:cubicBezTo>
                            <a:pt x="287885" y="196984"/>
                            <a:pt x="291727" y="192954"/>
                            <a:pt x="296507" y="192954"/>
                          </a:cubicBezTo>
                          <a:lnTo>
                            <a:pt x="296507" y="192954"/>
                          </a:lnTo>
                          <a:close/>
                          <a:moveTo>
                            <a:pt x="296507" y="213102"/>
                          </a:moveTo>
                          <a:lnTo>
                            <a:pt x="296507" y="213102"/>
                          </a:lnTo>
                          <a:cubicBezTo>
                            <a:pt x="302691" y="213102"/>
                            <a:pt x="307752" y="208136"/>
                            <a:pt x="307752" y="201950"/>
                          </a:cubicBezTo>
                          <a:lnTo>
                            <a:pt x="307752" y="201950"/>
                          </a:lnTo>
                          <a:cubicBezTo>
                            <a:pt x="307752" y="195672"/>
                            <a:pt x="302691" y="190705"/>
                            <a:pt x="296507" y="190705"/>
                          </a:cubicBezTo>
                          <a:cubicBezTo>
                            <a:pt x="290321" y="190705"/>
                            <a:pt x="285261" y="195766"/>
                            <a:pt x="285261" y="201950"/>
                          </a:cubicBezTo>
                          <a:cubicBezTo>
                            <a:pt x="285261" y="208229"/>
                            <a:pt x="290321" y="213102"/>
                            <a:pt x="296507" y="213102"/>
                          </a:cubicBezTo>
                          <a:lnTo>
                            <a:pt x="296507" y="213102"/>
                          </a:lnTo>
                          <a:close/>
                        </a:path>
                      </a:pathLst>
                    </a:custGeom>
                    <a:solidFill>
                      <a:schemeClr val="bg1"/>
                    </a:solidFill>
                    <a:ln w="9371" cap="flat">
                      <a:noFill/>
                      <a:prstDash val="solid"/>
                      <a:miter/>
                    </a:ln>
                  </p:spPr>
                  <p:txBody>
                    <a:bodyPr rtlCol="0" anchor="ctr"/>
                    <a:lstStyle/>
                    <a:p>
                      <a:endParaRPr lang="en-US"/>
                    </a:p>
                  </p:txBody>
                </p:sp>
              </p:grpSp>
            </p:grpSp>
            <p:grpSp>
              <p:nvGrpSpPr>
                <p:cNvPr id="18" name="Graphic 7">
                  <a:extLst>
                    <a:ext uri="{FF2B5EF4-FFF2-40B4-BE49-F238E27FC236}">
                      <a16:creationId xmlns:a16="http://schemas.microsoft.com/office/drawing/2014/main" id="{6D01BEB5-03AC-DC1E-F590-421CFE42A7B6}"/>
                    </a:ext>
                  </a:extLst>
                </p:cNvPr>
                <p:cNvGrpSpPr/>
                <p:nvPr/>
              </p:nvGrpSpPr>
              <p:grpSpPr>
                <a:xfrm>
                  <a:off x="6980910" y="5412144"/>
                  <a:ext cx="572340" cy="579267"/>
                  <a:chOff x="6980910" y="5412144"/>
                  <a:chExt cx="572340" cy="579267"/>
                </a:xfrm>
              </p:grpSpPr>
              <p:sp>
                <p:nvSpPr>
                  <p:cNvPr id="45" name="Freeform: Shape 44">
                    <a:extLst>
                      <a:ext uri="{FF2B5EF4-FFF2-40B4-BE49-F238E27FC236}">
                        <a16:creationId xmlns:a16="http://schemas.microsoft.com/office/drawing/2014/main" id="{DA04161D-0EBE-7A01-7CEE-FC682813B1DC}"/>
                      </a:ext>
                    </a:extLst>
                  </p:cNvPr>
                  <p:cNvSpPr/>
                  <p:nvPr/>
                </p:nvSpPr>
                <p:spPr>
                  <a:xfrm>
                    <a:off x="6980910" y="5459827"/>
                    <a:ext cx="193170" cy="471031"/>
                  </a:xfrm>
                  <a:custGeom>
                    <a:avLst/>
                    <a:gdLst>
                      <a:gd name="connsiteX0" fmla="*/ 193141 w 193170"/>
                      <a:gd name="connsiteY0" fmla="*/ 781 h 471031"/>
                      <a:gd name="connsiteX1" fmla="*/ 171681 w 193170"/>
                      <a:gd name="connsiteY1" fmla="*/ 157563 h 471031"/>
                      <a:gd name="connsiteX2" fmla="*/ 168402 w 193170"/>
                      <a:gd name="connsiteY2" fmla="*/ 331680 h 471031"/>
                      <a:gd name="connsiteX3" fmla="*/ 21554 w 193170"/>
                      <a:gd name="connsiteY3" fmla="*/ 471031 h 471031"/>
                      <a:gd name="connsiteX4" fmla="*/ 4592 w 193170"/>
                      <a:gd name="connsiteY4" fmla="*/ 304785 h 471031"/>
                      <a:gd name="connsiteX5" fmla="*/ 0 w 193170"/>
                      <a:gd name="connsiteY5" fmla="*/ 173306 h 471031"/>
                      <a:gd name="connsiteX6" fmla="*/ 844 w 193170"/>
                      <a:gd name="connsiteY6" fmla="*/ 168339 h 471031"/>
                      <a:gd name="connsiteX7" fmla="*/ 22304 w 193170"/>
                      <a:gd name="connsiteY7" fmla="*/ 128605 h 471031"/>
                      <a:gd name="connsiteX8" fmla="*/ 193141 w 193170"/>
                      <a:gd name="connsiteY8" fmla="*/ 781 h 47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170" h="471031">
                        <a:moveTo>
                          <a:pt x="193141" y="781"/>
                        </a:moveTo>
                        <a:cubicBezTo>
                          <a:pt x="185738" y="40047"/>
                          <a:pt x="176555" y="98430"/>
                          <a:pt x="171681" y="157563"/>
                        </a:cubicBezTo>
                        <a:cubicBezTo>
                          <a:pt x="162966" y="261771"/>
                          <a:pt x="168402" y="331680"/>
                          <a:pt x="168402" y="331680"/>
                        </a:cubicBezTo>
                        <a:lnTo>
                          <a:pt x="21554" y="471031"/>
                        </a:lnTo>
                        <a:cubicBezTo>
                          <a:pt x="21554" y="471031"/>
                          <a:pt x="10402" y="392875"/>
                          <a:pt x="4592" y="304785"/>
                        </a:cubicBezTo>
                        <a:cubicBezTo>
                          <a:pt x="1312" y="250151"/>
                          <a:pt x="0" y="202170"/>
                          <a:pt x="0" y="173306"/>
                        </a:cubicBezTo>
                        <a:cubicBezTo>
                          <a:pt x="0" y="171619"/>
                          <a:pt x="844" y="170026"/>
                          <a:pt x="844" y="168339"/>
                        </a:cubicBezTo>
                        <a:cubicBezTo>
                          <a:pt x="844" y="166278"/>
                          <a:pt x="3280" y="146879"/>
                          <a:pt x="22304" y="128605"/>
                        </a:cubicBezTo>
                        <a:cubicBezTo>
                          <a:pt x="43014" y="108738"/>
                          <a:pt x="195578" y="-10745"/>
                          <a:pt x="193141" y="781"/>
                        </a:cubicBezTo>
                        <a:close/>
                      </a:path>
                    </a:pathLst>
                  </a:custGeom>
                  <a:solidFill>
                    <a:srgbClr val="1485FF"/>
                  </a:solidFill>
                  <a:ln w="93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BBC48EEC-500D-2291-2AC0-7AB43ACCA631}"/>
                      </a:ext>
                    </a:extLst>
                  </p:cNvPr>
                  <p:cNvSpPr/>
                  <p:nvPr/>
                </p:nvSpPr>
                <p:spPr>
                  <a:xfrm>
                    <a:off x="6980910" y="5459936"/>
                    <a:ext cx="193172" cy="177320"/>
                  </a:xfrm>
                  <a:custGeom>
                    <a:avLst/>
                    <a:gdLst>
                      <a:gd name="connsiteX0" fmla="*/ 193141 w 193172"/>
                      <a:gd name="connsiteY0" fmla="*/ 673 h 177320"/>
                      <a:gd name="connsiteX1" fmla="*/ 171681 w 193172"/>
                      <a:gd name="connsiteY1" fmla="*/ 157454 h 177320"/>
                      <a:gd name="connsiteX2" fmla="*/ 0 w 193172"/>
                      <a:gd name="connsiteY2" fmla="*/ 177321 h 177320"/>
                      <a:gd name="connsiteX3" fmla="*/ 21929 w 193172"/>
                      <a:gd name="connsiteY3" fmla="*/ 133088 h 177320"/>
                      <a:gd name="connsiteX4" fmla="*/ 193141 w 193172"/>
                      <a:gd name="connsiteY4" fmla="*/ 766 h 177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72" h="177320">
                        <a:moveTo>
                          <a:pt x="193141" y="673"/>
                        </a:moveTo>
                        <a:cubicBezTo>
                          <a:pt x="185738" y="39938"/>
                          <a:pt x="176555" y="98321"/>
                          <a:pt x="171681" y="157454"/>
                        </a:cubicBezTo>
                        <a:cubicBezTo>
                          <a:pt x="171681" y="157454"/>
                          <a:pt x="9184" y="138055"/>
                          <a:pt x="0" y="177321"/>
                        </a:cubicBezTo>
                        <a:cubicBezTo>
                          <a:pt x="0" y="175259"/>
                          <a:pt x="2905" y="151269"/>
                          <a:pt x="21929" y="133088"/>
                        </a:cubicBezTo>
                        <a:cubicBezTo>
                          <a:pt x="42639" y="113221"/>
                          <a:pt x="195672" y="-10854"/>
                          <a:pt x="193141" y="766"/>
                        </a:cubicBezTo>
                        <a:close/>
                      </a:path>
                    </a:pathLst>
                  </a:custGeom>
                  <a:solidFill>
                    <a:srgbClr val="1280D9"/>
                  </a:solidFill>
                  <a:ln w="93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F0FBDA2A-BA45-9135-0EA9-16A2A76D55D4}"/>
                      </a:ext>
                    </a:extLst>
                  </p:cNvPr>
                  <p:cNvSpPr/>
                  <p:nvPr/>
                </p:nvSpPr>
                <p:spPr>
                  <a:xfrm>
                    <a:off x="6980910" y="5412144"/>
                    <a:ext cx="527789" cy="224644"/>
                  </a:xfrm>
                  <a:custGeom>
                    <a:avLst/>
                    <a:gdLst>
                      <a:gd name="connsiteX0" fmla="*/ 0 w 527789"/>
                      <a:gd name="connsiteY0" fmla="*/ 215554 h 224644"/>
                      <a:gd name="connsiteX1" fmla="*/ 0 w 527789"/>
                      <a:gd name="connsiteY1" fmla="*/ 224644 h 224644"/>
                      <a:gd name="connsiteX2" fmla="*/ 10309 w 527789"/>
                      <a:gd name="connsiteY2" fmla="*/ 204777 h 224644"/>
                      <a:gd name="connsiteX3" fmla="*/ 49574 w 527789"/>
                      <a:gd name="connsiteY3" fmla="*/ 184535 h 224644"/>
                      <a:gd name="connsiteX4" fmla="*/ 207198 w 527789"/>
                      <a:gd name="connsiteY4" fmla="*/ 171322 h 224644"/>
                      <a:gd name="connsiteX5" fmla="*/ 380942 w 527789"/>
                      <a:gd name="connsiteY5" fmla="*/ 176663 h 224644"/>
                      <a:gd name="connsiteX6" fmla="*/ 527789 w 527789"/>
                      <a:gd name="connsiteY6" fmla="*/ 37313 h 224644"/>
                      <a:gd name="connsiteX7" fmla="*/ 363136 w 527789"/>
                      <a:gd name="connsiteY7" fmla="*/ 12479 h 224644"/>
                      <a:gd name="connsiteX8" fmla="*/ 226691 w 527789"/>
                      <a:gd name="connsiteY8" fmla="*/ 109 h 224644"/>
                      <a:gd name="connsiteX9" fmla="*/ 185364 w 527789"/>
                      <a:gd name="connsiteY9" fmla="*/ 15853 h 224644"/>
                      <a:gd name="connsiteX10" fmla="*/ 17430 w 527789"/>
                      <a:gd name="connsiteY10" fmla="*/ 175539 h 224644"/>
                      <a:gd name="connsiteX11" fmla="*/ 94 w 527789"/>
                      <a:gd name="connsiteY11" fmla="*/ 215648 h 22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789" h="224644">
                        <a:moveTo>
                          <a:pt x="0" y="215554"/>
                        </a:moveTo>
                        <a:lnTo>
                          <a:pt x="0" y="224644"/>
                        </a:lnTo>
                        <a:cubicBezTo>
                          <a:pt x="1687" y="217616"/>
                          <a:pt x="4592" y="212649"/>
                          <a:pt x="10309" y="204777"/>
                        </a:cubicBezTo>
                        <a:cubicBezTo>
                          <a:pt x="22304" y="189502"/>
                          <a:pt x="41702" y="185379"/>
                          <a:pt x="49574" y="184535"/>
                        </a:cubicBezTo>
                        <a:cubicBezTo>
                          <a:pt x="89308" y="179194"/>
                          <a:pt x="147972" y="172915"/>
                          <a:pt x="207198" y="171322"/>
                        </a:cubicBezTo>
                        <a:cubicBezTo>
                          <a:pt x="311876" y="168042"/>
                          <a:pt x="380942" y="176663"/>
                          <a:pt x="380942" y="176663"/>
                        </a:cubicBezTo>
                        <a:lnTo>
                          <a:pt x="527789" y="37313"/>
                        </a:lnTo>
                        <a:cubicBezTo>
                          <a:pt x="527789" y="37313"/>
                          <a:pt x="450851" y="22881"/>
                          <a:pt x="363136" y="12479"/>
                        </a:cubicBezTo>
                        <a:cubicBezTo>
                          <a:pt x="305690" y="5450"/>
                          <a:pt x="255180" y="1702"/>
                          <a:pt x="226691" y="109"/>
                        </a:cubicBezTo>
                        <a:cubicBezTo>
                          <a:pt x="224629" y="109"/>
                          <a:pt x="204387" y="-2328"/>
                          <a:pt x="185364" y="15853"/>
                        </a:cubicBezTo>
                        <a:cubicBezTo>
                          <a:pt x="164653" y="35720"/>
                          <a:pt x="59601" y="135336"/>
                          <a:pt x="17430" y="175539"/>
                        </a:cubicBezTo>
                        <a:cubicBezTo>
                          <a:pt x="-1593" y="193719"/>
                          <a:pt x="94" y="213961"/>
                          <a:pt x="94" y="215648"/>
                        </a:cubicBezTo>
                        <a:close/>
                      </a:path>
                    </a:pathLst>
                  </a:custGeom>
                  <a:solidFill>
                    <a:srgbClr val="A3CB00"/>
                  </a:solidFill>
                  <a:ln w="93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49A351A-6876-62C4-6541-136D85B09D52}"/>
                      </a:ext>
                    </a:extLst>
                  </p:cNvPr>
                  <p:cNvSpPr/>
                  <p:nvPr/>
                </p:nvSpPr>
                <p:spPr>
                  <a:xfrm>
                    <a:off x="7024674" y="5806025"/>
                    <a:ext cx="479164" cy="184902"/>
                  </a:xfrm>
                  <a:custGeom>
                    <a:avLst/>
                    <a:gdLst>
                      <a:gd name="connsiteX0" fmla="*/ 478590 w 479164"/>
                      <a:gd name="connsiteY0" fmla="*/ 8 h 184902"/>
                      <a:gd name="connsiteX1" fmla="*/ 320965 w 479164"/>
                      <a:gd name="connsiteY1" fmla="*/ 14065 h 184902"/>
                      <a:gd name="connsiteX2" fmla="*/ 146848 w 479164"/>
                      <a:gd name="connsiteY2" fmla="*/ 8723 h 184902"/>
                      <a:gd name="connsiteX3" fmla="*/ 0 w 479164"/>
                      <a:gd name="connsiteY3" fmla="*/ 148542 h 184902"/>
                      <a:gd name="connsiteX4" fmla="*/ 165403 w 479164"/>
                      <a:gd name="connsiteY4" fmla="*/ 173751 h 184902"/>
                      <a:gd name="connsiteX5" fmla="*/ 295664 w 479164"/>
                      <a:gd name="connsiteY5" fmla="*/ 184903 h 184902"/>
                      <a:gd name="connsiteX6" fmla="*/ 303067 w 479164"/>
                      <a:gd name="connsiteY6" fmla="*/ 183216 h 184902"/>
                      <a:gd name="connsiteX7" fmla="*/ 344394 w 479164"/>
                      <a:gd name="connsiteY7" fmla="*/ 161287 h 184902"/>
                      <a:gd name="connsiteX8" fmla="*/ 478403 w 479164"/>
                      <a:gd name="connsiteY8" fmla="*/ 8 h 18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164" h="184902">
                        <a:moveTo>
                          <a:pt x="478590" y="8"/>
                        </a:moveTo>
                        <a:cubicBezTo>
                          <a:pt x="438856" y="5349"/>
                          <a:pt x="380192" y="12003"/>
                          <a:pt x="320965" y="14065"/>
                        </a:cubicBezTo>
                        <a:cubicBezTo>
                          <a:pt x="216289" y="17345"/>
                          <a:pt x="146848" y="8723"/>
                          <a:pt x="146848" y="8723"/>
                        </a:cubicBezTo>
                        <a:lnTo>
                          <a:pt x="0" y="148542"/>
                        </a:lnTo>
                        <a:cubicBezTo>
                          <a:pt x="0" y="148542"/>
                          <a:pt x="77782" y="163817"/>
                          <a:pt x="165403" y="173751"/>
                        </a:cubicBezTo>
                        <a:cubicBezTo>
                          <a:pt x="219194" y="179936"/>
                          <a:pt x="266706" y="183309"/>
                          <a:pt x="295664" y="184903"/>
                        </a:cubicBezTo>
                        <a:cubicBezTo>
                          <a:pt x="297725" y="184903"/>
                          <a:pt x="301005" y="183216"/>
                          <a:pt x="303067" y="183216"/>
                        </a:cubicBezTo>
                        <a:cubicBezTo>
                          <a:pt x="305129" y="183216"/>
                          <a:pt x="325370" y="179467"/>
                          <a:pt x="344394" y="161287"/>
                        </a:cubicBezTo>
                        <a:cubicBezTo>
                          <a:pt x="365104" y="141420"/>
                          <a:pt x="490023" y="-1210"/>
                          <a:pt x="478403" y="8"/>
                        </a:cubicBezTo>
                        <a:close/>
                      </a:path>
                    </a:pathLst>
                  </a:custGeom>
                  <a:solidFill>
                    <a:srgbClr val="6F2D97"/>
                  </a:solidFill>
                  <a:ln w="93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C77D851-96C5-DEF4-8AE2-52B0CFE60FAE}"/>
                      </a:ext>
                    </a:extLst>
                  </p:cNvPr>
                  <p:cNvSpPr/>
                  <p:nvPr/>
                </p:nvSpPr>
                <p:spPr>
                  <a:xfrm>
                    <a:off x="7317525" y="5806026"/>
                    <a:ext cx="186467" cy="184433"/>
                  </a:xfrm>
                  <a:custGeom>
                    <a:avLst/>
                    <a:gdLst>
                      <a:gd name="connsiteX0" fmla="*/ 185738 w 186467"/>
                      <a:gd name="connsiteY0" fmla="*/ 8 h 184433"/>
                      <a:gd name="connsiteX1" fmla="*/ 28114 w 186467"/>
                      <a:gd name="connsiteY1" fmla="*/ 14064 h 184433"/>
                      <a:gd name="connsiteX2" fmla="*/ 0 w 186467"/>
                      <a:gd name="connsiteY2" fmla="*/ 184434 h 184433"/>
                      <a:gd name="connsiteX3" fmla="*/ 47981 w 186467"/>
                      <a:gd name="connsiteY3" fmla="*/ 165035 h 184433"/>
                      <a:gd name="connsiteX4" fmla="*/ 185738 w 186467"/>
                      <a:gd name="connsiteY4" fmla="*/ 8 h 184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467" h="184433">
                        <a:moveTo>
                          <a:pt x="185738" y="8"/>
                        </a:moveTo>
                        <a:cubicBezTo>
                          <a:pt x="146004" y="5349"/>
                          <a:pt x="87340" y="12003"/>
                          <a:pt x="28114" y="14064"/>
                        </a:cubicBezTo>
                        <a:cubicBezTo>
                          <a:pt x="28114" y="14064"/>
                          <a:pt x="39266" y="177405"/>
                          <a:pt x="0" y="184434"/>
                        </a:cubicBezTo>
                        <a:cubicBezTo>
                          <a:pt x="2062" y="184434"/>
                          <a:pt x="28957" y="183216"/>
                          <a:pt x="47981" y="165035"/>
                        </a:cubicBezTo>
                        <a:cubicBezTo>
                          <a:pt x="68691" y="145168"/>
                          <a:pt x="197265" y="-1211"/>
                          <a:pt x="185738" y="8"/>
                        </a:cubicBezTo>
                        <a:close/>
                      </a:path>
                    </a:pathLst>
                  </a:custGeom>
                  <a:solidFill>
                    <a:srgbClr val="591F80"/>
                  </a:solidFill>
                  <a:ln w="93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8258CD0-8B99-87AD-A224-2684D2CF3E49}"/>
                      </a:ext>
                    </a:extLst>
                  </p:cNvPr>
                  <p:cNvSpPr/>
                  <p:nvPr/>
                </p:nvSpPr>
                <p:spPr>
                  <a:xfrm>
                    <a:off x="7317151" y="5472604"/>
                    <a:ext cx="236100" cy="518807"/>
                  </a:xfrm>
                  <a:custGeom>
                    <a:avLst/>
                    <a:gdLst>
                      <a:gd name="connsiteX0" fmla="*/ 9090 w 236100"/>
                      <a:gd name="connsiteY0" fmla="*/ 518699 h 518807"/>
                      <a:gd name="connsiteX1" fmla="*/ 0 w 236100"/>
                      <a:gd name="connsiteY1" fmla="*/ 518324 h 518807"/>
                      <a:gd name="connsiteX2" fmla="*/ 20242 w 236100"/>
                      <a:gd name="connsiteY2" fmla="*/ 508765 h 518807"/>
                      <a:gd name="connsiteX3" fmla="*/ 42545 w 236100"/>
                      <a:gd name="connsiteY3" fmla="*/ 470343 h 518807"/>
                      <a:gd name="connsiteX4" fmla="*/ 63631 w 236100"/>
                      <a:gd name="connsiteY4" fmla="*/ 313562 h 518807"/>
                      <a:gd name="connsiteX5" fmla="*/ 66911 w 236100"/>
                      <a:gd name="connsiteY5" fmla="*/ 139819 h 518807"/>
                      <a:gd name="connsiteX6" fmla="*/ 213758 w 236100"/>
                      <a:gd name="connsiteY6" fmla="*/ 0 h 518807"/>
                      <a:gd name="connsiteX7" fmla="*/ 230720 w 236100"/>
                      <a:gd name="connsiteY7" fmla="*/ 165871 h 518807"/>
                      <a:gd name="connsiteX8" fmla="*/ 236062 w 236100"/>
                      <a:gd name="connsiteY8" fmla="*/ 302317 h 518807"/>
                      <a:gd name="connsiteX9" fmla="*/ 218725 w 236100"/>
                      <a:gd name="connsiteY9" fmla="*/ 342894 h 518807"/>
                      <a:gd name="connsiteX10" fmla="*/ 51261 w 236100"/>
                      <a:gd name="connsiteY10" fmla="*/ 502955 h 518807"/>
                      <a:gd name="connsiteX11" fmla="*/ 9090 w 236100"/>
                      <a:gd name="connsiteY11" fmla="*/ 518699 h 51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00" h="518807">
                        <a:moveTo>
                          <a:pt x="9090" y="518699"/>
                        </a:moveTo>
                        <a:cubicBezTo>
                          <a:pt x="6185" y="518699"/>
                          <a:pt x="3280" y="518324"/>
                          <a:pt x="0" y="518324"/>
                        </a:cubicBezTo>
                        <a:cubicBezTo>
                          <a:pt x="7403" y="517106"/>
                          <a:pt x="12370" y="514576"/>
                          <a:pt x="20242" y="508765"/>
                        </a:cubicBezTo>
                        <a:cubicBezTo>
                          <a:pt x="35986" y="497614"/>
                          <a:pt x="40952" y="478121"/>
                          <a:pt x="42545" y="470343"/>
                        </a:cubicBezTo>
                        <a:cubicBezTo>
                          <a:pt x="49574" y="431078"/>
                          <a:pt x="59133" y="372695"/>
                          <a:pt x="63631" y="313562"/>
                        </a:cubicBezTo>
                        <a:cubicBezTo>
                          <a:pt x="71877" y="209354"/>
                          <a:pt x="66911" y="139819"/>
                          <a:pt x="66911" y="139819"/>
                        </a:cubicBezTo>
                        <a:lnTo>
                          <a:pt x="213758" y="0"/>
                        </a:lnTo>
                        <a:cubicBezTo>
                          <a:pt x="213758" y="0"/>
                          <a:pt x="224535" y="77781"/>
                          <a:pt x="230720" y="165871"/>
                        </a:cubicBezTo>
                        <a:cubicBezTo>
                          <a:pt x="234469" y="223317"/>
                          <a:pt x="235687" y="274203"/>
                          <a:pt x="236062" y="302317"/>
                        </a:cubicBezTo>
                        <a:cubicBezTo>
                          <a:pt x="236062" y="304378"/>
                          <a:pt x="237749" y="324620"/>
                          <a:pt x="218725" y="342894"/>
                        </a:cubicBezTo>
                        <a:cubicBezTo>
                          <a:pt x="198015" y="362761"/>
                          <a:pt x="92963" y="462846"/>
                          <a:pt x="51261" y="502955"/>
                        </a:cubicBezTo>
                        <a:cubicBezTo>
                          <a:pt x="31394" y="521135"/>
                          <a:pt x="11152" y="518699"/>
                          <a:pt x="9090" y="518699"/>
                        </a:cubicBezTo>
                        <a:close/>
                      </a:path>
                    </a:pathLst>
                  </a:custGeom>
                  <a:solidFill>
                    <a:srgbClr val="73AD28"/>
                  </a:solidFill>
                  <a:ln w="9371"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5E6B5351-6183-8E5F-5DA9-9D3F2A692968}"/>
                    </a:ext>
                  </a:extLst>
                </p:cNvPr>
                <p:cNvSpPr/>
                <p:nvPr/>
              </p:nvSpPr>
              <p:spPr>
                <a:xfrm>
                  <a:off x="11241644" y="5423592"/>
                  <a:ext cx="464439" cy="558620"/>
                </a:xfrm>
                <a:custGeom>
                  <a:avLst/>
                  <a:gdLst>
                    <a:gd name="connsiteX0" fmla="*/ 360325 w 464439"/>
                    <a:gd name="connsiteY0" fmla="*/ 279357 h 558620"/>
                    <a:gd name="connsiteX1" fmla="*/ 0 w 464439"/>
                    <a:gd name="connsiteY1" fmla="*/ 456193 h 558620"/>
                    <a:gd name="connsiteX2" fmla="*/ 0 w 464439"/>
                    <a:gd name="connsiteY2" fmla="*/ 558621 h 558620"/>
                    <a:gd name="connsiteX3" fmla="*/ 464440 w 464439"/>
                    <a:gd name="connsiteY3" fmla="*/ 327338 h 558620"/>
                    <a:gd name="connsiteX4" fmla="*/ 464440 w 464439"/>
                    <a:gd name="connsiteY4" fmla="*/ 233063 h 558620"/>
                    <a:gd name="connsiteX5" fmla="*/ 0 w 464439"/>
                    <a:gd name="connsiteY5" fmla="*/ 0 h 558620"/>
                    <a:gd name="connsiteX6" fmla="*/ 0 w 464439"/>
                    <a:gd name="connsiteY6" fmla="*/ 104115 h 558620"/>
                    <a:gd name="connsiteX7" fmla="*/ 360325 w 464439"/>
                    <a:gd name="connsiteY7" fmla="*/ 279263 h 5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439" h="558620">
                      <a:moveTo>
                        <a:pt x="360325" y="279357"/>
                      </a:moveTo>
                      <a:lnTo>
                        <a:pt x="0" y="456193"/>
                      </a:lnTo>
                      <a:lnTo>
                        <a:pt x="0" y="558621"/>
                      </a:lnTo>
                      <a:lnTo>
                        <a:pt x="464440" y="327338"/>
                      </a:lnTo>
                      <a:lnTo>
                        <a:pt x="464440" y="233063"/>
                      </a:lnTo>
                      <a:lnTo>
                        <a:pt x="0" y="0"/>
                      </a:lnTo>
                      <a:lnTo>
                        <a:pt x="0" y="104115"/>
                      </a:lnTo>
                      <a:lnTo>
                        <a:pt x="360325" y="279263"/>
                      </a:lnTo>
                      <a:close/>
                    </a:path>
                  </a:pathLst>
                </a:custGeom>
                <a:solidFill>
                  <a:srgbClr val="919191"/>
                </a:solidFill>
                <a:ln w="9371" cap="flat">
                  <a:noFill/>
                  <a:prstDash val="solid"/>
                  <a:miter/>
                </a:ln>
              </p:spPr>
              <p:txBody>
                <a:bodyPr rtlCol="0" anchor="ctr"/>
                <a:lstStyle/>
                <a:p>
                  <a:endParaRPr lang="en-US"/>
                </a:p>
              </p:txBody>
            </p:sp>
            <p:grpSp>
              <p:nvGrpSpPr>
                <p:cNvPr id="20" name="Graphic 7">
                  <a:extLst>
                    <a:ext uri="{FF2B5EF4-FFF2-40B4-BE49-F238E27FC236}">
                      <a16:creationId xmlns:a16="http://schemas.microsoft.com/office/drawing/2014/main" id="{56C5FF42-D155-7D16-685F-ACBECD5E7D36}"/>
                    </a:ext>
                  </a:extLst>
                </p:cNvPr>
                <p:cNvGrpSpPr/>
                <p:nvPr/>
              </p:nvGrpSpPr>
              <p:grpSpPr>
                <a:xfrm>
                  <a:off x="9876440" y="5372988"/>
                  <a:ext cx="617565" cy="614848"/>
                  <a:chOff x="9876440" y="5372988"/>
                  <a:chExt cx="617565" cy="614848"/>
                </a:xfrm>
              </p:grpSpPr>
              <p:sp>
                <p:nvSpPr>
                  <p:cNvPr id="38" name="Freeform: Shape 37">
                    <a:extLst>
                      <a:ext uri="{FF2B5EF4-FFF2-40B4-BE49-F238E27FC236}">
                        <a16:creationId xmlns:a16="http://schemas.microsoft.com/office/drawing/2014/main" id="{92909D12-3BBE-8A17-00FE-4E32AAA604D7}"/>
                      </a:ext>
                    </a:extLst>
                  </p:cNvPr>
                  <p:cNvSpPr/>
                  <p:nvPr/>
                </p:nvSpPr>
                <p:spPr>
                  <a:xfrm>
                    <a:off x="9876440" y="5372988"/>
                    <a:ext cx="617565" cy="614848"/>
                  </a:xfrm>
                  <a:custGeom>
                    <a:avLst/>
                    <a:gdLst>
                      <a:gd name="connsiteX0" fmla="*/ 617566 w 617565"/>
                      <a:gd name="connsiteY0" fmla="*/ 322371 h 614848"/>
                      <a:gd name="connsiteX1" fmla="*/ 536411 w 617565"/>
                      <a:gd name="connsiteY1" fmla="*/ 437263 h 614848"/>
                      <a:gd name="connsiteX2" fmla="*/ 542127 w 617565"/>
                      <a:gd name="connsiteY2" fmla="*/ 469594 h 614848"/>
                      <a:gd name="connsiteX3" fmla="*/ 449539 w 617565"/>
                      <a:gd name="connsiteY3" fmla="*/ 562182 h 614848"/>
                      <a:gd name="connsiteX4" fmla="*/ 392936 w 617565"/>
                      <a:gd name="connsiteY4" fmla="*/ 542314 h 614848"/>
                      <a:gd name="connsiteX5" fmla="*/ 251712 w 617565"/>
                      <a:gd name="connsiteY5" fmla="*/ 614848 h 614848"/>
                      <a:gd name="connsiteX6" fmla="*/ 77594 w 617565"/>
                      <a:gd name="connsiteY6" fmla="*/ 440730 h 614848"/>
                      <a:gd name="connsiteX7" fmla="*/ 80687 w 617565"/>
                      <a:gd name="connsiteY7" fmla="*/ 407556 h 614848"/>
                      <a:gd name="connsiteX8" fmla="*/ 0 w 617565"/>
                      <a:gd name="connsiteY8" fmla="*/ 292758 h 614848"/>
                      <a:gd name="connsiteX9" fmla="*/ 80967 w 617565"/>
                      <a:gd name="connsiteY9" fmla="*/ 177866 h 614848"/>
                      <a:gd name="connsiteX10" fmla="*/ 75251 w 617565"/>
                      <a:gd name="connsiteY10" fmla="*/ 145536 h 614848"/>
                      <a:gd name="connsiteX11" fmla="*/ 167839 w 617565"/>
                      <a:gd name="connsiteY11" fmla="*/ 52948 h 614848"/>
                      <a:gd name="connsiteX12" fmla="*/ 224441 w 617565"/>
                      <a:gd name="connsiteY12" fmla="*/ 72252 h 614848"/>
                      <a:gd name="connsiteX13" fmla="*/ 365853 w 617565"/>
                      <a:gd name="connsiteY13" fmla="*/ 0 h 614848"/>
                      <a:gd name="connsiteX14" fmla="*/ 540159 w 617565"/>
                      <a:gd name="connsiteY14" fmla="*/ 174586 h 614848"/>
                      <a:gd name="connsiteX15" fmla="*/ 537066 w 617565"/>
                      <a:gd name="connsiteY15" fmla="*/ 207761 h 614848"/>
                      <a:gd name="connsiteX16" fmla="*/ 617472 w 617565"/>
                      <a:gd name="connsiteY16" fmla="*/ 322371 h 614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65" h="614848">
                        <a:moveTo>
                          <a:pt x="617566" y="322371"/>
                        </a:moveTo>
                        <a:cubicBezTo>
                          <a:pt x="617285" y="373913"/>
                          <a:pt x="584859" y="419739"/>
                          <a:pt x="536411" y="437263"/>
                        </a:cubicBezTo>
                        <a:cubicBezTo>
                          <a:pt x="540066" y="447477"/>
                          <a:pt x="542127" y="458348"/>
                          <a:pt x="542127" y="469594"/>
                        </a:cubicBezTo>
                        <a:cubicBezTo>
                          <a:pt x="542127" y="520761"/>
                          <a:pt x="500612" y="562182"/>
                          <a:pt x="449539" y="562182"/>
                        </a:cubicBezTo>
                        <a:cubicBezTo>
                          <a:pt x="428923" y="562182"/>
                          <a:pt x="409148" y="555153"/>
                          <a:pt x="392936" y="542314"/>
                        </a:cubicBezTo>
                        <a:cubicBezTo>
                          <a:pt x="360324" y="587765"/>
                          <a:pt x="308126" y="614848"/>
                          <a:pt x="251712" y="614848"/>
                        </a:cubicBezTo>
                        <a:cubicBezTo>
                          <a:pt x="155657" y="614754"/>
                          <a:pt x="77688" y="536879"/>
                          <a:pt x="77594" y="440730"/>
                        </a:cubicBezTo>
                        <a:cubicBezTo>
                          <a:pt x="77594" y="429578"/>
                          <a:pt x="78625" y="418520"/>
                          <a:pt x="80687" y="407556"/>
                        </a:cubicBezTo>
                        <a:cubicBezTo>
                          <a:pt x="32237" y="390125"/>
                          <a:pt x="-94" y="344206"/>
                          <a:pt x="0" y="292758"/>
                        </a:cubicBezTo>
                        <a:cubicBezTo>
                          <a:pt x="187" y="241310"/>
                          <a:pt x="32518" y="195391"/>
                          <a:pt x="80967" y="177866"/>
                        </a:cubicBezTo>
                        <a:cubicBezTo>
                          <a:pt x="77313" y="167652"/>
                          <a:pt x="75251" y="156781"/>
                          <a:pt x="75251" y="145536"/>
                        </a:cubicBezTo>
                        <a:cubicBezTo>
                          <a:pt x="75251" y="94369"/>
                          <a:pt x="116766" y="52948"/>
                          <a:pt x="167839" y="52948"/>
                        </a:cubicBezTo>
                        <a:cubicBezTo>
                          <a:pt x="188362" y="52948"/>
                          <a:pt x="208229" y="59695"/>
                          <a:pt x="224441" y="72252"/>
                        </a:cubicBezTo>
                        <a:cubicBezTo>
                          <a:pt x="257334" y="26802"/>
                          <a:pt x="309532" y="0"/>
                          <a:pt x="365853" y="0"/>
                        </a:cubicBezTo>
                        <a:cubicBezTo>
                          <a:pt x="461908" y="0"/>
                          <a:pt x="540159" y="78156"/>
                          <a:pt x="540159" y="174586"/>
                        </a:cubicBezTo>
                        <a:cubicBezTo>
                          <a:pt x="540159" y="185738"/>
                          <a:pt x="539129" y="196796"/>
                          <a:pt x="537066" y="207761"/>
                        </a:cubicBezTo>
                        <a:cubicBezTo>
                          <a:pt x="585422" y="225098"/>
                          <a:pt x="617566" y="271017"/>
                          <a:pt x="617472" y="322371"/>
                        </a:cubicBezTo>
                      </a:path>
                    </a:pathLst>
                  </a:custGeom>
                  <a:solidFill>
                    <a:srgbClr val="FFFFFF"/>
                  </a:solidFill>
                  <a:ln w="93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631E28-560E-8A8A-AC5B-4EEAA5EDE539}"/>
                      </a:ext>
                    </a:extLst>
                  </p:cNvPr>
                  <p:cNvSpPr/>
                  <p:nvPr/>
                </p:nvSpPr>
                <p:spPr>
                  <a:xfrm>
                    <a:off x="10092728" y="5397540"/>
                    <a:ext cx="300729" cy="301941"/>
                  </a:xfrm>
                  <a:custGeom>
                    <a:avLst/>
                    <a:gdLst>
                      <a:gd name="connsiteX0" fmla="*/ 94 w 300729"/>
                      <a:gd name="connsiteY0" fmla="*/ 183958 h 301941"/>
                      <a:gd name="connsiteX1" fmla="*/ 22772 w 300729"/>
                      <a:gd name="connsiteY1" fmla="*/ 66255 h 301941"/>
                      <a:gd name="connsiteX2" fmla="*/ 148254 w 300729"/>
                      <a:gd name="connsiteY2" fmla="*/ 0 h 301941"/>
                      <a:gd name="connsiteX3" fmla="*/ 300723 w 300729"/>
                      <a:gd name="connsiteY3" fmla="*/ 152470 h 301941"/>
                      <a:gd name="connsiteX4" fmla="*/ 297819 w 300729"/>
                      <a:gd name="connsiteY4" fmla="*/ 182458 h 301941"/>
                      <a:gd name="connsiteX5" fmla="*/ 161560 w 300729"/>
                      <a:gd name="connsiteY5" fmla="*/ 301942 h 301941"/>
                      <a:gd name="connsiteX6" fmla="*/ 26333 w 300729"/>
                      <a:gd name="connsiteY6" fmla="*/ 240373 h 301941"/>
                      <a:gd name="connsiteX7" fmla="*/ 0 w 300729"/>
                      <a:gd name="connsiteY7" fmla="*/ 184051 h 30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29" h="301941">
                        <a:moveTo>
                          <a:pt x="94" y="183958"/>
                        </a:moveTo>
                        <a:lnTo>
                          <a:pt x="22772" y="66255"/>
                        </a:lnTo>
                        <a:cubicBezTo>
                          <a:pt x="51167" y="24834"/>
                          <a:pt x="98117" y="0"/>
                          <a:pt x="148254" y="0"/>
                        </a:cubicBezTo>
                        <a:cubicBezTo>
                          <a:pt x="232408" y="94"/>
                          <a:pt x="300537" y="68316"/>
                          <a:pt x="300723" y="152470"/>
                        </a:cubicBezTo>
                        <a:cubicBezTo>
                          <a:pt x="300817" y="162498"/>
                          <a:pt x="299880" y="172619"/>
                          <a:pt x="297819" y="182458"/>
                        </a:cubicBezTo>
                        <a:lnTo>
                          <a:pt x="161560" y="301942"/>
                        </a:lnTo>
                        <a:lnTo>
                          <a:pt x="26333" y="240373"/>
                        </a:lnTo>
                        <a:lnTo>
                          <a:pt x="0" y="184051"/>
                        </a:lnTo>
                        <a:close/>
                      </a:path>
                    </a:pathLst>
                  </a:custGeom>
                  <a:solidFill>
                    <a:srgbClr val="F7CA0A"/>
                  </a:solidFill>
                  <a:ln w="93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CB00820-68EC-3FC0-F90B-ADFEF200A41D}"/>
                      </a:ext>
                    </a:extLst>
                  </p:cNvPr>
                  <p:cNvSpPr/>
                  <p:nvPr/>
                </p:nvSpPr>
                <p:spPr>
                  <a:xfrm>
                    <a:off x="9976425" y="5660872"/>
                    <a:ext cx="301667" cy="303347"/>
                  </a:xfrm>
                  <a:custGeom>
                    <a:avLst/>
                    <a:gdLst>
                      <a:gd name="connsiteX0" fmla="*/ 135983 w 301667"/>
                      <a:gd name="connsiteY0" fmla="*/ 0 h 303347"/>
                      <a:gd name="connsiteX1" fmla="*/ 271678 w 301667"/>
                      <a:gd name="connsiteY1" fmla="*/ 61850 h 303347"/>
                      <a:gd name="connsiteX2" fmla="*/ 301667 w 301667"/>
                      <a:gd name="connsiteY2" fmla="*/ 119296 h 303347"/>
                      <a:gd name="connsiteX3" fmla="*/ 279270 w 301667"/>
                      <a:gd name="connsiteY3" fmla="*/ 236530 h 303347"/>
                      <a:gd name="connsiteX4" fmla="*/ 152945 w 301667"/>
                      <a:gd name="connsiteY4" fmla="*/ 303347 h 303347"/>
                      <a:gd name="connsiteX5" fmla="*/ 6 w 301667"/>
                      <a:gd name="connsiteY5" fmla="*/ 150690 h 303347"/>
                      <a:gd name="connsiteX6" fmla="*/ 2911 w 301667"/>
                      <a:gd name="connsiteY6" fmla="*/ 120139 h 303347"/>
                      <a:gd name="connsiteX7" fmla="*/ 135983 w 301667"/>
                      <a:gd name="connsiteY7" fmla="*/ 94 h 30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1667" h="303347">
                        <a:moveTo>
                          <a:pt x="135983" y="0"/>
                        </a:moveTo>
                        <a:lnTo>
                          <a:pt x="271678" y="61850"/>
                        </a:lnTo>
                        <a:lnTo>
                          <a:pt x="301667" y="119296"/>
                        </a:lnTo>
                        <a:lnTo>
                          <a:pt x="279270" y="236530"/>
                        </a:lnTo>
                        <a:cubicBezTo>
                          <a:pt x="250781" y="278326"/>
                          <a:pt x="203550" y="303347"/>
                          <a:pt x="152945" y="303347"/>
                        </a:cubicBezTo>
                        <a:cubicBezTo>
                          <a:pt x="68604" y="303347"/>
                          <a:pt x="6" y="235031"/>
                          <a:pt x="6" y="150690"/>
                        </a:cubicBezTo>
                        <a:cubicBezTo>
                          <a:pt x="-87" y="140475"/>
                          <a:pt x="849" y="130167"/>
                          <a:pt x="2911" y="120139"/>
                        </a:cubicBezTo>
                        <a:lnTo>
                          <a:pt x="135983" y="94"/>
                        </a:lnTo>
                        <a:close/>
                      </a:path>
                    </a:pathLst>
                  </a:custGeom>
                  <a:solidFill>
                    <a:srgbClr val="24B4AA"/>
                  </a:solidFill>
                  <a:ln w="93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853BA97-EA00-4574-BC04-ECFDB78FF326}"/>
                      </a:ext>
                    </a:extLst>
                  </p:cNvPr>
                  <p:cNvSpPr/>
                  <p:nvPr/>
                </p:nvSpPr>
                <p:spPr>
                  <a:xfrm>
                    <a:off x="9974089" y="5449082"/>
                    <a:ext cx="117421" cy="120045"/>
                  </a:xfrm>
                  <a:custGeom>
                    <a:avLst/>
                    <a:gdLst>
                      <a:gd name="connsiteX0" fmla="*/ 4404 w 117421"/>
                      <a:gd name="connsiteY0" fmla="*/ 98023 h 120045"/>
                      <a:gd name="connsiteX1" fmla="*/ 0 w 117421"/>
                      <a:gd name="connsiteY1" fmla="*/ 73002 h 120045"/>
                      <a:gd name="connsiteX2" fmla="*/ 73002 w 117421"/>
                      <a:gd name="connsiteY2" fmla="*/ 0 h 120045"/>
                      <a:gd name="connsiteX3" fmla="*/ 117422 w 117421"/>
                      <a:gd name="connsiteY3" fmla="*/ 14900 h 120045"/>
                      <a:gd name="connsiteX4" fmla="*/ 97086 w 117421"/>
                      <a:gd name="connsiteY4" fmla="*/ 120046 h 120045"/>
                      <a:gd name="connsiteX5" fmla="*/ 4498 w 117421"/>
                      <a:gd name="connsiteY5" fmla="*/ 98117 h 12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421" h="120045">
                        <a:moveTo>
                          <a:pt x="4404" y="98023"/>
                        </a:moveTo>
                        <a:cubicBezTo>
                          <a:pt x="1499" y="89964"/>
                          <a:pt x="0" y="81530"/>
                          <a:pt x="0" y="73002"/>
                        </a:cubicBezTo>
                        <a:cubicBezTo>
                          <a:pt x="0" y="32706"/>
                          <a:pt x="32706" y="0"/>
                          <a:pt x="73002" y="0"/>
                        </a:cubicBezTo>
                        <a:cubicBezTo>
                          <a:pt x="89214" y="0"/>
                          <a:pt x="104864" y="5248"/>
                          <a:pt x="117422" y="14900"/>
                        </a:cubicBezTo>
                        <a:lnTo>
                          <a:pt x="97086" y="120046"/>
                        </a:lnTo>
                        <a:lnTo>
                          <a:pt x="4498" y="98117"/>
                        </a:lnTo>
                      </a:path>
                    </a:pathLst>
                  </a:custGeom>
                  <a:solidFill>
                    <a:srgbClr val="E85091"/>
                  </a:solidFill>
                  <a:ln w="93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BAE7443-C623-66E6-BC0F-AB1DB8AEA703}"/>
                      </a:ext>
                    </a:extLst>
                  </p:cNvPr>
                  <p:cNvSpPr/>
                  <p:nvPr/>
                </p:nvSpPr>
                <p:spPr>
                  <a:xfrm>
                    <a:off x="9900243" y="5569315"/>
                    <a:ext cx="195765" cy="192298"/>
                  </a:xfrm>
                  <a:custGeom>
                    <a:avLst/>
                    <a:gdLst>
                      <a:gd name="connsiteX0" fmla="*/ 172056 w 195765"/>
                      <a:gd name="connsiteY0" fmla="*/ 23990 h 192298"/>
                      <a:gd name="connsiteX1" fmla="*/ 195766 w 195765"/>
                      <a:gd name="connsiteY1" fmla="*/ 74876 h 192298"/>
                      <a:gd name="connsiteX2" fmla="*/ 65786 w 195765"/>
                      <a:gd name="connsiteY2" fmla="*/ 192298 h 192298"/>
                      <a:gd name="connsiteX3" fmla="*/ 0 w 195765"/>
                      <a:gd name="connsiteY3" fmla="*/ 96805 h 192298"/>
                      <a:gd name="connsiteX4" fmla="*/ 70191 w 195765"/>
                      <a:gd name="connsiteY4" fmla="*/ 0 h 192298"/>
                      <a:gd name="connsiteX5" fmla="*/ 171962 w 195765"/>
                      <a:gd name="connsiteY5" fmla="*/ 23990 h 192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65" h="192298">
                        <a:moveTo>
                          <a:pt x="172056" y="23990"/>
                        </a:moveTo>
                        <a:lnTo>
                          <a:pt x="195766" y="74876"/>
                        </a:lnTo>
                        <a:lnTo>
                          <a:pt x="65786" y="192298"/>
                        </a:lnTo>
                        <a:cubicBezTo>
                          <a:pt x="26427" y="177210"/>
                          <a:pt x="0" y="139351"/>
                          <a:pt x="0" y="96805"/>
                        </a:cubicBezTo>
                        <a:cubicBezTo>
                          <a:pt x="0" y="54260"/>
                          <a:pt x="28957" y="13495"/>
                          <a:pt x="70191" y="0"/>
                        </a:cubicBezTo>
                        <a:lnTo>
                          <a:pt x="171962" y="23990"/>
                        </a:lnTo>
                        <a:close/>
                      </a:path>
                    </a:pathLst>
                  </a:custGeom>
                  <a:solidFill>
                    <a:srgbClr val="17A1D9"/>
                  </a:solidFill>
                  <a:ln w="93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4A33D7A-5675-11F1-18B4-631687A9D7CB}"/>
                      </a:ext>
                    </a:extLst>
                  </p:cNvPr>
                  <p:cNvSpPr/>
                  <p:nvPr/>
                </p:nvSpPr>
                <p:spPr>
                  <a:xfrm>
                    <a:off x="10279123" y="5792445"/>
                    <a:ext cx="117238" cy="120045"/>
                  </a:xfrm>
                  <a:custGeom>
                    <a:avLst/>
                    <a:gdLst>
                      <a:gd name="connsiteX0" fmla="*/ 20430 w 117238"/>
                      <a:gd name="connsiteY0" fmla="*/ 0 h 120045"/>
                      <a:gd name="connsiteX1" fmla="*/ 112830 w 117238"/>
                      <a:gd name="connsiteY1" fmla="*/ 21648 h 120045"/>
                      <a:gd name="connsiteX2" fmla="*/ 117234 w 117238"/>
                      <a:gd name="connsiteY2" fmla="*/ 46950 h 120045"/>
                      <a:gd name="connsiteX3" fmla="*/ 44138 w 117238"/>
                      <a:gd name="connsiteY3" fmla="*/ 120046 h 120045"/>
                      <a:gd name="connsiteX4" fmla="*/ 0 w 117238"/>
                      <a:gd name="connsiteY4" fmla="*/ 104958 h 120045"/>
                      <a:gd name="connsiteX5" fmla="*/ 20336 w 117238"/>
                      <a:gd name="connsiteY5" fmla="*/ 0 h 120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38" h="120045">
                        <a:moveTo>
                          <a:pt x="20430" y="0"/>
                        </a:moveTo>
                        <a:lnTo>
                          <a:pt x="112830" y="21648"/>
                        </a:lnTo>
                        <a:cubicBezTo>
                          <a:pt x="115735" y="29801"/>
                          <a:pt x="117328" y="38328"/>
                          <a:pt x="117234" y="46950"/>
                        </a:cubicBezTo>
                        <a:cubicBezTo>
                          <a:pt x="117234" y="87340"/>
                          <a:pt x="84529" y="119952"/>
                          <a:pt x="44138" y="120046"/>
                        </a:cubicBezTo>
                        <a:cubicBezTo>
                          <a:pt x="28208" y="119952"/>
                          <a:pt x="12651" y="114610"/>
                          <a:pt x="0" y="104958"/>
                        </a:cubicBezTo>
                        <a:lnTo>
                          <a:pt x="20336" y="0"/>
                        </a:lnTo>
                        <a:close/>
                      </a:path>
                    </a:pathLst>
                  </a:custGeom>
                  <a:solidFill>
                    <a:srgbClr val="8CC13E"/>
                  </a:solidFill>
                  <a:ln w="93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9A9603A-39BF-DD86-09E2-4FDCD0E8993B}"/>
                      </a:ext>
                    </a:extLst>
                  </p:cNvPr>
                  <p:cNvSpPr/>
                  <p:nvPr/>
                </p:nvSpPr>
                <p:spPr>
                  <a:xfrm>
                    <a:off x="10271064" y="5599491"/>
                    <a:ext cx="198857" cy="192391"/>
                  </a:xfrm>
                  <a:custGeom>
                    <a:avLst/>
                    <a:gdLst>
                      <a:gd name="connsiteX0" fmla="*/ 0 w 198857"/>
                      <a:gd name="connsiteY0" fmla="*/ 116672 h 192391"/>
                      <a:gd name="connsiteX1" fmla="*/ 133071 w 198857"/>
                      <a:gd name="connsiteY1" fmla="*/ 0 h 192391"/>
                      <a:gd name="connsiteX2" fmla="*/ 198858 w 198857"/>
                      <a:gd name="connsiteY2" fmla="*/ 95306 h 192391"/>
                      <a:gd name="connsiteX3" fmla="*/ 128667 w 198857"/>
                      <a:gd name="connsiteY3" fmla="*/ 192392 h 192391"/>
                      <a:gd name="connsiteX4" fmla="*/ 26895 w 198857"/>
                      <a:gd name="connsiteY4" fmla="*/ 168683 h 192391"/>
                      <a:gd name="connsiteX5" fmla="*/ 0 w 198857"/>
                      <a:gd name="connsiteY5" fmla="*/ 116766 h 192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857" h="192391">
                        <a:moveTo>
                          <a:pt x="0" y="116672"/>
                        </a:moveTo>
                        <a:lnTo>
                          <a:pt x="133071" y="0"/>
                        </a:lnTo>
                        <a:cubicBezTo>
                          <a:pt x="172619" y="15088"/>
                          <a:pt x="198764" y="52948"/>
                          <a:pt x="198858" y="95306"/>
                        </a:cubicBezTo>
                        <a:cubicBezTo>
                          <a:pt x="198670" y="139351"/>
                          <a:pt x="170463" y="178429"/>
                          <a:pt x="128667" y="192392"/>
                        </a:cubicBezTo>
                        <a:lnTo>
                          <a:pt x="26895" y="168683"/>
                        </a:lnTo>
                        <a:lnTo>
                          <a:pt x="0" y="116766"/>
                        </a:lnTo>
                        <a:close/>
                      </a:path>
                    </a:pathLst>
                  </a:custGeom>
                  <a:solidFill>
                    <a:srgbClr val="07799A"/>
                  </a:solidFill>
                  <a:ln w="9371" cap="flat">
                    <a:noFill/>
                    <a:prstDash val="solid"/>
                    <a:miter/>
                  </a:ln>
                </p:spPr>
                <p:txBody>
                  <a:bodyPr rtlCol="0" anchor="ctr"/>
                  <a:lstStyle/>
                  <a:p>
                    <a:endParaRPr lang="en-US"/>
                  </a:p>
                </p:txBody>
              </p:sp>
            </p:grpSp>
            <p:sp>
              <p:nvSpPr>
                <p:cNvPr id="21" name="Freeform: Shape 20">
                  <a:extLst>
                    <a:ext uri="{FF2B5EF4-FFF2-40B4-BE49-F238E27FC236}">
                      <a16:creationId xmlns:a16="http://schemas.microsoft.com/office/drawing/2014/main" id="{1C1FF45D-90F0-2708-76E3-CE3C1FEC2A7A}"/>
                    </a:ext>
                  </a:extLst>
                </p:cNvPr>
                <p:cNvSpPr/>
                <p:nvPr/>
              </p:nvSpPr>
              <p:spPr>
                <a:xfrm>
                  <a:off x="8480030" y="5428372"/>
                  <a:ext cx="503988" cy="558620"/>
                </a:xfrm>
                <a:custGeom>
                  <a:avLst/>
                  <a:gdLst>
                    <a:gd name="connsiteX0" fmla="*/ 227721 w 503988"/>
                    <a:gd name="connsiteY0" fmla="*/ 502393 h 558620"/>
                    <a:gd name="connsiteX1" fmla="*/ 197171 w 503988"/>
                    <a:gd name="connsiteY1" fmla="*/ 504829 h 558620"/>
                    <a:gd name="connsiteX2" fmla="*/ 0 w 503988"/>
                    <a:gd name="connsiteY2" fmla="*/ 307658 h 558620"/>
                    <a:gd name="connsiteX3" fmla="*/ 64380 w 503988"/>
                    <a:gd name="connsiteY3" fmla="*/ 161935 h 558620"/>
                    <a:gd name="connsiteX4" fmla="*/ 227815 w 503988"/>
                    <a:gd name="connsiteY4" fmla="*/ 502299 h 558620"/>
                    <a:gd name="connsiteX5" fmla="*/ 112736 w 503988"/>
                    <a:gd name="connsiteY5" fmla="*/ 12089 h 558620"/>
                    <a:gd name="connsiteX6" fmla="*/ 197265 w 503988"/>
                    <a:gd name="connsiteY6" fmla="*/ 0 h 558620"/>
                    <a:gd name="connsiteX7" fmla="*/ 503986 w 503988"/>
                    <a:gd name="connsiteY7" fmla="*/ 307471 h 558620"/>
                    <a:gd name="connsiteX8" fmla="*/ 373538 w 503988"/>
                    <a:gd name="connsiteY8" fmla="*/ 558620 h 558620"/>
                    <a:gd name="connsiteX9" fmla="*/ 325276 w 503988"/>
                    <a:gd name="connsiteY9" fmla="*/ 457317 h 558620"/>
                    <a:gd name="connsiteX10" fmla="*/ 394530 w 503988"/>
                    <a:gd name="connsiteY10" fmla="*/ 307565 h 558620"/>
                    <a:gd name="connsiteX11" fmla="*/ 197359 w 503988"/>
                    <a:gd name="connsiteY11" fmla="*/ 110393 h 558620"/>
                    <a:gd name="connsiteX12" fmla="*/ 161092 w 503988"/>
                    <a:gd name="connsiteY12" fmla="*/ 113580 h 558620"/>
                    <a:gd name="connsiteX13" fmla="*/ 112830 w 503988"/>
                    <a:gd name="connsiteY13" fmla="*/ 12089 h 55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3988" h="558620">
                      <a:moveTo>
                        <a:pt x="227721" y="502393"/>
                      </a:moveTo>
                      <a:cubicBezTo>
                        <a:pt x="217226" y="503986"/>
                        <a:pt x="207573" y="504829"/>
                        <a:pt x="197171" y="504829"/>
                      </a:cubicBezTo>
                      <a:cubicBezTo>
                        <a:pt x="88465" y="504829"/>
                        <a:pt x="0" y="416271"/>
                        <a:pt x="0" y="307658"/>
                      </a:cubicBezTo>
                      <a:cubicBezTo>
                        <a:pt x="0" y="249744"/>
                        <a:pt x="24927" y="198202"/>
                        <a:pt x="64380" y="161935"/>
                      </a:cubicBezTo>
                      <a:lnTo>
                        <a:pt x="227815" y="502299"/>
                      </a:lnTo>
                      <a:moveTo>
                        <a:pt x="112736" y="12089"/>
                      </a:moveTo>
                      <a:cubicBezTo>
                        <a:pt x="139257" y="4030"/>
                        <a:pt x="168307" y="0"/>
                        <a:pt x="197265" y="0"/>
                      </a:cubicBezTo>
                      <a:cubicBezTo>
                        <a:pt x="367072" y="0"/>
                        <a:pt x="504736" y="137664"/>
                        <a:pt x="503986" y="307471"/>
                      </a:cubicBezTo>
                      <a:cubicBezTo>
                        <a:pt x="503986" y="411304"/>
                        <a:pt x="452444" y="503049"/>
                        <a:pt x="373538" y="558620"/>
                      </a:cubicBezTo>
                      <a:lnTo>
                        <a:pt x="325276" y="457317"/>
                      </a:lnTo>
                      <a:cubicBezTo>
                        <a:pt x="369227" y="420020"/>
                        <a:pt x="394623" y="365292"/>
                        <a:pt x="394530" y="307565"/>
                      </a:cubicBezTo>
                      <a:cubicBezTo>
                        <a:pt x="394530" y="198858"/>
                        <a:pt x="305971" y="110393"/>
                        <a:pt x="197359" y="110393"/>
                      </a:cubicBezTo>
                      <a:cubicBezTo>
                        <a:pt x="185269" y="110393"/>
                        <a:pt x="173181" y="111237"/>
                        <a:pt x="161092" y="113580"/>
                      </a:cubicBezTo>
                      <a:lnTo>
                        <a:pt x="112830" y="12089"/>
                      </a:lnTo>
                      <a:close/>
                    </a:path>
                  </a:pathLst>
                </a:custGeom>
                <a:solidFill>
                  <a:schemeClr val="bg1"/>
                </a:solidFill>
                <a:ln w="9371" cap="flat">
                  <a:noFill/>
                  <a:prstDash val="solid"/>
                  <a:miter/>
                </a:ln>
              </p:spPr>
              <p:txBody>
                <a:bodyPr rtlCol="0" anchor="ctr"/>
                <a:lstStyle/>
                <a:p>
                  <a:endParaRPr lang="en-US"/>
                </a:p>
              </p:txBody>
            </p:sp>
            <p:grpSp>
              <p:nvGrpSpPr>
                <p:cNvPr id="22" name="Graphic 7">
                  <a:extLst>
                    <a:ext uri="{FF2B5EF4-FFF2-40B4-BE49-F238E27FC236}">
                      <a16:creationId xmlns:a16="http://schemas.microsoft.com/office/drawing/2014/main" id="{68BA1E44-5E29-E0C7-0593-1D6CA3CBED8C}"/>
                    </a:ext>
                  </a:extLst>
                </p:cNvPr>
                <p:cNvGrpSpPr/>
                <p:nvPr/>
              </p:nvGrpSpPr>
              <p:grpSpPr>
                <a:xfrm>
                  <a:off x="1616618" y="5412253"/>
                  <a:ext cx="561338" cy="561712"/>
                  <a:chOff x="1616618" y="5412253"/>
                  <a:chExt cx="561338" cy="561712"/>
                </a:xfrm>
              </p:grpSpPr>
              <p:sp>
                <p:nvSpPr>
                  <p:cNvPr id="29" name="Freeform: Shape 28">
                    <a:extLst>
                      <a:ext uri="{FF2B5EF4-FFF2-40B4-BE49-F238E27FC236}">
                        <a16:creationId xmlns:a16="http://schemas.microsoft.com/office/drawing/2014/main" id="{293062CB-08B6-D43F-7B42-7303AA2C4E7C}"/>
                      </a:ext>
                    </a:extLst>
                  </p:cNvPr>
                  <p:cNvSpPr/>
                  <p:nvPr/>
                </p:nvSpPr>
                <p:spPr>
                  <a:xfrm>
                    <a:off x="1616618" y="5412253"/>
                    <a:ext cx="561338" cy="561712"/>
                  </a:xfrm>
                  <a:custGeom>
                    <a:avLst/>
                    <a:gdLst>
                      <a:gd name="connsiteX0" fmla="*/ 561338 w 561338"/>
                      <a:gd name="connsiteY0" fmla="*/ 280856 h 561712"/>
                      <a:gd name="connsiteX1" fmla="*/ 280669 w 561338"/>
                      <a:gd name="connsiteY1" fmla="*/ 561713 h 561712"/>
                      <a:gd name="connsiteX2" fmla="*/ 0 w 561338"/>
                      <a:gd name="connsiteY2" fmla="*/ 280856 h 561712"/>
                      <a:gd name="connsiteX3" fmla="*/ 280669 w 561338"/>
                      <a:gd name="connsiteY3" fmla="*/ 0 h 561712"/>
                      <a:gd name="connsiteX4" fmla="*/ 561338 w 561338"/>
                      <a:gd name="connsiteY4" fmla="*/ 280856 h 561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338" h="561712">
                        <a:moveTo>
                          <a:pt x="561338" y="280856"/>
                        </a:moveTo>
                        <a:cubicBezTo>
                          <a:pt x="561338" y="435969"/>
                          <a:pt x="435678" y="561713"/>
                          <a:pt x="280669" y="561713"/>
                        </a:cubicBezTo>
                        <a:cubicBezTo>
                          <a:pt x="125660" y="561713"/>
                          <a:pt x="0" y="435969"/>
                          <a:pt x="0" y="280856"/>
                        </a:cubicBezTo>
                        <a:cubicBezTo>
                          <a:pt x="0" y="125744"/>
                          <a:pt x="125660" y="0"/>
                          <a:pt x="280669" y="0"/>
                        </a:cubicBezTo>
                        <a:cubicBezTo>
                          <a:pt x="435678" y="0"/>
                          <a:pt x="561338" y="125744"/>
                          <a:pt x="561338" y="280856"/>
                        </a:cubicBezTo>
                        <a:close/>
                      </a:path>
                    </a:pathLst>
                  </a:custGeom>
                  <a:solidFill>
                    <a:srgbClr val="5E8CDB"/>
                  </a:solidFill>
                  <a:ln w="93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F48B9F9-6F67-1F4B-52A0-CDCBE2C23200}"/>
                      </a:ext>
                    </a:extLst>
                  </p:cNvPr>
                  <p:cNvSpPr/>
                  <p:nvPr/>
                </p:nvSpPr>
                <p:spPr>
                  <a:xfrm>
                    <a:off x="1652978" y="5448707"/>
                    <a:ext cx="488617" cy="488804"/>
                  </a:xfrm>
                  <a:custGeom>
                    <a:avLst/>
                    <a:gdLst>
                      <a:gd name="connsiteX0" fmla="*/ 488617 w 488617"/>
                      <a:gd name="connsiteY0" fmla="*/ 244402 h 488804"/>
                      <a:gd name="connsiteX1" fmla="*/ 244308 w 488617"/>
                      <a:gd name="connsiteY1" fmla="*/ 488805 h 488804"/>
                      <a:gd name="connsiteX2" fmla="*/ 0 w 488617"/>
                      <a:gd name="connsiteY2" fmla="*/ 244402 h 488804"/>
                      <a:gd name="connsiteX3" fmla="*/ 244308 w 488617"/>
                      <a:gd name="connsiteY3" fmla="*/ 0 h 488804"/>
                      <a:gd name="connsiteX4" fmla="*/ 488617 w 488617"/>
                      <a:gd name="connsiteY4" fmla="*/ 244402 h 48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17" h="488804">
                        <a:moveTo>
                          <a:pt x="488617" y="244402"/>
                        </a:moveTo>
                        <a:cubicBezTo>
                          <a:pt x="488617" y="379382"/>
                          <a:pt x="379236" y="488805"/>
                          <a:pt x="244308" y="488805"/>
                        </a:cubicBezTo>
                        <a:cubicBezTo>
                          <a:pt x="109381" y="488805"/>
                          <a:pt x="0" y="379382"/>
                          <a:pt x="0" y="244402"/>
                        </a:cubicBezTo>
                        <a:cubicBezTo>
                          <a:pt x="0" y="109423"/>
                          <a:pt x="109381" y="0"/>
                          <a:pt x="244308" y="0"/>
                        </a:cubicBezTo>
                        <a:cubicBezTo>
                          <a:pt x="379236" y="0"/>
                          <a:pt x="488617" y="109423"/>
                          <a:pt x="488617" y="244402"/>
                        </a:cubicBezTo>
                        <a:close/>
                      </a:path>
                    </a:pathLst>
                  </a:custGeom>
                  <a:solidFill>
                    <a:srgbClr val="FFFFFF"/>
                  </a:solidFill>
                  <a:ln w="93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8E1DE4D-91DF-F3AD-DD29-60FAFDF854DB}"/>
                      </a:ext>
                    </a:extLst>
                  </p:cNvPr>
                  <p:cNvSpPr/>
                  <p:nvPr/>
                </p:nvSpPr>
                <p:spPr>
                  <a:xfrm>
                    <a:off x="1689901" y="5707635"/>
                    <a:ext cx="126137" cy="132696"/>
                  </a:xfrm>
                  <a:custGeom>
                    <a:avLst/>
                    <a:gdLst>
                      <a:gd name="connsiteX0" fmla="*/ 0 w 126137"/>
                      <a:gd name="connsiteY0" fmla="*/ 94 h 132696"/>
                      <a:gd name="connsiteX1" fmla="*/ 60070 w 126137"/>
                      <a:gd name="connsiteY1" fmla="*/ 132697 h 132696"/>
                      <a:gd name="connsiteX2" fmla="*/ 126137 w 126137"/>
                      <a:gd name="connsiteY2" fmla="*/ 66349 h 132696"/>
                      <a:gd name="connsiteX3" fmla="*/ 93150 w 126137"/>
                      <a:gd name="connsiteY3" fmla="*/ 0 h 132696"/>
                      <a:gd name="connsiteX4" fmla="*/ 0 w 126137"/>
                      <a:gd name="connsiteY4" fmla="*/ 0 h 13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37" h="132696">
                        <a:moveTo>
                          <a:pt x="0" y="94"/>
                        </a:moveTo>
                        <a:cubicBezTo>
                          <a:pt x="3374" y="50136"/>
                          <a:pt x="24740" y="97274"/>
                          <a:pt x="60070" y="132697"/>
                        </a:cubicBezTo>
                        <a:lnTo>
                          <a:pt x="126137" y="66349"/>
                        </a:lnTo>
                        <a:cubicBezTo>
                          <a:pt x="108238" y="48449"/>
                          <a:pt x="96711" y="25115"/>
                          <a:pt x="93150" y="0"/>
                        </a:cubicBezTo>
                        <a:lnTo>
                          <a:pt x="0" y="0"/>
                        </a:lnTo>
                        <a:close/>
                      </a:path>
                    </a:pathLst>
                  </a:custGeom>
                  <a:solidFill>
                    <a:srgbClr val="88D7FF"/>
                  </a:solidFill>
                  <a:ln w="93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74A5106-F26B-1EB2-C63C-59163E3ABB2B}"/>
                      </a:ext>
                    </a:extLst>
                  </p:cNvPr>
                  <p:cNvSpPr/>
                  <p:nvPr/>
                </p:nvSpPr>
                <p:spPr>
                  <a:xfrm>
                    <a:off x="1911812" y="5485536"/>
                    <a:ext cx="121919" cy="115735"/>
                  </a:xfrm>
                  <a:custGeom>
                    <a:avLst/>
                    <a:gdLst>
                      <a:gd name="connsiteX0" fmla="*/ 121826 w 121919"/>
                      <a:gd name="connsiteY0" fmla="*/ 50698 h 115735"/>
                      <a:gd name="connsiteX1" fmla="*/ 0 w 121919"/>
                      <a:gd name="connsiteY1" fmla="*/ 0 h 115735"/>
                      <a:gd name="connsiteX2" fmla="*/ 0 w 121919"/>
                      <a:gd name="connsiteY2" fmla="*/ 92494 h 115735"/>
                      <a:gd name="connsiteX3" fmla="*/ 56509 w 121919"/>
                      <a:gd name="connsiteY3" fmla="*/ 115735 h 115735"/>
                      <a:gd name="connsiteX4" fmla="*/ 121920 w 121919"/>
                      <a:gd name="connsiteY4" fmla="*/ 50698 h 115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 h="115735">
                        <a:moveTo>
                          <a:pt x="121826" y="50698"/>
                        </a:moveTo>
                        <a:cubicBezTo>
                          <a:pt x="87809" y="20898"/>
                          <a:pt x="45076" y="2999"/>
                          <a:pt x="0" y="0"/>
                        </a:cubicBezTo>
                        <a:lnTo>
                          <a:pt x="0" y="92494"/>
                        </a:lnTo>
                        <a:cubicBezTo>
                          <a:pt x="20617" y="94837"/>
                          <a:pt x="40109" y="102896"/>
                          <a:pt x="56509" y="115735"/>
                        </a:cubicBezTo>
                        <a:lnTo>
                          <a:pt x="121920" y="50698"/>
                        </a:lnTo>
                        <a:close/>
                      </a:path>
                    </a:pathLst>
                  </a:custGeom>
                  <a:solidFill>
                    <a:srgbClr val="32AAC9"/>
                  </a:solidFill>
                  <a:ln w="93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F8BAACC-98E6-008C-D901-96742880FA74}"/>
                      </a:ext>
                    </a:extLst>
                  </p:cNvPr>
                  <p:cNvSpPr/>
                  <p:nvPr/>
                </p:nvSpPr>
                <p:spPr>
                  <a:xfrm>
                    <a:off x="1760841" y="5485536"/>
                    <a:ext cx="122576" cy="117046"/>
                  </a:xfrm>
                  <a:custGeom>
                    <a:avLst/>
                    <a:gdLst>
                      <a:gd name="connsiteX0" fmla="*/ 0 w 122576"/>
                      <a:gd name="connsiteY0" fmla="*/ 50698 h 117046"/>
                      <a:gd name="connsiteX1" fmla="*/ 66067 w 122576"/>
                      <a:gd name="connsiteY1" fmla="*/ 117047 h 117046"/>
                      <a:gd name="connsiteX2" fmla="*/ 122576 w 122576"/>
                      <a:gd name="connsiteY2" fmla="*/ 93806 h 117046"/>
                      <a:gd name="connsiteX3" fmla="*/ 122576 w 122576"/>
                      <a:gd name="connsiteY3" fmla="*/ 0 h 117046"/>
                      <a:gd name="connsiteX4" fmla="*/ 94 w 122576"/>
                      <a:gd name="connsiteY4" fmla="*/ 50698 h 117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76" h="117046">
                        <a:moveTo>
                          <a:pt x="0" y="50698"/>
                        </a:moveTo>
                        <a:lnTo>
                          <a:pt x="66067" y="117047"/>
                        </a:lnTo>
                        <a:cubicBezTo>
                          <a:pt x="82373" y="104208"/>
                          <a:pt x="101959" y="96243"/>
                          <a:pt x="122576" y="93806"/>
                        </a:cubicBezTo>
                        <a:lnTo>
                          <a:pt x="122576" y="0"/>
                        </a:lnTo>
                        <a:cubicBezTo>
                          <a:pt x="77313" y="2905"/>
                          <a:pt x="34205" y="20804"/>
                          <a:pt x="94" y="50698"/>
                        </a:cubicBezTo>
                        <a:close/>
                      </a:path>
                    </a:pathLst>
                  </a:custGeom>
                  <a:solidFill>
                    <a:srgbClr val="32AAC9"/>
                  </a:solidFill>
                  <a:ln w="93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63A1D24-F93A-2B2C-233C-6E066648FA71}"/>
                      </a:ext>
                    </a:extLst>
                  </p:cNvPr>
                  <p:cNvSpPr/>
                  <p:nvPr/>
                </p:nvSpPr>
                <p:spPr>
                  <a:xfrm>
                    <a:off x="1989031" y="5556758"/>
                    <a:ext cx="115547" cy="121732"/>
                  </a:xfrm>
                  <a:custGeom>
                    <a:avLst/>
                    <a:gdLst>
                      <a:gd name="connsiteX0" fmla="*/ 0 w 115547"/>
                      <a:gd name="connsiteY0" fmla="*/ 65036 h 121732"/>
                      <a:gd name="connsiteX1" fmla="*/ 23428 w 115547"/>
                      <a:gd name="connsiteY1" fmla="*/ 121733 h 121732"/>
                      <a:gd name="connsiteX2" fmla="*/ 115548 w 115547"/>
                      <a:gd name="connsiteY2" fmla="*/ 121733 h 121732"/>
                      <a:gd name="connsiteX3" fmla="*/ 65037 w 115547"/>
                      <a:gd name="connsiteY3" fmla="*/ 0 h 121732"/>
                      <a:gd name="connsiteX4" fmla="*/ 0 w 115547"/>
                      <a:gd name="connsiteY4" fmla="*/ 65036 h 12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47" h="121732">
                        <a:moveTo>
                          <a:pt x="0" y="65036"/>
                        </a:moveTo>
                        <a:cubicBezTo>
                          <a:pt x="12558" y="81530"/>
                          <a:pt x="20711" y="101116"/>
                          <a:pt x="23428" y="121733"/>
                        </a:cubicBezTo>
                        <a:lnTo>
                          <a:pt x="115548" y="121733"/>
                        </a:lnTo>
                        <a:cubicBezTo>
                          <a:pt x="112549" y="76657"/>
                          <a:pt x="94837" y="33830"/>
                          <a:pt x="65037" y="0"/>
                        </a:cubicBezTo>
                        <a:lnTo>
                          <a:pt x="0" y="65036"/>
                        </a:lnTo>
                        <a:close/>
                      </a:path>
                    </a:pathLst>
                  </a:custGeom>
                  <a:solidFill>
                    <a:srgbClr val="32AAC9"/>
                  </a:solidFill>
                  <a:ln w="93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BCCDEB-B63D-8A1A-EA1D-C8D7B073BFB5}"/>
                      </a:ext>
                    </a:extLst>
                  </p:cNvPr>
                  <p:cNvSpPr/>
                  <p:nvPr/>
                </p:nvSpPr>
                <p:spPr>
                  <a:xfrm>
                    <a:off x="1689807" y="5555446"/>
                    <a:ext cx="115641" cy="123044"/>
                  </a:xfrm>
                  <a:custGeom>
                    <a:avLst/>
                    <a:gdLst>
                      <a:gd name="connsiteX0" fmla="*/ 115641 w 115641"/>
                      <a:gd name="connsiteY0" fmla="*/ 66348 h 123044"/>
                      <a:gd name="connsiteX1" fmla="*/ 49574 w 115641"/>
                      <a:gd name="connsiteY1" fmla="*/ 0 h 123044"/>
                      <a:gd name="connsiteX2" fmla="*/ 0 w 115641"/>
                      <a:gd name="connsiteY2" fmla="*/ 123045 h 123044"/>
                      <a:gd name="connsiteX3" fmla="*/ 92119 w 115641"/>
                      <a:gd name="connsiteY3" fmla="*/ 123045 h 123044"/>
                      <a:gd name="connsiteX4" fmla="*/ 115547 w 115641"/>
                      <a:gd name="connsiteY4" fmla="*/ 66348 h 123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41" h="123044">
                        <a:moveTo>
                          <a:pt x="115641" y="66348"/>
                        </a:moveTo>
                        <a:lnTo>
                          <a:pt x="49574" y="0"/>
                        </a:lnTo>
                        <a:cubicBezTo>
                          <a:pt x="19867" y="34299"/>
                          <a:pt x="2436" y="77594"/>
                          <a:pt x="0" y="123045"/>
                        </a:cubicBezTo>
                        <a:lnTo>
                          <a:pt x="92119" y="123045"/>
                        </a:lnTo>
                        <a:cubicBezTo>
                          <a:pt x="94837" y="102428"/>
                          <a:pt x="102990" y="82842"/>
                          <a:pt x="115547" y="66348"/>
                        </a:cubicBezTo>
                        <a:close/>
                      </a:path>
                    </a:pathLst>
                  </a:custGeom>
                  <a:solidFill>
                    <a:srgbClr val="50D2FF"/>
                  </a:solidFill>
                  <a:ln w="93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7691A47-B72A-E2B2-00EF-969C293BC35A}"/>
                      </a:ext>
                    </a:extLst>
                  </p:cNvPr>
                  <p:cNvSpPr/>
                  <p:nvPr/>
                </p:nvSpPr>
                <p:spPr>
                  <a:xfrm>
                    <a:off x="1912093" y="5617568"/>
                    <a:ext cx="156153" cy="82851"/>
                  </a:xfrm>
                  <a:custGeom>
                    <a:avLst/>
                    <a:gdLst>
                      <a:gd name="connsiteX0" fmla="*/ 154907 w 156153"/>
                      <a:gd name="connsiteY0" fmla="*/ 9194 h 82851"/>
                      <a:gd name="connsiteX1" fmla="*/ 136070 w 156153"/>
                      <a:gd name="connsiteY1" fmla="*/ 947 h 82851"/>
                      <a:gd name="connsiteX2" fmla="*/ 0 w 156153"/>
                      <a:gd name="connsiteY2" fmla="*/ 55956 h 82851"/>
                      <a:gd name="connsiteX3" fmla="*/ 10589 w 156153"/>
                      <a:gd name="connsiteY3" fmla="*/ 82852 h 82851"/>
                      <a:gd name="connsiteX4" fmla="*/ 146660 w 156153"/>
                      <a:gd name="connsiteY4" fmla="*/ 28779 h 82851"/>
                      <a:gd name="connsiteX5" fmla="*/ 155282 w 156153"/>
                      <a:gd name="connsiteY5" fmla="*/ 10037 h 82851"/>
                      <a:gd name="connsiteX6" fmla="*/ 154907 w 156153"/>
                      <a:gd name="connsiteY6" fmla="*/ 9194 h 8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53" h="82851">
                        <a:moveTo>
                          <a:pt x="154907" y="9194"/>
                        </a:moveTo>
                        <a:cubicBezTo>
                          <a:pt x="151814" y="1790"/>
                          <a:pt x="143568" y="-1865"/>
                          <a:pt x="136070" y="947"/>
                        </a:cubicBezTo>
                        <a:lnTo>
                          <a:pt x="0" y="55956"/>
                        </a:lnTo>
                        <a:lnTo>
                          <a:pt x="10589" y="82852"/>
                        </a:lnTo>
                        <a:lnTo>
                          <a:pt x="146660" y="28779"/>
                        </a:lnTo>
                        <a:cubicBezTo>
                          <a:pt x="154157" y="25968"/>
                          <a:pt x="157999" y="17628"/>
                          <a:pt x="155282" y="10037"/>
                        </a:cubicBezTo>
                        <a:cubicBezTo>
                          <a:pt x="155188" y="9756"/>
                          <a:pt x="155094" y="9475"/>
                          <a:pt x="154907" y="9194"/>
                        </a:cubicBezTo>
                        <a:close/>
                      </a:path>
                    </a:pathLst>
                  </a:custGeom>
                  <a:solidFill>
                    <a:srgbClr val="DC4049"/>
                  </a:solidFill>
                  <a:ln w="93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32D16081-7485-24E6-18E7-4BEA787054C6}"/>
                      </a:ext>
                    </a:extLst>
                  </p:cNvPr>
                  <p:cNvSpPr/>
                  <p:nvPr/>
                </p:nvSpPr>
                <p:spPr>
                  <a:xfrm>
                    <a:off x="1857646" y="5653282"/>
                    <a:ext cx="79280" cy="79655"/>
                  </a:xfrm>
                  <a:custGeom>
                    <a:avLst/>
                    <a:gdLst>
                      <a:gd name="connsiteX0" fmla="*/ 79281 w 79280"/>
                      <a:gd name="connsiteY0" fmla="*/ 39828 h 79655"/>
                      <a:gd name="connsiteX1" fmla="*/ 39640 w 79280"/>
                      <a:gd name="connsiteY1" fmla="*/ 79656 h 79655"/>
                      <a:gd name="connsiteX2" fmla="*/ 0 w 79280"/>
                      <a:gd name="connsiteY2" fmla="*/ 39828 h 79655"/>
                      <a:gd name="connsiteX3" fmla="*/ 39640 w 79280"/>
                      <a:gd name="connsiteY3" fmla="*/ 0 h 79655"/>
                      <a:gd name="connsiteX4" fmla="*/ 79281 w 79280"/>
                      <a:gd name="connsiteY4" fmla="*/ 39828 h 79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0" h="79655">
                        <a:moveTo>
                          <a:pt x="79281" y="39828"/>
                        </a:moveTo>
                        <a:cubicBezTo>
                          <a:pt x="79281" y="61824"/>
                          <a:pt x="61533" y="79656"/>
                          <a:pt x="39640" y="79656"/>
                        </a:cubicBezTo>
                        <a:cubicBezTo>
                          <a:pt x="17748" y="79656"/>
                          <a:pt x="0" y="61824"/>
                          <a:pt x="0" y="39828"/>
                        </a:cubicBezTo>
                        <a:cubicBezTo>
                          <a:pt x="0" y="17831"/>
                          <a:pt x="17748" y="0"/>
                          <a:pt x="39640" y="0"/>
                        </a:cubicBezTo>
                        <a:cubicBezTo>
                          <a:pt x="61533" y="0"/>
                          <a:pt x="79281" y="17831"/>
                          <a:pt x="79281" y="39828"/>
                        </a:cubicBezTo>
                        <a:close/>
                      </a:path>
                    </a:pathLst>
                  </a:custGeom>
                  <a:solidFill>
                    <a:srgbClr val="808080"/>
                  </a:solidFill>
                  <a:ln w="9371" cap="flat">
                    <a:noFill/>
                    <a:prstDash val="solid"/>
                    <a:miter/>
                  </a:ln>
                </p:spPr>
                <p:txBody>
                  <a:bodyPr rtlCol="0" anchor="ctr"/>
                  <a:lstStyle/>
                  <a:p>
                    <a:endParaRPr lang="en-US"/>
                  </a:p>
                </p:txBody>
              </p:sp>
            </p:grpSp>
            <p:grpSp>
              <p:nvGrpSpPr>
                <p:cNvPr id="23" name="Graphic 7">
                  <a:extLst>
                    <a:ext uri="{FF2B5EF4-FFF2-40B4-BE49-F238E27FC236}">
                      <a16:creationId xmlns:a16="http://schemas.microsoft.com/office/drawing/2014/main" id="{D8D65049-1631-9CCA-B820-E13D65DCC058}"/>
                    </a:ext>
                  </a:extLst>
                </p:cNvPr>
                <p:cNvGrpSpPr/>
                <p:nvPr/>
              </p:nvGrpSpPr>
              <p:grpSpPr>
                <a:xfrm>
                  <a:off x="2902072" y="5393686"/>
                  <a:ext cx="417585" cy="598834"/>
                  <a:chOff x="2902072" y="5393686"/>
                  <a:chExt cx="417585" cy="598834"/>
                </a:xfrm>
              </p:grpSpPr>
              <p:sp>
                <p:nvSpPr>
                  <p:cNvPr id="24" name="Freeform: Shape 23">
                    <a:extLst>
                      <a:ext uri="{FF2B5EF4-FFF2-40B4-BE49-F238E27FC236}">
                        <a16:creationId xmlns:a16="http://schemas.microsoft.com/office/drawing/2014/main" id="{F01F9611-D1F3-1A46-5294-8454ED194F75}"/>
                      </a:ext>
                    </a:extLst>
                  </p:cNvPr>
                  <p:cNvSpPr/>
                  <p:nvPr/>
                </p:nvSpPr>
                <p:spPr>
                  <a:xfrm>
                    <a:off x="3040673" y="5876318"/>
                    <a:ext cx="141693" cy="116203"/>
                  </a:xfrm>
                  <a:custGeom>
                    <a:avLst/>
                    <a:gdLst>
                      <a:gd name="connsiteX0" fmla="*/ 113298 w 141693"/>
                      <a:gd name="connsiteY0" fmla="*/ 112361 h 116203"/>
                      <a:gd name="connsiteX1" fmla="*/ 141693 w 141693"/>
                      <a:gd name="connsiteY1" fmla="*/ 81717 h 116203"/>
                      <a:gd name="connsiteX2" fmla="*/ 141693 w 141693"/>
                      <a:gd name="connsiteY2" fmla="*/ 0 h 116203"/>
                      <a:gd name="connsiteX3" fmla="*/ 0 w 141693"/>
                      <a:gd name="connsiteY3" fmla="*/ 0 h 116203"/>
                      <a:gd name="connsiteX4" fmla="*/ 0 w 141693"/>
                      <a:gd name="connsiteY4" fmla="*/ 81717 h 116203"/>
                      <a:gd name="connsiteX5" fmla="*/ 28395 w 141693"/>
                      <a:gd name="connsiteY5" fmla="*/ 112361 h 116203"/>
                      <a:gd name="connsiteX6" fmla="*/ 35048 w 141693"/>
                      <a:gd name="connsiteY6" fmla="*/ 116204 h 116203"/>
                      <a:gd name="connsiteX7" fmla="*/ 105239 w 141693"/>
                      <a:gd name="connsiteY7" fmla="*/ 116204 h 116203"/>
                      <a:gd name="connsiteX8" fmla="*/ 113298 w 141693"/>
                      <a:gd name="connsiteY8" fmla="*/ 112361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93" h="116203">
                        <a:moveTo>
                          <a:pt x="113298" y="112361"/>
                        </a:moveTo>
                        <a:lnTo>
                          <a:pt x="141693" y="81717"/>
                        </a:lnTo>
                        <a:lnTo>
                          <a:pt x="141693" y="0"/>
                        </a:lnTo>
                        <a:lnTo>
                          <a:pt x="0" y="0"/>
                        </a:lnTo>
                        <a:lnTo>
                          <a:pt x="0" y="81717"/>
                        </a:lnTo>
                        <a:lnTo>
                          <a:pt x="28395" y="112361"/>
                        </a:lnTo>
                        <a:cubicBezTo>
                          <a:pt x="30082" y="114423"/>
                          <a:pt x="32424" y="115735"/>
                          <a:pt x="35048" y="116204"/>
                        </a:cubicBezTo>
                        <a:lnTo>
                          <a:pt x="105239" y="116204"/>
                        </a:lnTo>
                        <a:cubicBezTo>
                          <a:pt x="108332" y="116110"/>
                          <a:pt x="111237" y="114704"/>
                          <a:pt x="113298" y="112361"/>
                        </a:cubicBezTo>
                        <a:close/>
                      </a:path>
                    </a:pathLst>
                  </a:custGeom>
                  <a:solidFill>
                    <a:srgbClr val="BABABA"/>
                  </a:solidFill>
                  <a:ln w="93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0563D63-8C10-E708-3CC2-CF9CED1F0390}"/>
                      </a:ext>
                    </a:extLst>
                  </p:cNvPr>
                  <p:cNvSpPr/>
                  <p:nvPr/>
                </p:nvSpPr>
                <p:spPr>
                  <a:xfrm>
                    <a:off x="2902072" y="5393686"/>
                    <a:ext cx="417585" cy="482725"/>
                  </a:xfrm>
                  <a:custGeom>
                    <a:avLst/>
                    <a:gdLst>
                      <a:gd name="connsiteX0" fmla="*/ 208698 w 417585"/>
                      <a:gd name="connsiteY0" fmla="*/ 12 h 482725"/>
                      <a:gd name="connsiteX1" fmla="*/ 0 w 417585"/>
                      <a:gd name="connsiteY1" fmla="*/ 205430 h 482725"/>
                      <a:gd name="connsiteX2" fmla="*/ 1406 w 417585"/>
                      <a:gd name="connsiteY2" fmla="*/ 231482 h 482725"/>
                      <a:gd name="connsiteX3" fmla="*/ 116860 w 417585"/>
                      <a:gd name="connsiteY3" fmla="*/ 469324 h 482725"/>
                      <a:gd name="connsiteX4" fmla="*/ 133353 w 417585"/>
                      <a:gd name="connsiteY4" fmla="*/ 482725 h 482725"/>
                      <a:gd name="connsiteX5" fmla="*/ 284230 w 417585"/>
                      <a:gd name="connsiteY5" fmla="*/ 482725 h 482725"/>
                      <a:gd name="connsiteX6" fmla="*/ 300724 w 417585"/>
                      <a:gd name="connsiteY6" fmla="*/ 469324 h 482725"/>
                      <a:gd name="connsiteX7" fmla="*/ 416177 w 417585"/>
                      <a:gd name="connsiteY7" fmla="*/ 231482 h 482725"/>
                      <a:gd name="connsiteX8" fmla="*/ 234843 w 417585"/>
                      <a:gd name="connsiteY8" fmla="*/ 1417 h 482725"/>
                      <a:gd name="connsiteX9" fmla="*/ 208885 w 417585"/>
                      <a:gd name="connsiteY9" fmla="*/ 12 h 482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7585" h="482725">
                        <a:moveTo>
                          <a:pt x="208698" y="12"/>
                        </a:moveTo>
                        <a:cubicBezTo>
                          <a:pt x="94556" y="-1113"/>
                          <a:pt x="1125" y="90819"/>
                          <a:pt x="0" y="205430"/>
                        </a:cubicBezTo>
                        <a:cubicBezTo>
                          <a:pt x="0" y="214145"/>
                          <a:pt x="375" y="222860"/>
                          <a:pt x="1406" y="231482"/>
                        </a:cubicBezTo>
                        <a:cubicBezTo>
                          <a:pt x="10871" y="318541"/>
                          <a:pt x="93338" y="359024"/>
                          <a:pt x="116860" y="469324"/>
                        </a:cubicBezTo>
                        <a:cubicBezTo>
                          <a:pt x="118640" y="477102"/>
                          <a:pt x="125481" y="482631"/>
                          <a:pt x="133353" y="482725"/>
                        </a:cubicBezTo>
                        <a:lnTo>
                          <a:pt x="284230" y="482725"/>
                        </a:lnTo>
                        <a:cubicBezTo>
                          <a:pt x="292102" y="482631"/>
                          <a:pt x="298943" y="477102"/>
                          <a:pt x="300724" y="469324"/>
                        </a:cubicBezTo>
                        <a:cubicBezTo>
                          <a:pt x="324245" y="359024"/>
                          <a:pt x="405963" y="318541"/>
                          <a:pt x="416177" y="231482"/>
                        </a:cubicBezTo>
                        <a:cubicBezTo>
                          <a:pt x="429391" y="117621"/>
                          <a:pt x="348142" y="14631"/>
                          <a:pt x="234843" y="1417"/>
                        </a:cubicBezTo>
                        <a:cubicBezTo>
                          <a:pt x="226222" y="387"/>
                          <a:pt x="217600" y="-82"/>
                          <a:pt x="208885" y="12"/>
                        </a:cubicBezTo>
                        <a:close/>
                      </a:path>
                    </a:pathLst>
                  </a:custGeom>
                  <a:solidFill>
                    <a:srgbClr val="A37AE0"/>
                  </a:solidFill>
                  <a:ln w="93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7A2FCB1-45C8-8A34-FCDB-E52CA5AD737A}"/>
                      </a:ext>
                    </a:extLst>
                  </p:cNvPr>
                  <p:cNvSpPr/>
                  <p:nvPr/>
                </p:nvSpPr>
                <p:spPr>
                  <a:xfrm>
                    <a:off x="2978986" y="5509527"/>
                    <a:ext cx="265735" cy="325838"/>
                  </a:xfrm>
                  <a:custGeom>
                    <a:avLst/>
                    <a:gdLst>
                      <a:gd name="connsiteX0" fmla="*/ 218093 w 265735"/>
                      <a:gd name="connsiteY0" fmla="*/ 0 h 325838"/>
                      <a:gd name="connsiteX1" fmla="*/ 170769 w 265735"/>
                      <a:gd name="connsiteY1" fmla="*/ 50698 h 325838"/>
                      <a:gd name="connsiteX2" fmla="*/ 170769 w 265735"/>
                      <a:gd name="connsiteY2" fmla="*/ 77781 h 325838"/>
                      <a:gd name="connsiteX3" fmla="*/ 96736 w 265735"/>
                      <a:gd name="connsiteY3" fmla="*/ 77781 h 325838"/>
                      <a:gd name="connsiteX4" fmla="*/ 96736 w 265735"/>
                      <a:gd name="connsiteY4" fmla="*/ 50698 h 325838"/>
                      <a:gd name="connsiteX5" fmla="*/ 48380 w 265735"/>
                      <a:gd name="connsiteY5" fmla="*/ 0 h 325838"/>
                      <a:gd name="connsiteX6" fmla="*/ 47349 w 265735"/>
                      <a:gd name="connsiteY6" fmla="*/ 0 h 325838"/>
                      <a:gd name="connsiteX7" fmla="*/ 24 w 265735"/>
                      <a:gd name="connsiteY7" fmla="*/ 50698 h 325838"/>
                      <a:gd name="connsiteX8" fmla="*/ 47349 w 265735"/>
                      <a:gd name="connsiteY8" fmla="*/ 101772 h 325838"/>
                      <a:gd name="connsiteX9" fmla="*/ 69840 w 265735"/>
                      <a:gd name="connsiteY9" fmla="*/ 101772 h 325838"/>
                      <a:gd name="connsiteX10" fmla="*/ 69840 w 265735"/>
                      <a:gd name="connsiteY10" fmla="*/ 313187 h 325838"/>
                      <a:gd name="connsiteX11" fmla="*/ 82491 w 265735"/>
                      <a:gd name="connsiteY11" fmla="*/ 325838 h 325838"/>
                      <a:gd name="connsiteX12" fmla="*/ 95143 w 265735"/>
                      <a:gd name="connsiteY12" fmla="*/ 313187 h 325838"/>
                      <a:gd name="connsiteX13" fmla="*/ 95143 w 265735"/>
                      <a:gd name="connsiteY13" fmla="*/ 101772 h 325838"/>
                      <a:gd name="connsiteX14" fmla="*/ 170956 w 265735"/>
                      <a:gd name="connsiteY14" fmla="*/ 101772 h 325838"/>
                      <a:gd name="connsiteX15" fmla="*/ 170956 w 265735"/>
                      <a:gd name="connsiteY15" fmla="*/ 313187 h 325838"/>
                      <a:gd name="connsiteX16" fmla="*/ 183607 w 265735"/>
                      <a:gd name="connsiteY16" fmla="*/ 325838 h 325838"/>
                      <a:gd name="connsiteX17" fmla="*/ 196259 w 265735"/>
                      <a:gd name="connsiteY17" fmla="*/ 313187 h 325838"/>
                      <a:gd name="connsiteX18" fmla="*/ 196259 w 265735"/>
                      <a:gd name="connsiteY18" fmla="*/ 101772 h 325838"/>
                      <a:gd name="connsiteX19" fmla="*/ 218375 w 265735"/>
                      <a:gd name="connsiteY19" fmla="*/ 101772 h 325838"/>
                      <a:gd name="connsiteX20" fmla="*/ 265699 w 265735"/>
                      <a:gd name="connsiteY20" fmla="*/ 50792 h 325838"/>
                      <a:gd name="connsiteX21" fmla="*/ 265699 w 265735"/>
                      <a:gd name="connsiteY21" fmla="*/ 50792 h 325838"/>
                      <a:gd name="connsiteX22" fmla="*/ 218375 w 265735"/>
                      <a:gd name="connsiteY22" fmla="*/ 0 h 325838"/>
                      <a:gd name="connsiteX23" fmla="*/ 69747 w 265735"/>
                      <a:gd name="connsiteY23" fmla="*/ 77875 h 325838"/>
                      <a:gd name="connsiteX24" fmla="*/ 45850 w 265735"/>
                      <a:gd name="connsiteY24" fmla="*/ 77875 h 325838"/>
                      <a:gd name="connsiteX25" fmla="*/ 21953 w 265735"/>
                      <a:gd name="connsiteY25" fmla="*/ 50792 h 325838"/>
                      <a:gd name="connsiteX26" fmla="*/ 45850 w 265735"/>
                      <a:gd name="connsiteY26" fmla="*/ 23709 h 325838"/>
                      <a:gd name="connsiteX27" fmla="*/ 69747 w 265735"/>
                      <a:gd name="connsiteY27" fmla="*/ 50792 h 325838"/>
                      <a:gd name="connsiteX28" fmla="*/ 69747 w 265735"/>
                      <a:gd name="connsiteY28" fmla="*/ 77875 h 325838"/>
                      <a:gd name="connsiteX29" fmla="*/ 219874 w 265735"/>
                      <a:gd name="connsiteY29" fmla="*/ 77875 h 325838"/>
                      <a:gd name="connsiteX30" fmla="*/ 195977 w 265735"/>
                      <a:gd name="connsiteY30" fmla="*/ 77875 h 325838"/>
                      <a:gd name="connsiteX31" fmla="*/ 195977 w 265735"/>
                      <a:gd name="connsiteY31" fmla="*/ 49293 h 325838"/>
                      <a:gd name="connsiteX32" fmla="*/ 216782 w 265735"/>
                      <a:gd name="connsiteY32" fmla="*/ 22585 h 325838"/>
                      <a:gd name="connsiteX33" fmla="*/ 243302 w 265735"/>
                      <a:gd name="connsiteY33" fmla="*/ 43483 h 325838"/>
                      <a:gd name="connsiteX34" fmla="*/ 243302 w 265735"/>
                      <a:gd name="connsiteY34" fmla="*/ 49293 h 325838"/>
                      <a:gd name="connsiteX35" fmla="*/ 220717 w 265735"/>
                      <a:gd name="connsiteY35" fmla="*/ 77781 h 325838"/>
                      <a:gd name="connsiteX36" fmla="*/ 219780 w 265735"/>
                      <a:gd name="connsiteY36" fmla="*/ 77781 h 325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65735" h="325838">
                        <a:moveTo>
                          <a:pt x="218093" y="0"/>
                        </a:moveTo>
                        <a:cubicBezTo>
                          <a:pt x="191104" y="937"/>
                          <a:pt x="169925" y="23616"/>
                          <a:pt x="170769" y="50698"/>
                        </a:cubicBezTo>
                        <a:lnTo>
                          <a:pt x="170769" y="77781"/>
                        </a:lnTo>
                        <a:lnTo>
                          <a:pt x="96736" y="77781"/>
                        </a:lnTo>
                        <a:lnTo>
                          <a:pt x="96736" y="50698"/>
                        </a:lnTo>
                        <a:cubicBezTo>
                          <a:pt x="97298" y="23241"/>
                          <a:pt x="75650" y="562"/>
                          <a:pt x="48380" y="0"/>
                        </a:cubicBezTo>
                        <a:cubicBezTo>
                          <a:pt x="48005" y="0"/>
                          <a:pt x="47630" y="0"/>
                          <a:pt x="47349" y="0"/>
                        </a:cubicBezTo>
                        <a:cubicBezTo>
                          <a:pt x="20360" y="937"/>
                          <a:pt x="-819" y="23616"/>
                          <a:pt x="24" y="50698"/>
                        </a:cubicBezTo>
                        <a:cubicBezTo>
                          <a:pt x="-725" y="77875"/>
                          <a:pt x="20360" y="100647"/>
                          <a:pt x="47349" y="101772"/>
                        </a:cubicBezTo>
                        <a:lnTo>
                          <a:pt x="69840" y="101772"/>
                        </a:lnTo>
                        <a:lnTo>
                          <a:pt x="69840" y="313187"/>
                        </a:lnTo>
                        <a:cubicBezTo>
                          <a:pt x="69840" y="320216"/>
                          <a:pt x="75463" y="325838"/>
                          <a:pt x="82491" y="325838"/>
                        </a:cubicBezTo>
                        <a:cubicBezTo>
                          <a:pt x="89426" y="325838"/>
                          <a:pt x="95143" y="320122"/>
                          <a:pt x="95143" y="313187"/>
                        </a:cubicBezTo>
                        <a:lnTo>
                          <a:pt x="95143" y="101772"/>
                        </a:lnTo>
                        <a:lnTo>
                          <a:pt x="170956" y="101772"/>
                        </a:lnTo>
                        <a:lnTo>
                          <a:pt x="170956" y="313187"/>
                        </a:lnTo>
                        <a:cubicBezTo>
                          <a:pt x="170956" y="320216"/>
                          <a:pt x="176579" y="325838"/>
                          <a:pt x="183607" y="325838"/>
                        </a:cubicBezTo>
                        <a:cubicBezTo>
                          <a:pt x="190636" y="325838"/>
                          <a:pt x="196259" y="320122"/>
                          <a:pt x="196259" y="313187"/>
                        </a:cubicBezTo>
                        <a:lnTo>
                          <a:pt x="196259" y="101772"/>
                        </a:lnTo>
                        <a:lnTo>
                          <a:pt x="218375" y="101772"/>
                        </a:lnTo>
                        <a:cubicBezTo>
                          <a:pt x="245458" y="100835"/>
                          <a:pt x="266730" y="77969"/>
                          <a:pt x="265699" y="50792"/>
                        </a:cubicBezTo>
                        <a:lnTo>
                          <a:pt x="265699" y="50792"/>
                        </a:lnTo>
                        <a:cubicBezTo>
                          <a:pt x="266449" y="23616"/>
                          <a:pt x="245364" y="937"/>
                          <a:pt x="218375" y="0"/>
                        </a:cubicBezTo>
                        <a:close/>
                        <a:moveTo>
                          <a:pt x="69747" y="77875"/>
                        </a:moveTo>
                        <a:lnTo>
                          <a:pt x="45850" y="77875"/>
                        </a:lnTo>
                        <a:cubicBezTo>
                          <a:pt x="31887" y="76751"/>
                          <a:pt x="21391" y="64755"/>
                          <a:pt x="21953" y="50792"/>
                        </a:cubicBezTo>
                        <a:cubicBezTo>
                          <a:pt x="21297" y="36735"/>
                          <a:pt x="31887" y="24834"/>
                          <a:pt x="45850" y="23709"/>
                        </a:cubicBezTo>
                        <a:cubicBezTo>
                          <a:pt x="59813" y="24834"/>
                          <a:pt x="70309" y="36829"/>
                          <a:pt x="69747" y="50792"/>
                        </a:cubicBezTo>
                        <a:lnTo>
                          <a:pt x="69747" y="77875"/>
                        </a:lnTo>
                        <a:close/>
                        <a:moveTo>
                          <a:pt x="219874" y="77875"/>
                        </a:moveTo>
                        <a:lnTo>
                          <a:pt x="195977" y="77875"/>
                        </a:lnTo>
                        <a:lnTo>
                          <a:pt x="195977" y="49293"/>
                        </a:lnTo>
                        <a:cubicBezTo>
                          <a:pt x="194384" y="36173"/>
                          <a:pt x="203662" y="24178"/>
                          <a:pt x="216782" y="22585"/>
                        </a:cubicBezTo>
                        <a:cubicBezTo>
                          <a:pt x="229901" y="20992"/>
                          <a:pt x="241709" y="30363"/>
                          <a:pt x="243302" y="43483"/>
                        </a:cubicBezTo>
                        <a:cubicBezTo>
                          <a:pt x="243489" y="45451"/>
                          <a:pt x="243489" y="47325"/>
                          <a:pt x="243302" y="49293"/>
                        </a:cubicBezTo>
                        <a:cubicBezTo>
                          <a:pt x="244895" y="63443"/>
                          <a:pt x="234774" y="76188"/>
                          <a:pt x="220717" y="77781"/>
                        </a:cubicBezTo>
                        <a:cubicBezTo>
                          <a:pt x="220436" y="77781"/>
                          <a:pt x="220061" y="77781"/>
                          <a:pt x="219780" y="77781"/>
                        </a:cubicBezTo>
                        <a:close/>
                      </a:path>
                    </a:pathLst>
                  </a:custGeom>
                  <a:solidFill>
                    <a:srgbClr val="DEDEDE"/>
                  </a:solidFill>
                  <a:ln w="93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468FE90-7A28-086D-87D6-BD6C17C1D749}"/>
                      </a:ext>
                    </a:extLst>
                  </p:cNvPr>
                  <p:cNvSpPr/>
                  <p:nvPr/>
                </p:nvSpPr>
                <p:spPr>
                  <a:xfrm>
                    <a:off x="3039268" y="5888969"/>
                    <a:ext cx="143098" cy="43763"/>
                  </a:xfrm>
                  <a:custGeom>
                    <a:avLst/>
                    <a:gdLst>
                      <a:gd name="connsiteX0" fmla="*/ 0 w 143098"/>
                      <a:gd name="connsiteY0" fmla="*/ 43764 h 43763"/>
                      <a:gd name="connsiteX1" fmla="*/ 143099 w 143098"/>
                      <a:gd name="connsiteY1" fmla="*/ 15931 h 43763"/>
                      <a:gd name="connsiteX2" fmla="*/ 143099 w 143098"/>
                      <a:gd name="connsiteY2" fmla="*/ 0 h 43763"/>
                      <a:gd name="connsiteX3" fmla="*/ 0 w 143098"/>
                      <a:gd name="connsiteY3" fmla="*/ 28207 h 43763"/>
                      <a:gd name="connsiteX4" fmla="*/ 0 w 143098"/>
                      <a:gd name="connsiteY4" fmla="*/ 43764 h 4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98" h="43763">
                        <a:moveTo>
                          <a:pt x="0" y="43764"/>
                        </a:moveTo>
                        <a:lnTo>
                          <a:pt x="143099" y="15931"/>
                        </a:lnTo>
                        <a:lnTo>
                          <a:pt x="143099" y="0"/>
                        </a:lnTo>
                        <a:lnTo>
                          <a:pt x="0" y="28207"/>
                        </a:lnTo>
                        <a:lnTo>
                          <a:pt x="0" y="43764"/>
                        </a:lnTo>
                        <a:close/>
                      </a:path>
                    </a:pathLst>
                  </a:custGeom>
                  <a:solidFill>
                    <a:srgbClr val="858585"/>
                  </a:solidFill>
                  <a:ln w="93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F0C78B5-4D3E-465E-A8BE-ABF46AD19282}"/>
                      </a:ext>
                    </a:extLst>
                  </p:cNvPr>
                  <p:cNvSpPr/>
                  <p:nvPr/>
                </p:nvSpPr>
                <p:spPr>
                  <a:xfrm>
                    <a:off x="3039268" y="5928141"/>
                    <a:ext cx="143098" cy="41889"/>
                  </a:xfrm>
                  <a:custGeom>
                    <a:avLst/>
                    <a:gdLst>
                      <a:gd name="connsiteX0" fmla="*/ 143099 w 143098"/>
                      <a:gd name="connsiteY0" fmla="*/ 15463 h 41889"/>
                      <a:gd name="connsiteX1" fmla="*/ 143099 w 143098"/>
                      <a:gd name="connsiteY1" fmla="*/ 0 h 41889"/>
                      <a:gd name="connsiteX2" fmla="*/ 0 w 143098"/>
                      <a:gd name="connsiteY2" fmla="*/ 28489 h 41889"/>
                      <a:gd name="connsiteX3" fmla="*/ 0 w 143098"/>
                      <a:gd name="connsiteY3" fmla="*/ 29894 h 41889"/>
                      <a:gd name="connsiteX4" fmla="*/ 10871 w 143098"/>
                      <a:gd name="connsiteY4" fmla="*/ 41890 h 41889"/>
                      <a:gd name="connsiteX5" fmla="*/ 143099 w 143098"/>
                      <a:gd name="connsiteY5" fmla="*/ 15463 h 4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098" h="41889">
                        <a:moveTo>
                          <a:pt x="143099" y="15463"/>
                        </a:moveTo>
                        <a:lnTo>
                          <a:pt x="143099" y="0"/>
                        </a:lnTo>
                        <a:lnTo>
                          <a:pt x="0" y="28489"/>
                        </a:lnTo>
                        <a:lnTo>
                          <a:pt x="0" y="29894"/>
                        </a:lnTo>
                        <a:lnTo>
                          <a:pt x="10871" y="41890"/>
                        </a:lnTo>
                        <a:lnTo>
                          <a:pt x="143099" y="15463"/>
                        </a:lnTo>
                        <a:close/>
                      </a:path>
                    </a:pathLst>
                  </a:custGeom>
                  <a:solidFill>
                    <a:srgbClr val="858585"/>
                  </a:solidFill>
                  <a:ln w="9371" cap="flat">
                    <a:noFill/>
                    <a:prstDash val="solid"/>
                    <a:miter/>
                  </a:ln>
                </p:spPr>
                <p:txBody>
                  <a:bodyPr rtlCol="0" anchor="ctr"/>
                  <a:lstStyle/>
                  <a:p>
                    <a:endParaRPr lang="en-US"/>
                  </a:p>
                </p:txBody>
              </p:sp>
            </p:grpSp>
          </p:grpSp>
        </p:grpSp>
      </p:grpSp>
    </p:spTree>
    <p:extLst>
      <p:ext uri="{BB962C8B-B14F-4D97-AF65-F5344CB8AC3E}">
        <p14:creationId xmlns:p14="http://schemas.microsoft.com/office/powerpoint/2010/main" val="922793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0.04606 L -2.91667E-6 1.85185E-6 " pathEditMode="relative" rAng="0" ptsTypes="AA">
                                      <p:cBhvr>
                                        <p:cTn id="9" dur="600" fill="hold"/>
                                        <p:tgtEl>
                                          <p:spTgt spid="2"/>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91667E-6 0.04606 L -2.91667E-6 1.85185E-6 " pathEditMode="relative" rAng="0" ptsTypes="AA">
                                      <p:cBhvr>
                                        <p:cTn id="14" dur="600" fill="hold"/>
                                        <p:tgtEl>
                                          <p:spTgt spid="3"/>
                                        </p:tgtEl>
                                        <p:attrNameLst>
                                          <p:attrName>ppt_x</p:attrName>
                                          <p:attrName>ppt_y</p:attrName>
                                        </p:attrNameLst>
                                      </p:cBhvr>
                                      <p:rCtr x="0" y="-2315"/>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2.91667E-6 0.04606 L -2.91667E-6 1.85185E-6 " pathEditMode="relative" rAng="0" ptsTypes="AA">
                                      <p:cBhvr>
                                        <p:cTn id="19" dur="6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183C54-AA3E-EC4E-6480-22CE4879C87E}"/>
              </a:ext>
            </a:extLst>
          </p:cNvPr>
          <p:cNvSpPr>
            <a:spLocks noGrp="1"/>
          </p:cNvSpPr>
          <p:nvPr>
            <p:ph type="title"/>
          </p:nvPr>
        </p:nvSpPr>
        <p:spPr/>
        <p:txBody>
          <a:bodyPr/>
          <a:lstStyle/>
          <a:p>
            <a:r>
              <a:rPr lang="en-US"/>
              <a:t>Typical application architecture</a:t>
            </a:r>
          </a:p>
        </p:txBody>
      </p:sp>
      <p:sp>
        <p:nvSpPr>
          <p:cNvPr id="28" name="Rectangle: Rounded Corners 27">
            <a:extLst>
              <a:ext uri="{FF2B5EF4-FFF2-40B4-BE49-F238E27FC236}">
                <a16:creationId xmlns:a16="http://schemas.microsoft.com/office/drawing/2014/main" id="{8FFCB7F7-7CA4-8C98-E5E8-A3383E84B8D7}"/>
              </a:ext>
              <a:ext uri="{C183D7F6-B498-43B3-948B-1728B52AA6E4}">
                <adec:decorative xmlns:adec="http://schemas.microsoft.com/office/drawing/2017/decorative" val="1"/>
              </a:ext>
            </a:extLst>
          </p:cNvPr>
          <p:cNvSpPr/>
          <p:nvPr/>
        </p:nvSpPr>
        <p:spPr>
          <a:xfrm>
            <a:off x="3273046" y="1492368"/>
            <a:ext cx="8333740" cy="3377526"/>
          </a:xfrm>
          <a:prstGeom prst="roundRect">
            <a:avLst>
              <a:gd name="adj" fmla="val 3883"/>
            </a:avLst>
          </a:prstGeom>
          <a:noFill/>
          <a:ln w="57150" cap="flat" cmpd="sng" algn="ctr">
            <a:solidFill>
              <a:schemeClr val="bg1"/>
            </a:soli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6900" kern="0" spc="-100">
              <a:gradFill>
                <a:gsLst>
                  <a:gs pos="0">
                    <a:srgbClr val="0078D4"/>
                  </a:gs>
                  <a:gs pos="100000">
                    <a:srgbClr val="FFA38B"/>
                  </a:gs>
                </a:gsLst>
                <a:lin ang="2700000" scaled="0"/>
              </a:gradFill>
              <a:latin typeface="Segoe UI Semibold"/>
              <a:cs typeface="Segoe UI" pitchFamily="34" charset="0"/>
            </a:endParaRPr>
          </a:p>
        </p:txBody>
      </p:sp>
      <p:sp>
        <p:nvSpPr>
          <p:cNvPr id="29" name="TextBox 28">
            <a:extLst>
              <a:ext uri="{FF2B5EF4-FFF2-40B4-BE49-F238E27FC236}">
                <a16:creationId xmlns:a16="http://schemas.microsoft.com/office/drawing/2014/main" id="{790C95CA-E257-ECE8-8ED9-46AD67668B14}"/>
              </a:ext>
            </a:extLst>
          </p:cNvPr>
          <p:cNvSpPr txBox="1"/>
          <p:nvPr/>
        </p:nvSpPr>
        <p:spPr>
          <a:xfrm>
            <a:off x="3461563" y="1667291"/>
            <a:ext cx="1953203" cy="338554"/>
          </a:xfrm>
          <a:prstGeom prst="rect">
            <a:avLst/>
          </a:prstGeom>
          <a:noFill/>
        </p:spPr>
        <p:txBody>
          <a:bodyPr wrap="square" l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bg2"/>
                </a:solidFill>
                <a:effectLst/>
                <a:uLnTx/>
                <a:uFillTx/>
                <a:latin typeface="Segoe UI Semibold"/>
                <a:ea typeface="+mn-ea"/>
                <a:cs typeface="Segoe UI"/>
              </a:rPr>
              <a:t>Runtime</a:t>
            </a:r>
          </a:p>
        </p:txBody>
      </p:sp>
      <p:sp>
        <p:nvSpPr>
          <p:cNvPr id="103" name="Rectangle: Rounded Corners 102">
            <a:extLst>
              <a:ext uri="{FF2B5EF4-FFF2-40B4-BE49-F238E27FC236}">
                <a16:creationId xmlns:a16="http://schemas.microsoft.com/office/drawing/2014/main" id="{89C1B524-D164-E086-C33E-FA15A7B5383B}"/>
              </a:ext>
            </a:extLst>
          </p:cNvPr>
          <p:cNvSpPr/>
          <p:nvPr/>
        </p:nvSpPr>
        <p:spPr>
          <a:xfrm>
            <a:off x="3815697" y="2781616"/>
            <a:ext cx="2689274" cy="799031"/>
          </a:xfrm>
          <a:prstGeom prst="roundRect">
            <a:avLst>
              <a:gd name="adj" fmla="val 5078"/>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API Gateway</a:t>
            </a:r>
          </a:p>
        </p:txBody>
      </p:sp>
      <p:sp>
        <p:nvSpPr>
          <p:cNvPr id="46" name="Rectangle: Rounded Corners 45">
            <a:extLst>
              <a:ext uri="{FF2B5EF4-FFF2-40B4-BE49-F238E27FC236}">
                <a16:creationId xmlns:a16="http://schemas.microsoft.com/office/drawing/2014/main" id="{90289885-4948-C7A9-26B9-903CC3C080A7}"/>
              </a:ext>
            </a:extLst>
          </p:cNvPr>
          <p:cNvSpPr/>
          <p:nvPr/>
        </p:nvSpPr>
        <p:spPr>
          <a:xfrm>
            <a:off x="7556487" y="1722985"/>
            <a:ext cx="3828518" cy="799031"/>
          </a:xfrm>
          <a:prstGeom prst="roundRect">
            <a:avLst>
              <a:gd name="adj" fmla="val 505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Frontend User</a:t>
            </a:r>
            <a:r>
              <a:rPr kumimoji="0" lang="en-US" sz="1400" b="1" i="0" u="none" strike="noStrike" kern="1200" cap="none" spc="0" normalizeH="0" noProof="0">
                <a:ln>
                  <a:noFill/>
                </a:ln>
                <a:gradFill>
                  <a:gsLst>
                    <a:gs pos="21739">
                      <a:srgbClr val="FFFFFF"/>
                    </a:gs>
                    <a:gs pos="42000">
                      <a:srgbClr val="FFFFFF"/>
                    </a:gs>
                  </a:gsLst>
                  <a:lin ang="16200000" scaled="1"/>
                </a:gradFill>
                <a:effectLst/>
                <a:uLnTx/>
                <a:uFillTx/>
                <a:latin typeface="Segoe UI Semibold"/>
                <a:ea typeface="+mn-ea"/>
                <a:cs typeface="Segoe UI"/>
              </a:rPr>
              <a:t> Interface</a:t>
            </a: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sp>
        <p:nvSpPr>
          <p:cNvPr id="37" name="Rectangle: Rounded Corners 36">
            <a:extLst>
              <a:ext uri="{FF2B5EF4-FFF2-40B4-BE49-F238E27FC236}">
                <a16:creationId xmlns:a16="http://schemas.microsoft.com/office/drawing/2014/main" id="{4445F2F2-4E23-BC4B-D32C-767ED010B4DA}"/>
              </a:ext>
            </a:extLst>
          </p:cNvPr>
          <p:cNvSpPr/>
          <p:nvPr/>
        </p:nvSpPr>
        <p:spPr>
          <a:xfrm>
            <a:off x="585216" y="4342996"/>
            <a:ext cx="2264635" cy="799031"/>
          </a:xfrm>
          <a:prstGeom prst="roundRect">
            <a:avLst>
              <a:gd name="adj" fmla="val 8058"/>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Automation</a:t>
            </a:r>
          </a:p>
        </p:txBody>
      </p:sp>
      <p:sp>
        <p:nvSpPr>
          <p:cNvPr id="40" name="Rectangle: Rounded Corners 39">
            <a:extLst>
              <a:ext uri="{FF2B5EF4-FFF2-40B4-BE49-F238E27FC236}">
                <a16:creationId xmlns:a16="http://schemas.microsoft.com/office/drawing/2014/main" id="{4564C4B4-EBA9-845D-4498-348FD01F4193}"/>
              </a:ext>
            </a:extLst>
          </p:cNvPr>
          <p:cNvSpPr/>
          <p:nvPr/>
        </p:nvSpPr>
        <p:spPr>
          <a:xfrm>
            <a:off x="585216" y="5282898"/>
            <a:ext cx="2264635" cy="799031"/>
          </a:xfrm>
          <a:prstGeom prst="roundRect">
            <a:avLst>
              <a:gd name="adj" fmla="val 7975"/>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Monitoring</a:t>
            </a:r>
          </a:p>
        </p:txBody>
      </p:sp>
      <p:sp>
        <p:nvSpPr>
          <p:cNvPr id="36" name="Rectangle: Rounded Corners 35">
            <a:extLst>
              <a:ext uri="{FF2B5EF4-FFF2-40B4-BE49-F238E27FC236}">
                <a16:creationId xmlns:a16="http://schemas.microsoft.com/office/drawing/2014/main" id="{F07DC1E4-4ACE-21E6-410F-32844D56F1FD}"/>
              </a:ext>
            </a:extLst>
          </p:cNvPr>
          <p:cNvSpPr/>
          <p:nvPr/>
        </p:nvSpPr>
        <p:spPr>
          <a:xfrm>
            <a:off x="3273044" y="5282898"/>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Identity Provider</a:t>
            </a:r>
          </a:p>
        </p:txBody>
      </p:sp>
      <p:sp>
        <p:nvSpPr>
          <p:cNvPr id="32" name="Rectangle: Rounded Corners 31">
            <a:extLst>
              <a:ext uri="{FF2B5EF4-FFF2-40B4-BE49-F238E27FC236}">
                <a16:creationId xmlns:a16="http://schemas.microsoft.com/office/drawing/2014/main" id="{4D3D21CC-F0CE-CB87-25B5-6ECACC1A4E66}"/>
              </a:ext>
            </a:extLst>
          </p:cNvPr>
          <p:cNvSpPr/>
          <p:nvPr/>
        </p:nvSpPr>
        <p:spPr>
          <a:xfrm>
            <a:off x="6102022" y="5282898"/>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Databases for Business State</a:t>
            </a:r>
          </a:p>
        </p:txBody>
      </p:sp>
      <p:sp>
        <p:nvSpPr>
          <p:cNvPr id="42" name="Rectangle: Rounded Corners 41">
            <a:extLst>
              <a:ext uri="{FF2B5EF4-FFF2-40B4-BE49-F238E27FC236}">
                <a16:creationId xmlns:a16="http://schemas.microsoft.com/office/drawing/2014/main" id="{FCA00D4D-4330-DA65-9DEC-8914B63B58DE}"/>
              </a:ext>
            </a:extLst>
          </p:cNvPr>
          <p:cNvSpPr/>
          <p:nvPr/>
        </p:nvSpPr>
        <p:spPr>
          <a:xfrm>
            <a:off x="8931000" y="5282898"/>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Secrets Management</a:t>
            </a:r>
          </a:p>
        </p:txBody>
      </p:sp>
      <p:cxnSp>
        <p:nvCxnSpPr>
          <p:cNvPr id="71" name="Straight Arrow Connector 70">
            <a:extLst>
              <a:ext uri="{FF2B5EF4-FFF2-40B4-BE49-F238E27FC236}">
                <a16:creationId xmlns:a16="http://schemas.microsoft.com/office/drawing/2014/main" id="{B13E259E-DF24-6D6B-76B7-986BC954B0C6}"/>
              </a:ext>
              <a:ext uri="{C183D7F6-B498-43B3-948B-1728B52AA6E4}">
                <adec:decorative xmlns:adec="http://schemas.microsoft.com/office/drawing/2017/decorative" val="1"/>
              </a:ext>
            </a:extLst>
          </p:cNvPr>
          <p:cNvCxnSpPr>
            <a:cxnSpLocks/>
          </p:cNvCxnSpPr>
          <p:nvPr/>
        </p:nvCxnSpPr>
        <p:spPr>
          <a:xfrm>
            <a:off x="8245692" y="4471047"/>
            <a:ext cx="0" cy="70383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72" name="Straight Arrow Connector 71">
            <a:extLst>
              <a:ext uri="{FF2B5EF4-FFF2-40B4-BE49-F238E27FC236}">
                <a16:creationId xmlns:a16="http://schemas.microsoft.com/office/drawing/2014/main" id="{C7010183-568A-524A-E6E6-6FC4EB565CD3}"/>
              </a:ext>
              <a:ext uri="{C183D7F6-B498-43B3-948B-1728B52AA6E4}">
                <adec:decorative xmlns:adec="http://schemas.microsoft.com/office/drawing/2017/decorative" val="1"/>
              </a:ext>
            </a:extLst>
          </p:cNvPr>
          <p:cNvCxnSpPr>
            <a:cxnSpLocks/>
          </p:cNvCxnSpPr>
          <p:nvPr/>
        </p:nvCxnSpPr>
        <p:spPr>
          <a:xfrm>
            <a:off x="5160334" y="3580647"/>
            <a:ext cx="0" cy="1582659"/>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73" name="Straight Arrow Connector 72">
            <a:extLst>
              <a:ext uri="{FF2B5EF4-FFF2-40B4-BE49-F238E27FC236}">
                <a16:creationId xmlns:a16="http://schemas.microsoft.com/office/drawing/2014/main" id="{87098F1F-06CE-5C71-9710-42295FC64AFE}"/>
              </a:ext>
              <a:ext uri="{C183D7F6-B498-43B3-948B-1728B52AA6E4}">
                <adec:decorative xmlns:adec="http://schemas.microsoft.com/office/drawing/2017/decorative" val="1"/>
              </a:ext>
            </a:extLst>
          </p:cNvPr>
          <p:cNvCxnSpPr>
            <a:cxnSpLocks/>
          </p:cNvCxnSpPr>
          <p:nvPr/>
        </p:nvCxnSpPr>
        <p:spPr>
          <a:xfrm>
            <a:off x="10268893" y="4471047"/>
            <a:ext cx="0" cy="70383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85" name="Straight Arrow Connector 84">
            <a:extLst>
              <a:ext uri="{FF2B5EF4-FFF2-40B4-BE49-F238E27FC236}">
                <a16:creationId xmlns:a16="http://schemas.microsoft.com/office/drawing/2014/main" id="{6E6B6B05-C5CF-4701-7644-726FAB662C42}"/>
              </a:ext>
              <a:ext uri="{C183D7F6-B498-43B3-948B-1728B52AA6E4}">
                <adec:decorative xmlns:adec="http://schemas.microsoft.com/office/drawing/2017/decorative" val="1"/>
              </a:ext>
            </a:extLst>
          </p:cNvPr>
          <p:cNvCxnSpPr>
            <a:cxnSpLocks/>
          </p:cNvCxnSpPr>
          <p:nvPr/>
        </p:nvCxnSpPr>
        <p:spPr>
          <a:xfrm>
            <a:off x="6958914" y="4065898"/>
            <a:ext cx="453943"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86" name="Straight Connector 85">
            <a:extLst>
              <a:ext uri="{FF2B5EF4-FFF2-40B4-BE49-F238E27FC236}">
                <a16:creationId xmlns:a16="http://schemas.microsoft.com/office/drawing/2014/main" id="{E343F17D-05A2-2739-DB76-2E7EE75B24A9}"/>
              </a:ext>
              <a:ext uri="{C183D7F6-B498-43B3-948B-1728B52AA6E4}">
                <adec:decorative xmlns:adec="http://schemas.microsoft.com/office/drawing/2017/decorative" val="1"/>
              </a:ext>
            </a:extLst>
          </p:cNvPr>
          <p:cNvCxnSpPr>
            <a:cxnSpLocks/>
          </p:cNvCxnSpPr>
          <p:nvPr/>
        </p:nvCxnSpPr>
        <p:spPr>
          <a:xfrm>
            <a:off x="6958914" y="3181131"/>
            <a:ext cx="0" cy="884767"/>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87" name="Straight Connector 86">
            <a:extLst>
              <a:ext uri="{FF2B5EF4-FFF2-40B4-BE49-F238E27FC236}">
                <a16:creationId xmlns:a16="http://schemas.microsoft.com/office/drawing/2014/main" id="{2452A411-1C74-BE6D-A047-8DBE3BB95C4B}"/>
              </a:ext>
              <a:ext uri="{C183D7F6-B498-43B3-948B-1728B52AA6E4}">
                <adec:decorative xmlns:adec="http://schemas.microsoft.com/office/drawing/2017/decorative" val="1"/>
              </a:ext>
            </a:extLst>
          </p:cNvPr>
          <p:cNvCxnSpPr>
            <a:cxnSpLocks/>
          </p:cNvCxnSpPr>
          <p:nvPr/>
        </p:nvCxnSpPr>
        <p:spPr>
          <a:xfrm flipH="1">
            <a:off x="6504971" y="3181131"/>
            <a:ext cx="453943"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grpSp>
        <p:nvGrpSpPr>
          <p:cNvPr id="4" name="Group 3">
            <a:extLst>
              <a:ext uri="{FF2B5EF4-FFF2-40B4-BE49-F238E27FC236}">
                <a16:creationId xmlns:a16="http://schemas.microsoft.com/office/drawing/2014/main" id="{D44E0FE5-F6EC-EBEF-9919-76199E6F0CA4}"/>
              </a:ext>
              <a:ext uri="{C183D7F6-B498-43B3-948B-1728B52AA6E4}">
                <adec:decorative xmlns:adec="http://schemas.microsoft.com/office/drawing/2017/decorative" val="1"/>
              </a:ext>
            </a:extLst>
          </p:cNvPr>
          <p:cNvGrpSpPr/>
          <p:nvPr/>
        </p:nvGrpSpPr>
        <p:grpSpPr>
          <a:xfrm>
            <a:off x="1685457" y="2897232"/>
            <a:ext cx="943249" cy="567798"/>
            <a:chOff x="1685457" y="2897232"/>
            <a:chExt cx="943249" cy="567798"/>
          </a:xfrm>
        </p:grpSpPr>
        <p:pic>
          <p:nvPicPr>
            <p:cNvPr id="95" name="Graphic 94">
              <a:extLst>
                <a:ext uri="{FF2B5EF4-FFF2-40B4-BE49-F238E27FC236}">
                  <a16:creationId xmlns:a16="http://schemas.microsoft.com/office/drawing/2014/main" id="{831D9E2E-1EF6-C717-A038-41246E26DC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572" y="2968010"/>
              <a:ext cx="497020" cy="497020"/>
            </a:xfrm>
            <a:prstGeom prst="rect">
              <a:avLst/>
            </a:prstGeom>
          </p:spPr>
        </p:pic>
        <p:pic>
          <p:nvPicPr>
            <p:cNvPr id="96" name="Graphic 95">
              <a:extLst>
                <a:ext uri="{FF2B5EF4-FFF2-40B4-BE49-F238E27FC236}">
                  <a16:creationId xmlns:a16="http://schemas.microsoft.com/office/drawing/2014/main" id="{DC80ACC4-D004-9DDC-7F2D-CFA7E72A0A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41667" y="2897232"/>
              <a:ext cx="287039" cy="287039"/>
            </a:xfrm>
            <a:prstGeom prst="rect">
              <a:avLst/>
            </a:prstGeom>
          </p:spPr>
        </p:pic>
        <p:pic>
          <p:nvPicPr>
            <p:cNvPr id="97" name="Graphic 96">
              <a:extLst>
                <a:ext uri="{FF2B5EF4-FFF2-40B4-BE49-F238E27FC236}">
                  <a16:creationId xmlns:a16="http://schemas.microsoft.com/office/drawing/2014/main" id="{4CF3654B-CD75-867A-08A3-78648A22A5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5457" y="2897232"/>
              <a:ext cx="287039" cy="287039"/>
            </a:xfrm>
            <a:prstGeom prst="rect">
              <a:avLst/>
            </a:prstGeom>
          </p:spPr>
        </p:pic>
      </p:grpSp>
      <p:cxnSp>
        <p:nvCxnSpPr>
          <p:cNvPr id="99" name="Straight Arrow Connector 98">
            <a:extLst>
              <a:ext uri="{FF2B5EF4-FFF2-40B4-BE49-F238E27FC236}">
                <a16:creationId xmlns:a16="http://schemas.microsoft.com/office/drawing/2014/main" id="{C714686E-D857-2CEF-58F3-3D14C25A8A55}"/>
              </a:ext>
              <a:ext uri="{C183D7F6-B498-43B3-948B-1728B52AA6E4}">
                <adec:decorative xmlns:adec="http://schemas.microsoft.com/office/drawing/2017/decorative" val="1"/>
              </a:ext>
            </a:extLst>
          </p:cNvPr>
          <p:cNvCxnSpPr>
            <a:cxnSpLocks/>
          </p:cNvCxnSpPr>
          <p:nvPr/>
        </p:nvCxnSpPr>
        <p:spPr>
          <a:xfrm flipV="1">
            <a:off x="6953313" y="2156272"/>
            <a:ext cx="453943"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00" name="Straight Connector 99">
            <a:extLst>
              <a:ext uri="{FF2B5EF4-FFF2-40B4-BE49-F238E27FC236}">
                <a16:creationId xmlns:a16="http://schemas.microsoft.com/office/drawing/2014/main" id="{9D99D125-DCA8-C146-E72E-CFF631997EA9}"/>
              </a:ext>
              <a:ext uri="{C183D7F6-B498-43B3-948B-1728B52AA6E4}">
                <adec:decorative xmlns:adec="http://schemas.microsoft.com/office/drawing/2017/decorative" val="1"/>
              </a:ext>
            </a:extLst>
          </p:cNvPr>
          <p:cNvCxnSpPr>
            <a:cxnSpLocks/>
          </p:cNvCxnSpPr>
          <p:nvPr/>
        </p:nvCxnSpPr>
        <p:spPr>
          <a:xfrm flipV="1">
            <a:off x="6958914" y="2143333"/>
            <a:ext cx="0" cy="1066779"/>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101" name="Straight Connector 100">
            <a:extLst>
              <a:ext uri="{FF2B5EF4-FFF2-40B4-BE49-F238E27FC236}">
                <a16:creationId xmlns:a16="http://schemas.microsoft.com/office/drawing/2014/main" id="{09068B2E-0C3D-FEBA-673A-99BDC3544772}"/>
              </a:ext>
              <a:ext uri="{C183D7F6-B498-43B3-948B-1728B52AA6E4}">
                <adec:decorative xmlns:adec="http://schemas.microsoft.com/office/drawing/2017/decorative" val="1"/>
              </a:ext>
            </a:extLst>
          </p:cNvPr>
          <p:cNvCxnSpPr>
            <a:cxnSpLocks/>
          </p:cNvCxnSpPr>
          <p:nvPr/>
        </p:nvCxnSpPr>
        <p:spPr>
          <a:xfrm flipH="1" flipV="1">
            <a:off x="6504971" y="3175644"/>
            <a:ext cx="453943"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26" name="Straight Arrow Connector 25">
            <a:extLst>
              <a:ext uri="{FF2B5EF4-FFF2-40B4-BE49-F238E27FC236}">
                <a16:creationId xmlns:a16="http://schemas.microsoft.com/office/drawing/2014/main" id="{885673BE-89B9-0272-5838-599AA91B5229}"/>
              </a:ext>
              <a:ext uri="{C183D7F6-B498-43B3-948B-1728B52AA6E4}">
                <adec:decorative xmlns:adec="http://schemas.microsoft.com/office/drawing/2017/decorative" val="1"/>
              </a:ext>
            </a:extLst>
          </p:cNvPr>
          <p:cNvCxnSpPr>
            <a:cxnSpLocks/>
          </p:cNvCxnSpPr>
          <p:nvPr/>
        </p:nvCxnSpPr>
        <p:spPr>
          <a:xfrm>
            <a:off x="2872673" y="3181131"/>
            <a:ext cx="699056"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27" name="Rectangle: Rounded Corners 104">
            <a:extLst>
              <a:ext uri="{FF2B5EF4-FFF2-40B4-BE49-F238E27FC236}">
                <a16:creationId xmlns:a16="http://schemas.microsoft.com/office/drawing/2014/main" id="{F4C8C5A2-4FC0-595D-6496-62699CBB0D65}"/>
              </a:ext>
            </a:extLst>
          </p:cNvPr>
          <p:cNvSpPr/>
          <p:nvPr/>
        </p:nvSpPr>
        <p:spPr>
          <a:xfrm>
            <a:off x="7595562" y="3725356"/>
            <a:ext cx="3828518" cy="799031"/>
          </a:xfrm>
          <a:prstGeom prst="roundRect">
            <a:avLst>
              <a:gd name="adj" fmla="val 505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Backend</a:t>
            </a:r>
            <a:r>
              <a:rPr kumimoji="0" lang="en-US" sz="1400" b="1" i="0" u="none" strike="noStrike" kern="1200" cap="none" spc="0" normalizeH="0" noProof="0">
                <a:ln>
                  <a:noFill/>
                </a:ln>
                <a:gradFill>
                  <a:gsLst>
                    <a:gs pos="21739">
                      <a:srgbClr val="FFFFFF"/>
                    </a:gs>
                    <a:gs pos="42000">
                      <a:srgbClr val="FFFFFF"/>
                    </a:gs>
                  </a:gsLst>
                  <a:lin ang="16200000" scaled="1"/>
                </a:gradFill>
                <a:effectLst/>
                <a:uLnTx/>
                <a:uFillTx/>
                <a:latin typeface="Segoe UI Semibold"/>
                <a:ea typeface="+mn-ea"/>
                <a:cs typeface="Segoe UI"/>
              </a:rPr>
              <a:t> </a:t>
            </a:r>
            <a:r>
              <a:rPr lang="en-US" sz="1400" b="1">
                <a:gradFill>
                  <a:gsLst>
                    <a:gs pos="21739">
                      <a:srgbClr val="FFFFFF"/>
                    </a:gs>
                    <a:gs pos="42000">
                      <a:srgbClr val="FFFFFF"/>
                    </a:gs>
                  </a:gsLst>
                  <a:lin ang="16200000" scaled="1"/>
                </a:gradFill>
                <a:latin typeface="Segoe UI Semibold"/>
                <a:cs typeface="Segoe UI"/>
              </a:rPr>
              <a:t>APIs</a:t>
            </a: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spTree>
    <p:extLst>
      <p:ext uri="{BB962C8B-B14F-4D97-AF65-F5344CB8AC3E}">
        <p14:creationId xmlns:p14="http://schemas.microsoft.com/office/powerpoint/2010/main" val="354195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500"/>
                                        <p:tgtEl>
                                          <p:spTgt spid="10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nodeType="with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par>
                                <p:cTn id="44" presetID="10" presetClass="entr" presetSubtype="0" fill="hold" nodeType="with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500"/>
                                        <p:tgtEl>
                                          <p:spTgt spid="87"/>
                                        </p:tgtEl>
                                      </p:cBhvr>
                                    </p:animEffect>
                                  </p:childTnLst>
                                </p:cTn>
                              </p:par>
                              <p:par>
                                <p:cTn id="47" presetID="10"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par>
                                <p:cTn id="50" presetID="10" presetClass="entr" presetSubtype="0" fill="hold" nodeType="with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fade">
                                      <p:cBhvr>
                                        <p:cTn id="52" dur="500"/>
                                        <p:tgtEl>
                                          <p:spTgt spid="100"/>
                                        </p:tgtEl>
                                      </p:cBhvr>
                                    </p:animEffect>
                                  </p:childTnLst>
                                </p:cTn>
                              </p:par>
                              <p:par>
                                <p:cTn id="53" presetID="10" presetClass="entr" presetSubtype="0" fill="hold" nodeType="with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500"/>
                                        <p:tgtEl>
                                          <p:spTgt spid="10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fade">
                                      <p:cBhvr>
                                        <p:cTn id="61" dur="500"/>
                                        <p:tgtEl>
                                          <p:spTgt spid="40"/>
                                        </p:tgtEl>
                                      </p:cBhvr>
                                    </p:animEffect>
                                  </p:childTnLst>
                                </p:cTn>
                              </p:par>
                              <p:par>
                                <p:cTn id="62" presetID="10" presetClass="entr" presetSubtype="0" fill="hold" nodeType="with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103" grpId="0" animBg="1"/>
      <p:bldP spid="46" grpId="0" animBg="1"/>
      <p:bldP spid="37" grpId="0" animBg="1"/>
      <p:bldP spid="40" grpId="0" animBg="1"/>
      <p:bldP spid="36" grpId="0" animBg="1"/>
      <p:bldP spid="32" grpId="0" animBg="1"/>
      <p:bldP spid="42" grpId="0" animBg="1"/>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510AFE-9326-7855-6D33-F44059512B4C}"/>
              </a:ext>
              <a:ext uri="{C183D7F6-B498-43B3-948B-1728B52AA6E4}">
                <adec:decorative xmlns:adec="http://schemas.microsoft.com/office/drawing/2017/decorative" val="1"/>
              </a:ext>
            </a:extLst>
          </p:cNvPr>
          <p:cNvSpPr/>
          <p:nvPr/>
        </p:nvSpPr>
        <p:spPr bwMode="auto">
          <a:xfrm>
            <a:off x="26458" y="2201863"/>
            <a:ext cx="12192000" cy="4656137"/>
          </a:xfrm>
          <a:prstGeom prst="rect">
            <a:avLst/>
          </a:prstGeom>
          <a:solidFill>
            <a:schemeClr val="tx1">
              <a:lumMod val="95000"/>
              <a:lumOff val="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9069AC44-202E-2314-9B67-AC69ED9BAAF1}"/>
              </a:ext>
              <a:ext uri="{C183D7F6-B498-43B3-948B-1728B52AA6E4}">
                <adec:decorative xmlns:adec="http://schemas.microsoft.com/office/drawing/2017/decorative" val="1"/>
              </a:ext>
            </a:extLst>
          </p:cNvPr>
          <p:cNvSpPr/>
          <p:nvPr/>
        </p:nvSpPr>
        <p:spPr bwMode="auto">
          <a:xfrm>
            <a:off x="13229" y="2201863"/>
            <a:ext cx="12192000" cy="3224576"/>
          </a:xfrm>
          <a:prstGeom prst="rect">
            <a:avLst/>
          </a:prstGeom>
          <a:solidFill>
            <a:schemeClr val="tx1">
              <a:lumMod val="85000"/>
              <a:lumOff val="1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0877101-37A5-FD8D-70F1-B66BB25CC592}"/>
              </a:ext>
            </a:extLst>
          </p:cNvPr>
          <p:cNvSpPr>
            <a:spLocks noGrp="1"/>
          </p:cNvSpPr>
          <p:nvPr>
            <p:ph type="title"/>
          </p:nvPr>
        </p:nvSpPr>
        <p:spPr>
          <a:xfrm>
            <a:off x="428681" y="3492639"/>
            <a:ext cx="9630389" cy="498598"/>
          </a:xfrm>
        </p:spPr>
        <p:txBody>
          <a:bodyPr vert="horz" wrap="square" lIns="0" tIns="0" rIns="0" bIns="0" rtlCol="0" anchor="b">
            <a:spAutoFit/>
          </a:bodyPr>
          <a:lstStyle/>
          <a:p>
            <a:r>
              <a:rPr lang="en-US" sz="3600"/>
              <a:t>Acme Fitness</a:t>
            </a:r>
          </a:p>
        </p:txBody>
      </p:sp>
      <p:grpSp>
        <p:nvGrpSpPr>
          <p:cNvPr id="4" name="Group 3" descr="aka.ms/fitness-store&#10;">
            <a:extLst>
              <a:ext uri="{FF2B5EF4-FFF2-40B4-BE49-F238E27FC236}">
                <a16:creationId xmlns:a16="http://schemas.microsoft.com/office/drawing/2014/main" id="{E8B7C6B3-D696-4BED-8BE1-642AD785C262}"/>
              </a:ext>
            </a:extLst>
          </p:cNvPr>
          <p:cNvGrpSpPr/>
          <p:nvPr/>
        </p:nvGrpSpPr>
        <p:grpSpPr>
          <a:xfrm>
            <a:off x="279954" y="5164943"/>
            <a:ext cx="3079448" cy="519351"/>
            <a:chOff x="3193297" y="5781718"/>
            <a:chExt cx="3079448" cy="519351"/>
          </a:xfrm>
        </p:grpSpPr>
        <p:sp>
          <p:nvSpPr>
            <p:cNvPr id="6" name="Rectangle: Rounded Corners 5">
              <a:extLst>
                <a:ext uri="{FF2B5EF4-FFF2-40B4-BE49-F238E27FC236}">
                  <a16:creationId xmlns:a16="http://schemas.microsoft.com/office/drawing/2014/main" id="{07ECBA01-0F15-8539-4AF7-39DC7BD60A10}"/>
                </a:ext>
              </a:extLst>
            </p:cNvPr>
            <p:cNvSpPr/>
            <p:nvPr/>
          </p:nvSpPr>
          <p:spPr bwMode="auto">
            <a:xfrm>
              <a:off x="3193297" y="5781718"/>
              <a:ext cx="3079448" cy="519351"/>
            </a:xfrm>
            <a:prstGeom prst="roundRect">
              <a:avLst>
                <a:gd name="adj" fmla="val 50000"/>
              </a:avLst>
            </a:prstGeom>
            <a:gradFill>
              <a:gsLst>
                <a:gs pos="24000">
                  <a:srgbClr val="50E6FF"/>
                </a:gs>
                <a:gs pos="100000">
                  <a:schemeClr val="accent4"/>
                </a:gs>
              </a:gsLst>
              <a:lin ang="2700000" scaled="0"/>
            </a:gradFill>
            <a:ln w="57150" cap="rnd" cmpd="sng" algn="ctr">
              <a:noFill/>
              <a:prstDash val="solid"/>
              <a:headEnd type="none" w="lg" len="med"/>
              <a:tailEnd type="none" w="lg" len="med"/>
            </a:ln>
            <a:effectLst/>
          </p:spPr>
          <p:txBody>
            <a:bodyPr wrap="square" lIns="274320" tIns="45720" bIns="45720" rtlCol="0" anchor="ctr">
              <a:spAutoFit/>
            </a:bodyPr>
            <a:lstStyle/>
            <a:p>
              <a:r>
                <a:rPr lang="en-US" b="1" u="sng" kern="0">
                  <a:latin typeface="+mj-lt"/>
                </a:rPr>
                <a:t>aka.ms/fitness-store</a:t>
              </a:r>
              <a:endParaRPr lang="en-US" b="1" u="sng" kern="0">
                <a:latin typeface="+mj-lt"/>
                <a:hlinkClick r:id="rId3">
                  <a:extLst>
                    <a:ext uri="{A12FA001-AC4F-418D-AE19-62706E023703}">
                      <ahyp:hlinkClr xmlns:ahyp="http://schemas.microsoft.com/office/drawing/2018/hyperlinkcolor" val="tx"/>
                    </a:ext>
                  </a:extLst>
                </a:hlinkClick>
              </a:endParaRPr>
            </a:p>
          </p:txBody>
        </p:sp>
        <p:cxnSp>
          <p:nvCxnSpPr>
            <p:cNvPr id="8" name="Straight Arrow Connector 7">
              <a:extLst>
                <a:ext uri="{FF2B5EF4-FFF2-40B4-BE49-F238E27FC236}">
                  <a16:creationId xmlns:a16="http://schemas.microsoft.com/office/drawing/2014/main" id="{AF692654-168B-78F8-54E9-C853E50ED4AC}"/>
                </a:ext>
              </a:extLst>
            </p:cNvPr>
            <p:cNvCxnSpPr>
              <a:cxnSpLocks/>
            </p:cNvCxnSpPr>
            <p:nvPr/>
          </p:nvCxnSpPr>
          <p:spPr>
            <a:xfrm>
              <a:off x="5800917" y="6041393"/>
              <a:ext cx="226411" cy="0"/>
            </a:xfrm>
            <a:prstGeom prst="straightConnector1">
              <a:avLst/>
            </a:prstGeom>
            <a:noFill/>
            <a:ln w="38100" cap="flat" cmpd="sng" algn="ctr">
              <a:solidFill>
                <a:schemeClr val="tx1"/>
              </a:solidFill>
              <a:prstDash val="solid"/>
              <a:headEnd type="none" w="lg" len="med"/>
              <a:tailEnd type="arrow" w="lg" len="sm"/>
            </a:ln>
            <a:effectLst/>
          </p:spPr>
        </p:cxnSp>
      </p:grpSp>
      <p:grpSp>
        <p:nvGrpSpPr>
          <p:cNvPr id="5" name="Group 4">
            <a:extLst>
              <a:ext uri="{FF2B5EF4-FFF2-40B4-BE49-F238E27FC236}">
                <a16:creationId xmlns:a16="http://schemas.microsoft.com/office/drawing/2014/main" id="{2D6448E9-BCF7-E243-2E5C-FE8C5232624E}"/>
              </a:ext>
              <a:ext uri="{C183D7F6-B498-43B3-948B-1728B52AA6E4}">
                <adec:decorative xmlns:adec="http://schemas.microsoft.com/office/drawing/2017/decorative" val="1"/>
              </a:ext>
            </a:extLst>
          </p:cNvPr>
          <p:cNvGrpSpPr/>
          <p:nvPr/>
        </p:nvGrpSpPr>
        <p:grpSpPr>
          <a:xfrm>
            <a:off x="4389120" y="-1"/>
            <a:ext cx="7829338" cy="6858000"/>
            <a:chOff x="4012424" y="701885"/>
            <a:chExt cx="5713886" cy="5005000"/>
          </a:xfrm>
        </p:grpSpPr>
        <p:pic>
          <p:nvPicPr>
            <p:cNvPr id="7" name="Picture 6" descr="Screenshot of Acme Fitness webpage">
              <a:extLst>
                <a:ext uri="{FF2B5EF4-FFF2-40B4-BE49-F238E27FC236}">
                  <a16:creationId xmlns:a16="http://schemas.microsoft.com/office/drawing/2014/main" id="{6F58F259-4E67-6722-692F-5328E61F4CEC}"/>
                </a:ext>
              </a:extLst>
            </p:cNvPr>
            <p:cNvPicPr>
              <a:picLocks noChangeAspect="1"/>
            </p:cNvPicPr>
            <p:nvPr/>
          </p:nvPicPr>
          <p:blipFill rotWithShape="1">
            <a:blip r:embed="rId4">
              <a:extLst>
                <a:ext uri="{28A0092B-C50C-407E-A947-70E740481C1C}">
                  <a14:useLocalDpi xmlns:a14="http://schemas.microsoft.com/office/drawing/2010/main" val="0"/>
                </a:ext>
              </a:extLst>
            </a:blip>
            <a:srcRect t="-197" r="30405" b="564"/>
            <a:stretch/>
          </p:blipFill>
          <p:spPr>
            <a:xfrm>
              <a:off x="5633707" y="1352019"/>
              <a:ext cx="4092603" cy="4051147"/>
            </a:xfrm>
            <a:prstGeom prst="rect">
              <a:avLst/>
            </a:prstGeom>
            <a:noFill/>
            <a:ln w="190500" cap="rnd">
              <a:noFill/>
            </a:ln>
            <a:effectLst>
              <a:outerShdw blurRad="50000" algn="tl" rotWithShape="0">
                <a:srgbClr val="000000">
                  <a:alpha val="41000"/>
                </a:srgbClr>
              </a:outerShdw>
            </a:effectLst>
            <a:scene3d>
              <a:camera prst="orthographicFront"/>
              <a:lightRig rig="twoPt" dir="t">
                <a:rot lat="0" lon="0" rev="7800000"/>
              </a:lightRig>
            </a:scene3d>
            <a:sp3d contourW="6350">
              <a:contourClr>
                <a:srgbClr val="C0C0C0"/>
              </a:contourClr>
            </a:sp3d>
          </p:spPr>
        </p:pic>
        <p:pic>
          <p:nvPicPr>
            <p:cNvPr id="1026" name="Picture 2">
              <a:extLst>
                <a:ext uri="{FF2B5EF4-FFF2-40B4-BE49-F238E27FC236}">
                  <a16:creationId xmlns:a16="http://schemas.microsoft.com/office/drawing/2014/main" id="{83DDF3D4-5D1E-FCD6-2C56-0A47FD4826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1795" r="37305" b="14983"/>
            <a:stretch/>
          </p:blipFill>
          <p:spPr bwMode="auto">
            <a:xfrm>
              <a:off x="4012424" y="701885"/>
              <a:ext cx="5713886" cy="5005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D3D484A9-6F6D-2369-E4A2-5E152888C81E}"/>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877" y="287919"/>
            <a:ext cx="1716862" cy="567866"/>
          </a:xfrm>
          <a:prstGeom prst="rect">
            <a:avLst/>
          </a:prstGeom>
        </p:spPr>
      </p:pic>
    </p:spTree>
    <p:extLst>
      <p:ext uri="{BB962C8B-B14F-4D97-AF65-F5344CB8AC3E}">
        <p14:creationId xmlns:p14="http://schemas.microsoft.com/office/powerpoint/2010/main" val="981807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1.25E-6 0.04607 L 1.25E-6 -2.22222E-6 " pathEditMode="relative" rAng="0" ptsTypes="AA">
                                      <p:cBhvr>
                                        <p:cTn id="9" dur="600" fill="hold"/>
                                        <p:tgtEl>
                                          <p:spTgt spid="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7905-C859-3D0D-F668-3E5F7295FDEB}"/>
              </a:ext>
            </a:extLst>
          </p:cNvPr>
          <p:cNvSpPr>
            <a:spLocks noGrp="1"/>
          </p:cNvSpPr>
          <p:nvPr>
            <p:ph type="title"/>
          </p:nvPr>
        </p:nvSpPr>
        <p:spPr>
          <a:xfrm>
            <a:off x="455995" y="-403137"/>
            <a:ext cx="11306469" cy="403137"/>
          </a:xfrm>
        </p:spPr>
        <p:txBody>
          <a:bodyPr vert="horz" wrap="square" lIns="0" tIns="0" rIns="0" bIns="0" rtlCol="0" anchor="b">
            <a:spAutoFit/>
          </a:bodyPr>
          <a:lstStyle/>
          <a:p>
            <a:r>
              <a:rPr lang="en-US"/>
              <a:t>Acme fitness demo</a:t>
            </a:r>
          </a:p>
        </p:txBody>
      </p:sp>
      <p:pic>
        <p:nvPicPr>
          <p:cNvPr id="4" name="Online Media 3" descr="Acme fitness demo">
            <a:hlinkClick r:id="" action="ppaction://media"/>
            <a:extLst>
              <a:ext uri="{FF2B5EF4-FFF2-40B4-BE49-F238E27FC236}">
                <a16:creationId xmlns:a16="http://schemas.microsoft.com/office/drawing/2014/main" id="{1E1E76C7-9223-4BE9-1EC3-0200BFE0100D}"/>
              </a:ext>
            </a:extLst>
          </p:cNvPr>
          <p:cNvPicPr>
            <a:picLocks noRot="1" noChangeAspect="1"/>
          </p:cNvPicPr>
          <p:nvPr>
            <a:videoFile r:link="rId1"/>
          </p:nvPr>
        </p:nvPicPr>
        <p:blipFill>
          <a:blip r:embed="rId3">
            <a:extLst>
              <a:ext uri="{28A0092B-C50C-407E-A947-70E740481C1C}">
                <a14:useLocalDpi xmlns:a14="http://schemas.microsoft.com/office/drawing/2010/main" val="0"/>
              </a:ext>
            </a:extLst>
          </a:blip>
          <a:srcRect/>
          <a:stretch/>
        </p:blipFill>
        <p:spPr>
          <a:xfrm>
            <a:off x="0" y="23989"/>
            <a:ext cx="12192000" cy="6810020"/>
          </a:xfrm>
          <a:prstGeom prst="rect">
            <a:avLst/>
          </a:prstGeom>
        </p:spPr>
      </p:pic>
    </p:spTree>
    <p:extLst>
      <p:ext uri="{BB962C8B-B14F-4D97-AF65-F5344CB8AC3E}">
        <p14:creationId xmlns:p14="http://schemas.microsoft.com/office/powerpoint/2010/main" val="1637145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48B51A-AA63-722C-70A9-C5A38FB4AA4C}"/>
              </a:ext>
            </a:extLst>
          </p:cNvPr>
          <p:cNvSpPr>
            <a:spLocks noGrp="1"/>
          </p:cNvSpPr>
          <p:nvPr>
            <p:ph type="title"/>
          </p:nvPr>
        </p:nvSpPr>
        <p:spPr/>
        <p:txBody>
          <a:bodyPr/>
          <a:lstStyle/>
          <a:p>
            <a:r>
              <a:rPr lang="en-US"/>
              <a:t>Common app architecture</a:t>
            </a:r>
          </a:p>
        </p:txBody>
      </p:sp>
      <p:grpSp>
        <p:nvGrpSpPr>
          <p:cNvPr id="288" name="Group 287" descr="Common app architecture consisting of Azure Spring Apps, Spring Cloud Gateway, Frontend: NodeJS, API Backends (Identity, Catalog, Payment, Cart and Order) ">
            <a:extLst>
              <a:ext uri="{FF2B5EF4-FFF2-40B4-BE49-F238E27FC236}">
                <a16:creationId xmlns:a16="http://schemas.microsoft.com/office/drawing/2014/main" id="{27E083C4-B129-4C38-8227-B09E36A9BCE7}"/>
              </a:ext>
              <a:ext uri="{C183D7F6-B498-43B3-948B-1728B52AA6E4}">
                <adec:decorative xmlns:adec="http://schemas.microsoft.com/office/drawing/2017/decorative" val="0"/>
              </a:ext>
            </a:extLst>
          </p:cNvPr>
          <p:cNvGrpSpPr/>
          <p:nvPr/>
        </p:nvGrpSpPr>
        <p:grpSpPr>
          <a:xfrm>
            <a:off x="2903013" y="1492368"/>
            <a:ext cx="8703771" cy="3377526"/>
            <a:chOff x="2903013" y="1492368"/>
            <a:chExt cx="8703771" cy="3377526"/>
          </a:xfrm>
        </p:grpSpPr>
        <p:sp>
          <p:nvSpPr>
            <p:cNvPr id="24" name="Rectangle: Rounded Corners 23">
              <a:extLst>
                <a:ext uri="{FF2B5EF4-FFF2-40B4-BE49-F238E27FC236}">
                  <a16:creationId xmlns:a16="http://schemas.microsoft.com/office/drawing/2014/main" id="{2BADE0B4-2374-42E3-C213-3CFCA327232A}"/>
                </a:ext>
              </a:extLst>
            </p:cNvPr>
            <p:cNvSpPr/>
            <p:nvPr/>
          </p:nvSpPr>
          <p:spPr>
            <a:xfrm>
              <a:off x="3273044" y="1492368"/>
              <a:ext cx="8333740" cy="3377526"/>
            </a:xfrm>
            <a:prstGeom prst="roundRect">
              <a:avLst>
                <a:gd name="adj" fmla="val 3883"/>
              </a:avLst>
            </a:prstGeom>
            <a:noFill/>
            <a:ln w="57150" cap="flat" cmpd="sng" algn="ctr">
              <a:gradFill>
                <a:gsLst>
                  <a:gs pos="0">
                    <a:srgbClr val="50E6FF"/>
                  </a:gs>
                  <a:gs pos="100000">
                    <a:schemeClr val="accent4"/>
                  </a:gs>
                </a:gsLst>
                <a:lin ang="5400000" scaled="1"/>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none" lIns="0" tIns="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6900" kern="0" spc="-100">
                <a:gradFill>
                  <a:gsLst>
                    <a:gs pos="0">
                      <a:srgbClr val="0078D4"/>
                    </a:gs>
                    <a:gs pos="100000">
                      <a:srgbClr val="FFA38B"/>
                    </a:gs>
                  </a:gsLst>
                  <a:lin ang="2700000" scaled="0"/>
                </a:gradFill>
                <a:latin typeface="Segoe UI Semibold"/>
                <a:cs typeface="Segoe UI" pitchFamily="34" charset="0"/>
              </a:endParaRPr>
            </a:p>
          </p:txBody>
        </p:sp>
        <p:sp>
          <p:nvSpPr>
            <p:cNvPr id="25" name="TextBox 24">
              <a:extLst>
                <a:ext uri="{FF2B5EF4-FFF2-40B4-BE49-F238E27FC236}">
                  <a16:creationId xmlns:a16="http://schemas.microsoft.com/office/drawing/2014/main" id="{DB0597CE-04A5-2E1B-AC86-E534D29C244F}"/>
                </a:ext>
              </a:extLst>
            </p:cNvPr>
            <p:cNvSpPr txBox="1"/>
            <p:nvPr/>
          </p:nvSpPr>
          <p:spPr>
            <a:xfrm>
              <a:off x="3731619" y="1853771"/>
              <a:ext cx="1953203" cy="338554"/>
            </a:xfrm>
            <a:prstGeom prst="rect">
              <a:avLst/>
            </a:prstGeom>
            <a:noFill/>
          </p:spPr>
          <p:txBody>
            <a:bodyPr wrap="square" l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1739">
                        <a:srgbClr val="50E6FF"/>
                      </a:gs>
                      <a:gs pos="100000">
                        <a:srgbClr val="50E6FF"/>
                      </a:gs>
                    </a:gsLst>
                    <a:lin ang="16200000" scaled="1"/>
                  </a:gradFill>
                  <a:effectLst/>
                  <a:uLnTx/>
                  <a:uFillTx/>
                  <a:latin typeface="Segoe UI Semibold"/>
                  <a:ea typeface="+mn-ea"/>
                  <a:cs typeface="Segoe UI"/>
                </a:rPr>
                <a:t>Azure Spring Apps</a:t>
              </a:r>
            </a:p>
          </p:txBody>
        </p:sp>
        <p:pic>
          <p:nvPicPr>
            <p:cNvPr id="9" name="Graphic 8">
              <a:extLst>
                <a:ext uri="{FF2B5EF4-FFF2-40B4-BE49-F238E27FC236}">
                  <a16:creationId xmlns:a16="http://schemas.microsoft.com/office/drawing/2014/main" id="{7F0180C2-FF0F-8D0B-2E78-EBCF3F81EF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3013" y="1655237"/>
              <a:ext cx="735623" cy="735623"/>
            </a:xfrm>
            <a:prstGeom prst="rect">
              <a:avLst/>
            </a:prstGeom>
          </p:spPr>
        </p:pic>
      </p:grpSp>
      <p:cxnSp>
        <p:nvCxnSpPr>
          <p:cNvPr id="14" name="Straight Arrow Connector 13">
            <a:extLst>
              <a:ext uri="{FF2B5EF4-FFF2-40B4-BE49-F238E27FC236}">
                <a16:creationId xmlns:a16="http://schemas.microsoft.com/office/drawing/2014/main" id="{7B851323-6862-7467-BB13-3C810C012095}"/>
              </a:ext>
              <a:ext uri="{C183D7F6-B498-43B3-948B-1728B52AA6E4}">
                <adec:decorative xmlns:adec="http://schemas.microsoft.com/office/drawing/2017/decorative" val="1"/>
              </a:ext>
            </a:extLst>
          </p:cNvPr>
          <p:cNvCxnSpPr>
            <a:cxnSpLocks/>
          </p:cNvCxnSpPr>
          <p:nvPr/>
        </p:nvCxnSpPr>
        <p:spPr>
          <a:xfrm>
            <a:off x="8568417" y="4471047"/>
            <a:ext cx="0" cy="70383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246" name="Straight Arrow Connector 245">
            <a:extLst>
              <a:ext uri="{FF2B5EF4-FFF2-40B4-BE49-F238E27FC236}">
                <a16:creationId xmlns:a16="http://schemas.microsoft.com/office/drawing/2014/main" id="{A69F9074-D5D4-DAC2-D289-9EC095FB43B1}"/>
              </a:ext>
              <a:ext uri="{C183D7F6-B498-43B3-948B-1728B52AA6E4}">
                <adec:decorative xmlns:adec="http://schemas.microsoft.com/office/drawing/2017/decorative" val="1"/>
              </a:ext>
            </a:extLst>
          </p:cNvPr>
          <p:cNvCxnSpPr>
            <a:cxnSpLocks/>
          </p:cNvCxnSpPr>
          <p:nvPr/>
        </p:nvCxnSpPr>
        <p:spPr>
          <a:xfrm>
            <a:off x="10358536" y="4471047"/>
            <a:ext cx="0" cy="70383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262" name="Group 261" descr="Spring Cloud Gateway&#10;">
            <a:extLst>
              <a:ext uri="{FF2B5EF4-FFF2-40B4-BE49-F238E27FC236}">
                <a16:creationId xmlns:a16="http://schemas.microsoft.com/office/drawing/2014/main" id="{19B27D19-674A-9F51-66FE-A15EA02F5C58}"/>
              </a:ext>
            </a:extLst>
          </p:cNvPr>
          <p:cNvGrpSpPr/>
          <p:nvPr/>
        </p:nvGrpSpPr>
        <p:grpSpPr>
          <a:xfrm>
            <a:off x="3815695" y="2781616"/>
            <a:ext cx="2689274" cy="799031"/>
            <a:chOff x="3815695" y="2474907"/>
            <a:chExt cx="2689274" cy="799031"/>
          </a:xfrm>
        </p:grpSpPr>
        <p:sp>
          <p:nvSpPr>
            <p:cNvPr id="4" name="Rectangle: Rounded Corners 3">
              <a:extLst>
                <a:ext uri="{FF2B5EF4-FFF2-40B4-BE49-F238E27FC236}">
                  <a16:creationId xmlns:a16="http://schemas.microsoft.com/office/drawing/2014/main" id="{064D1FAB-71D9-7F4A-FB32-64FACFB813EE}"/>
                </a:ext>
              </a:extLst>
            </p:cNvPr>
            <p:cNvSpPr/>
            <p:nvPr/>
          </p:nvSpPr>
          <p:spPr>
            <a:xfrm>
              <a:off x="3815695" y="2474907"/>
              <a:ext cx="2689274" cy="799031"/>
            </a:xfrm>
            <a:prstGeom prst="roundRect">
              <a:avLst>
                <a:gd name="adj" fmla="val 5078"/>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Spring Apps Gateway</a:t>
              </a:r>
            </a:p>
          </p:txBody>
        </p:sp>
        <p:pic>
          <p:nvPicPr>
            <p:cNvPr id="17" name="Picture 16" descr="Logo, company name&#10;&#10;Description automatically generated">
              <a:extLst>
                <a:ext uri="{FF2B5EF4-FFF2-40B4-BE49-F238E27FC236}">
                  <a16:creationId xmlns:a16="http://schemas.microsoft.com/office/drawing/2014/main" id="{31D0CFA9-DDD5-8380-E6C5-5E12077DF2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35716" y="2568549"/>
              <a:ext cx="577760" cy="611746"/>
            </a:xfrm>
            <a:prstGeom prst="rect">
              <a:avLst/>
            </a:prstGeom>
          </p:spPr>
        </p:pic>
      </p:grpSp>
      <p:grpSp>
        <p:nvGrpSpPr>
          <p:cNvPr id="299" name="Group 298" descr="Frontend: NodeJS&#10;">
            <a:extLst>
              <a:ext uri="{FF2B5EF4-FFF2-40B4-BE49-F238E27FC236}">
                <a16:creationId xmlns:a16="http://schemas.microsoft.com/office/drawing/2014/main" id="{54F48F5F-89DC-47B5-A8A4-ADD8C9D40D2A}"/>
              </a:ext>
            </a:extLst>
          </p:cNvPr>
          <p:cNvGrpSpPr/>
          <p:nvPr/>
        </p:nvGrpSpPr>
        <p:grpSpPr>
          <a:xfrm>
            <a:off x="7556485" y="1722985"/>
            <a:ext cx="3828518" cy="799031"/>
            <a:chOff x="7556485" y="1722985"/>
            <a:chExt cx="3828518" cy="799031"/>
          </a:xfrm>
        </p:grpSpPr>
        <p:sp>
          <p:nvSpPr>
            <p:cNvPr id="2" name="Rectangle: Rounded Corners 1">
              <a:extLst>
                <a:ext uri="{FF2B5EF4-FFF2-40B4-BE49-F238E27FC236}">
                  <a16:creationId xmlns:a16="http://schemas.microsoft.com/office/drawing/2014/main" id="{57B7F0C2-AE22-181F-1C29-C2CE89F3630C}"/>
                </a:ext>
              </a:extLst>
            </p:cNvPr>
            <p:cNvSpPr/>
            <p:nvPr/>
          </p:nvSpPr>
          <p:spPr>
            <a:xfrm>
              <a:off x="7556485" y="1722985"/>
              <a:ext cx="3828518" cy="799031"/>
            </a:xfrm>
            <a:prstGeom prst="roundRect">
              <a:avLst>
                <a:gd name="adj" fmla="val 505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Frontend: NodeJS</a:t>
              </a:r>
            </a:p>
          </p:txBody>
        </p:sp>
        <p:grpSp>
          <p:nvGrpSpPr>
            <p:cNvPr id="96" name="Group 95">
              <a:extLst>
                <a:ext uri="{FF2B5EF4-FFF2-40B4-BE49-F238E27FC236}">
                  <a16:creationId xmlns:a16="http://schemas.microsoft.com/office/drawing/2014/main" id="{B1FC37E6-B58B-D6A6-C33C-04C36771B47A}"/>
                </a:ext>
              </a:extLst>
            </p:cNvPr>
            <p:cNvGrpSpPr/>
            <p:nvPr/>
          </p:nvGrpSpPr>
          <p:grpSpPr>
            <a:xfrm>
              <a:off x="10537443" y="1929342"/>
              <a:ext cx="630780" cy="386316"/>
              <a:chOff x="7024912" y="3622814"/>
              <a:chExt cx="362608" cy="222076"/>
            </a:xfrm>
          </p:grpSpPr>
          <p:grpSp>
            <p:nvGrpSpPr>
              <p:cNvPr id="97" name="Graphic 464">
                <a:extLst>
                  <a:ext uri="{FF2B5EF4-FFF2-40B4-BE49-F238E27FC236}">
                    <a16:creationId xmlns:a16="http://schemas.microsoft.com/office/drawing/2014/main" id="{12A1E569-336E-3C1A-98D1-89F554AB3FCF}"/>
                  </a:ext>
                </a:extLst>
              </p:cNvPr>
              <p:cNvGrpSpPr/>
              <p:nvPr/>
            </p:nvGrpSpPr>
            <p:grpSpPr>
              <a:xfrm>
                <a:off x="7164527" y="3755544"/>
                <a:ext cx="79254" cy="89346"/>
                <a:chOff x="7164527" y="3755544"/>
                <a:chExt cx="79254" cy="89346"/>
              </a:xfrm>
              <a:solidFill>
                <a:srgbClr val="679E63"/>
              </a:solidFill>
            </p:grpSpPr>
            <p:sp>
              <p:nvSpPr>
                <p:cNvPr id="118" name="Freeform: Shape 117">
                  <a:extLst>
                    <a:ext uri="{FF2B5EF4-FFF2-40B4-BE49-F238E27FC236}">
                      <a16:creationId xmlns:a16="http://schemas.microsoft.com/office/drawing/2014/main" id="{41AF6931-E1BA-2B77-3FCE-C6D2F6DF4BB6}"/>
                    </a:ext>
                  </a:extLst>
                </p:cNvPr>
                <p:cNvSpPr/>
                <p:nvPr/>
              </p:nvSpPr>
              <p:spPr>
                <a:xfrm>
                  <a:off x="7164527" y="3755544"/>
                  <a:ext cx="79254" cy="89346"/>
                </a:xfrm>
                <a:custGeom>
                  <a:avLst/>
                  <a:gdLst>
                    <a:gd name="connsiteX0" fmla="*/ 39607 w 79254"/>
                    <a:gd name="connsiteY0" fmla="*/ 89347 h 89346"/>
                    <a:gd name="connsiteX1" fmla="*/ 36172 w 79254"/>
                    <a:gd name="connsiteY1" fmla="*/ 88429 h 89346"/>
                    <a:gd name="connsiteX2" fmla="*/ 25238 w 79254"/>
                    <a:gd name="connsiteY2" fmla="*/ 81961 h 89346"/>
                    <a:gd name="connsiteX3" fmla="*/ 24943 w 79254"/>
                    <a:gd name="connsiteY3" fmla="*/ 80535 h 89346"/>
                    <a:gd name="connsiteX4" fmla="*/ 29885 w 79254"/>
                    <a:gd name="connsiteY4" fmla="*/ 78289 h 89346"/>
                    <a:gd name="connsiteX5" fmla="*/ 30697 w 79254"/>
                    <a:gd name="connsiteY5" fmla="*/ 78355 h 89346"/>
                    <a:gd name="connsiteX6" fmla="*/ 39099 w 79254"/>
                    <a:gd name="connsiteY6" fmla="*/ 83338 h 89346"/>
                    <a:gd name="connsiteX7" fmla="*/ 40115 w 79254"/>
                    <a:gd name="connsiteY7" fmla="*/ 83338 h 89346"/>
                    <a:gd name="connsiteX8" fmla="*/ 72861 w 79254"/>
                    <a:gd name="connsiteY8" fmla="*/ 64437 h 89346"/>
                    <a:gd name="connsiteX9" fmla="*/ 73361 w 79254"/>
                    <a:gd name="connsiteY9" fmla="*/ 63551 h 89346"/>
                    <a:gd name="connsiteX10" fmla="*/ 73361 w 79254"/>
                    <a:gd name="connsiteY10" fmla="*/ 25764 h 89346"/>
                    <a:gd name="connsiteX11" fmla="*/ 72853 w 79254"/>
                    <a:gd name="connsiteY11" fmla="*/ 24863 h 89346"/>
                    <a:gd name="connsiteX12" fmla="*/ 40123 w 79254"/>
                    <a:gd name="connsiteY12" fmla="*/ 5977 h 89346"/>
                    <a:gd name="connsiteX13" fmla="*/ 39115 w 79254"/>
                    <a:gd name="connsiteY13" fmla="*/ 5977 h 89346"/>
                    <a:gd name="connsiteX14" fmla="*/ 6393 w 79254"/>
                    <a:gd name="connsiteY14" fmla="*/ 24871 h 89346"/>
                    <a:gd name="connsiteX15" fmla="*/ 5877 w 79254"/>
                    <a:gd name="connsiteY15" fmla="*/ 25764 h 89346"/>
                    <a:gd name="connsiteX16" fmla="*/ 5877 w 79254"/>
                    <a:gd name="connsiteY16" fmla="*/ 63551 h 89346"/>
                    <a:gd name="connsiteX17" fmla="*/ 6393 w 79254"/>
                    <a:gd name="connsiteY17" fmla="*/ 64429 h 89346"/>
                    <a:gd name="connsiteX18" fmla="*/ 15361 w 79254"/>
                    <a:gd name="connsiteY18" fmla="*/ 69609 h 89346"/>
                    <a:gd name="connsiteX19" fmla="*/ 23205 w 79254"/>
                    <a:gd name="connsiteY19" fmla="*/ 66297 h 89346"/>
                    <a:gd name="connsiteX20" fmla="*/ 23205 w 79254"/>
                    <a:gd name="connsiteY20" fmla="*/ 28986 h 89346"/>
                    <a:gd name="connsiteX21" fmla="*/ 24156 w 79254"/>
                    <a:gd name="connsiteY21" fmla="*/ 28043 h 89346"/>
                    <a:gd name="connsiteX22" fmla="*/ 28312 w 79254"/>
                    <a:gd name="connsiteY22" fmla="*/ 28043 h 89346"/>
                    <a:gd name="connsiteX23" fmla="*/ 29262 w 79254"/>
                    <a:gd name="connsiteY23" fmla="*/ 28986 h 89346"/>
                    <a:gd name="connsiteX24" fmla="*/ 29262 w 79254"/>
                    <a:gd name="connsiteY24" fmla="*/ 66297 h 89346"/>
                    <a:gd name="connsiteX25" fmla="*/ 19566 w 79254"/>
                    <a:gd name="connsiteY25" fmla="*/ 76519 h 89346"/>
                    <a:gd name="connsiteX26" fmla="*/ 12025 w 79254"/>
                    <a:gd name="connsiteY26" fmla="*/ 74470 h 89346"/>
                    <a:gd name="connsiteX27" fmla="*/ 3434 w 79254"/>
                    <a:gd name="connsiteY27" fmla="*/ 69527 h 89346"/>
                    <a:gd name="connsiteX28" fmla="*/ 0 w 79254"/>
                    <a:gd name="connsiteY28" fmla="*/ 63551 h 89346"/>
                    <a:gd name="connsiteX29" fmla="*/ 0 w 79254"/>
                    <a:gd name="connsiteY29" fmla="*/ 25764 h 89346"/>
                    <a:gd name="connsiteX30" fmla="*/ 3434 w 79254"/>
                    <a:gd name="connsiteY30" fmla="*/ 19797 h 89346"/>
                    <a:gd name="connsiteX31" fmla="*/ 36181 w 79254"/>
                    <a:gd name="connsiteY31" fmla="*/ 879 h 89346"/>
                    <a:gd name="connsiteX32" fmla="*/ 43066 w 79254"/>
                    <a:gd name="connsiteY32" fmla="*/ 879 h 89346"/>
                    <a:gd name="connsiteX33" fmla="*/ 75812 w 79254"/>
                    <a:gd name="connsiteY33" fmla="*/ 19797 h 89346"/>
                    <a:gd name="connsiteX34" fmla="*/ 79255 w 79254"/>
                    <a:gd name="connsiteY34" fmla="*/ 25764 h 89346"/>
                    <a:gd name="connsiteX35" fmla="*/ 79255 w 79254"/>
                    <a:gd name="connsiteY35" fmla="*/ 63551 h 89346"/>
                    <a:gd name="connsiteX36" fmla="*/ 75812 w 79254"/>
                    <a:gd name="connsiteY36" fmla="*/ 69527 h 89346"/>
                    <a:gd name="connsiteX37" fmla="*/ 43066 w 79254"/>
                    <a:gd name="connsiteY37" fmla="*/ 88429 h 89346"/>
                    <a:gd name="connsiteX38" fmla="*/ 39615 w 79254"/>
                    <a:gd name="connsiteY38" fmla="*/ 89347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9254" h="89346">
                      <a:moveTo>
                        <a:pt x="39607" y="89347"/>
                      </a:moveTo>
                      <a:cubicBezTo>
                        <a:pt x="38410" y="89347"/>
                        <a:pt x="37222" y="89035"/>
                        <a:pt x="36172" y="88429"/>
                      </a:cubicBezTo>
                      <a:lnTo>
                        <a:pt x="25238" y="81961"/>
                      </a:lnTo>
                      <a:cubicBezTo>
                        <a:pt x="23607" y="81052"/>
                        <a:pt x="24402" y="80724"/>
                        <a:pt x="24943" y="80535"/>
                      </a:cubicBezTo>
                      <a:cubicBezTo>
                        <a:pt x="27123" y="79781"/>
                        <a:pt x="27558" y="79609"/>
                        <a:pt x="29885" y="78289"/>
                      </a:cubicBezTo>
                      <a:cubicBezTo>
                        <a:pt x="30131" y="78150"/>
                        <a:pt x="30451" y="78207"/>
                        <a:pt x="30697" y="78355"/>
                      </a:cubicBezTo>
                      <a:lnTo>
                        <a:pt x="39099" y="83338"/>
                      </a:lnTo>
                      <a:cubicBezTo>
                        <a:pt x="39402" y="83511"/>
                        <a:pt x="39836" y="83511"/>
                        <a:pt x="40115" y="83338"/>
                      </a:cubicBezTo>
                      <a:lnTo>
                        <a:pt x="72861" y="64437"/>
                      </a:lnTo>
                      <a:cubicBezTo>
                        <a:pt x="73164" y="64265"/>
                        <a:pt x="73361" y="63912"/>
                        <a:pt x="73361" y="63551"/>
                      </a:cubicBezTo>
                      <a:lnTo>
                        <a:pt x="73361" y="25764"/>
                      </a:lnTo>
                      <a:cubicBezTo>
                        <a:pt x="73361" y="25396"/>
                        <a:pt x="73164" y="25051"/>
                        <a:pt x="72853" y="24863"/>
                      </a:cubicBezTo>
                      <a:lnTo>
                        <a:pt x="40123" y="5977"/>
                      </a:lnTo>
                      <a:cubicBezTo>
                        <a:pt x="39820" y="5797"/>
                        <a:pt x="39418" y="5797"/>
                        <a:pt x="39115" y="5977"/>
                      </a:cubicBezTo>
                      <a:lnTo>
                        <a:pt x="6393" y="24871"/>
                      </a:lnTo>
                      <a:cubicBezTo>
                        <a:pt x="6074" y="25051"/>
                        <a:pt x="5877" y="25412"/>
                        <a:pt x="5877" y="25764"/>
                      </a:cubicBezTo>
                      <a:lnTo>
                        <a:pt x="5877" y="63551"/>
                      </a:lnTo>
                      <a:cubicBezTo>
                        <a:pt x="5877" y="63912"/>
                        <a:pt x="6082" y="64256"/>
                        <a:pt x="6393" y="64429"/>
                      </a:cubicBezTo>
                      <a:lnTo>
                        <a:pt x="15361" y="69609"/>
                      </a:lnTo>
                      <a:cubicBezTo>
                        <a:pt x="20230" y="72043"/>
                        <a:pt x="23205" y="69174"/>
                        <a:pt x="23205" y="66297"/>
                      </a:cubicBezTo>
                      <a:lnTo>
                        <a:pt x="23205" y="28986"/>
                      </a:lnTo>
                      <a:cubicBezTo>
                        <a:pt x="23205" y="28461"/>
                        <a:pt x="23631" y="28043"/>
                        <a:pt x="24156" y="28043"/>
                      </a:cubicBezTo>
                      <a:lnTo>
                        <a:pt x="28312" y="28043"/>
                      </a:lnTo>
                      <a:cubicBezTo>
                        <a:pt x="28828" y="28043"/>
                        <a:pt x="29262" y="28461"/>
                        <a:pt x="29262" y="28986"/>
                      </a:cubicBezTo>
                      <a:lnTo>
                        <a:pt x="29262" y="66297"/>
                      </a:lnTo>
                      <a:cubicBezTo>
                        <a:pt x="29262" y="72789"/>
                        <a:pt x="25721" y="76519"/>
                        <a:pt x="19566" y="76519"/>
                      </a:cubicBezTo>
                      <a:cubicBezTo>
                        <a:pt x="17672" y="76519"/>
                        <a:pt x="16180" y="76519"/>
                        <a:pt x="12025" y="74470"/>
                      </a:cubicBezTo>
                      <a:lnTo>
                        <a:pt x="3434" y="69527"/>
                      </a:lnTo>
                      <a:cubicBezTo>
                        <a:pt x="1311" y="68297"/>
                        <a:pt x="0" y="66011"/>
                        <a:pt x="0" y="63551"/>
                      </a:cubicBezTo>
                      <a:lnTo>
                        <a:pt x="0" y="25764"/>
                      </a:lnTo>
                      <a:cubicBezTo>
                        <a:pt x="0" y="23305"/>
                        <a:pt x="1311" y="21019"/>
                        <a:pt x="3434" y="19797"/>
                      </a:cubicBezTo>
                      <a:lnTo>
                        <a:pt x="36181" y="879"/>
                      </a:lnTo>
                      <a:cubicBezTo>
                        <a:pt x="38254" y="-293"/>
                        <a:pt x="41008" y="-293"/>
                        <a:pt x="43066" y="879"/>
                      </a:cubicBezTo>
                      <a:lnTo>
                        <a:pt x="75812" y="19797"/>
                      </a:lnTo>
                      <a:cubicBezTo>
                        <a:pt x="77935" y="21027"/>
                        <a:pt x="79255" y="23314"/>
                        <a:pt x="79255" y="25764"/>
                      </a:cubicBezTo>
                      <a:lnTo>
                        <a:pt x="79255" y="63551"/>
                      </a:lnTo>
                      <a:cubicBezTo>
                        <a:pt x="79255" y="66011"/>
                        <a:pt x="77935" y="68289"/>
                        <a:pt x="75812" y="69527"/>
                      </a:cubicBezTo>
                      <a:lnTo>
                        <a:pt x="43066" y="88429"/>
                      </a:lnTo>
                      <a:cubicBezTo>
                        <a:pt x="42017" y="89035"/>
                        <a:pt x="40828" y="89347"/>
                        <a:pt x="39615" y="89347"/>
                      </a:cubicBezTo>
                      <a:close/>
                    </a:path>
                  </a:pathLst>
                </a:custGeom>
                <a:solidFill>
                  <a:srgbClr val="679E6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D11E8DE-59E9-EF7B-9BB1-A6F2F1F4EF94}"/>
                    </a:ext>
                  </a:extLst>
                </p:cNvPr>
                <p:cNvSpPr/>
                <p:nvPr/>
              </p:nvSpPr>
              <p:spPr>
                <a:xfrm>
                  <a:off x="7196921" y="3782563"/>
                  <a:ext cx="33647" cy="36287"/>
                </a:xfrm>
                <a:custGeom>
                  <a:avLst/>
                  <a:gdLst>
                    <a:gd name="connsiteX0" fmla="*/ 17328 w 33647"/>
                    <a:gd name="connsiteY0" fmla="*/ 36287 h 36287"/>
                    <a:gd name="connsiteX1" fmla="*/ 0 w 33647"/>
                    <a:gd name="connsiteY1" fmla="*/ 24189 h 36287"/>
                    <a:gd name="connsiteX2" fmla="*/ 943 w 33647"/>
                    <a:gd name="connsiteY2" fmla="*/ 23246 h 36287"/>
                    <a:gd name="connsiteX3" fmla="*/ 5172 w 33647"/>
                    <a:gd name="connsiteY3" fmla="*/ 23246 h 36287"/>
                    <a:gd name="connsiteX4" fmla="*/ 6115 w 33647"/>
                    <a:gd name="connsiteY4" fmla="*/ 24049 h 36287"/>
                    <a:gd name="connsiteX5" fmla="*/ 17328 w 33647"/>
                    <a:gd name="connsiteY5" fmla="*/ 30533 h 36287"/>
                    <a:gd name="connsiteX6" fmla="*/ 27164 w 33647"/>
                    <a:gd name="connsiteY6" fmla="*/ 25312 h 36287"/>
                    <a:gd name="connsiteX7" fmla="*/ 15607 w 33647"/>
                    <a:gd name="connsiteY7" fmla="*/ 20582 h 36287"/>
                    <a:gd name="connsiteX8" fmla="*/ 1107 w 33647"/>
                    <a:gd name="connsiteY8" fmla="*/ 10549 h 36287"/>
                    <a:gd name="connsiteX9" fmla="*/ 16016 w 33647"/>
                    <a:gd name="connsiteY9" fmla="*/ 0 h 36287"/>
                    <a:gd name="connsiteX10" fmla="*/ 32353 w 33647"/>
                    <a:gd name="connsiteY10" fmla="*/ 11451 h 36287"/>
                    <a:gd name="connsiteX11" fmla="*/ 32099 w 33647"/>
                    <a:gd name="connsiteY11" fmla="*/ 12180 h 36287"/>
                    <a:gd name="connsiteX12" fmla="*/ 31402 w 33647"/>
                    <a:gd name="connsiteY12" fmla="*/ 12484 h 36287"/>
                    <a:gd name="connsiteX13" fmla="*/ 27156 w 33647"/>
                    <a:gd name="connsiteY13" fmla="*/ 12484 h 36287"/>
                    <a:gd name="connsiteX14" fmla="*/ 26238 w 33647"/>
                    <a:gd name="connsiteY14" fmla="*/ 11746 h 36287"/>
                    <a:gd name="connsiteX15" fmla="*/ 16008 w 33647"/>
                    <a:gd name="connsiteY15" fmla="*/ 5762 h 36287"/>
                    <a:gd name="connsiteX16" fmla="*/ 7598 w 33647"/>
                    <a:gd name="connsiteY16" fmla="*/ 10353 h 36287"/>
                    <a:gd name="connsiteX17" fmla="*/ 18803 w 33647"/>
                    <a:gd name="connsiteY17" fmla="*/ 14771 h 36287"/>
                    <a:gd name="connsiteX18" fmla="*/ 33648 w 33647"/>
                    <a:gd name="connsiteY18" fmla="*/ 25057 h 36287"/>
                    <a:gd name="connsiteX19" fmla="*/ 17320 w 33647"/>
                    <a:gd name="connsiteY19" fmla="*/ 36279 h 3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647" h="36287">
                      <a:moveTo>
                        <a:pt x="17328" y="36287"/>
                      </a:moveTo>
                      <a:cubicBezTo>
                        <a:pt x="3000" y="36287"/>
                        <a:pt x="0" y="29713"/>
                        <a:pt x="0" y="24189"/>
                      </a:cubicBezTo>
                      <a:cubicBezTo>
                        <a:pt x="0" y="23664"/>
                        <a:pt x="418" y="23246"/>
                        <a:pt x="943" y="23246"/>
                      </a:cubicBezTo>
                      <a:lnTo>
                        <a:pt x="5172" y="23246"/>
                      </a:lnTo>
                      <a:cubicBezTo>
                        <a:pt x="5648" y="23246"/>
                        <a:pt x="6041" y="23582"/>
                        <a:pt x="6115" y="24049"/>
                      </a:cubicBezTo>
                      <a:cubicBezTo>
                        <a:pt x="6754" y="28361"/>
                        <a:pt x="8656" y="30533"/>
                        <a:pt x="17328" y="30533"/>
                      </a:cubicBezTo>
                      <a:cubicBezTo>
                        <a:pt x="24230" y="30533"/>
                        <a:pt x="27164" y="28976"/>
                        <a:pt x="27164" y="25312"/>
                      </a:cubicBezTo>
                      <a:cubicBezTo>
                        <a:pt x="27164" y="23205"/>
                        <a:pt x="26328" y="21639"/>
                        <a:pt x="15607" y="20582"/>
                      </a:cubicBezTo>
                      <a:cubicBezTo>
                        <a:pt x="6648" y="19697"/>
                        <a:pt x="1107" y="17713"/>
                        <a:pt x="1107" y="10549"/>
                      </a:cubicBezTo>
                      <a:cubicBezTo>
                        <a:pt x="1107" y="3943"/>
                        <a:pt x="6672" y="0"/>
                        <a:pt x="16016" y="0"/>
                      </a:cubicBezTo>
                      <a:cubicBezTo>
                        <a:pt x="26508" y="0"/>
                        <a:pt x="31697" y="3639"/>
                        <a:pt x="32353" y="11451"/>
                      </a:cubicBezTo>
                      <a:cubicBezTo>
                        <a:pt x="32377" y="11721"/>
                        <a:pt x="32279" y="11975"/>
                        <a:pt x="32099" y="12180"/>
                      </a:cubicBezTo>
                      <a:cubicBezTo>
                        <a:pt x="31918" y="12369"/>
                        <a:pt x="31672" y="12484"/>
                        <a:pt x="31402" y="12484"/>
                      </a:cubicBezTo>
                      <a:lnTo>
                        <a:pt x="27156" y="12484"/>
                      </a:lnTo>
                      <a:cubicBezTo>
                        <a:pt x="26713" y="12484"/>
                        <a:pt x="26328" y="12172"/>
                        <a:pt x="26238" y="11746"/>
                      </a:cubicBezTo>
                      <a:cubicBezTo>
                        <a:pt x="25221" y="7213"/>
                        <a:pt x="22738" y="5762"/>
                        <a:pt x="16008" y="5762"/>
                      </a:cubicBezTo>
                      <a:cubicBezTo>
                        <a:pt x="8475" y="5762"/>
                        <a:pt x="7598" y="8385"/>
                        <a:pt x="7598" y="10353"/>
                      </a:cubicBezTo>
                      <a:cubicBezTo>
                        <a:pt x="7598" y="12738"/>
                        <a:pt x="8631" y="13426"/>
                        <a:pt x="18803" y="14771"/>
                      </a:cubicBezTo>
                      <a:cubicBezTo>
                        <a:pt x="28869" y="16098"/>
                        <a:pt x="33648" y="17984"/>
                        <a:pt x="33648" y="25057"/>
                      </a:cubicBezTo>
                      <a:cubicBezTo>
                        <a:pt x="33648" y="32131"/>
                        <a:pt x="27697" y="36279"/>
                        <a:pt x="17320" y="36279"/>
                      </a:cubicBezTo>
                      <a:close/>
                    </a:path>
                  </a:pathLst>
                </a:custGeom>
                <a:solidFill>
                  <a:srgbClr val="679E6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C959DE67-32E6-A064-B39E-03F762EBC8D2}"/>
                  </a:ext>
                </a:extLst>
              </p:cNvPr>
              <p:cNvSpPr/>
              <p:nvPr/>
            </p:nvSpPr>
            <p:spPr>
              <a:xfrm>
                <a:off x="7248839" y="3772907"/>
                <a:ext cx="12623" cy="12622"/>
              </a:xfrm>
              <a:custGeom>
                <a:avLst/>
                <a:gdLst>
                  <a:gd name="connsiteX0" fmla="*/ 12623 w 12623"/>
                  <a:gd name="connsiteY0" fmla="*/ 6311 h 12622"/>
                  <a:gd name="connsiteX1" fmla="*/ 6312 w 12623"/>
                  <a:gd name="connsiteY1" fmla="*/ 12623 h 12622"/>
                  <a:gd name="connsiteX2" fmla="*/ 0 w 12623"/>
                  <a:gd name="connsiteY2" fmla="*/ 6311 h 12622"/>
                  <a:gd name="connsiteX3" fmla="*/ 6312 w 12623"/>
                  <a:gd name="connsiteY3" fmla="*/ 0 h 12622"/>
                  <a:gd name="connsiteX4" fmla="*/ 12623 w 12623"/>
                  <a:gd name="connsiteY4" fmla="*/ 6311 h 12622"/>
                  <a:gd name="connsiteX5" fmla="*/ 1025 w 12623"/>
                  <a:gd name="connsiteY5" fmla="*/ 6295 h 12622"/>
                  <a:gd name="connsiteX6" fmla="*/ 6303 w 12623"/>
                  <a:gd name="connsiteY6" fmla="*/ 11607 h 12622"/>
                  <a:gd name="connsiteX7" fmla="*/ 11615 w 12623"/>
                  <a:gd name="connsiteY7" fmla="*/ 6295 h 12622"/>
                  <a:gd name="connsiteX8" fmla="*/ 6303 w 12623"/>
                  <a:gd name="connsiteY8" fmla="*/ 1016 h 12622"/>
                  <a:gd name="connsiteX9" fmla="*/ 1025 w 12623"/>
                  <a:gd name="connsiteY9" fmla="*/ 6295 h 12622"/>
                  <a:gd name="connsiteX10" fmla="*/ 3943 w 12623"/>
                  <a:gd name="connsiteY10" fmla="*/ 2771 h 12622"/>
                  <a:gd name="connsiteX11" fmla="*/ 6385 w 12623"/>
                  <a:gd name="connsiteY11" fmla="*/ 2771 h 12622"/>
                  <a:gd name="connsiteX12" fmla="*/ 8861 w 12623"/>
                  <a:gd name="connsiteY12" fmla="*/ 4639 h 12622"/>
                  <a:gd name="connsiteX13" fmla="*/ 7525 w 12623"/>
                  <a:gd name="connsiteY13" fmla="*/ 6377 h 12622"/>
                  <a:gd name="connsiteX14" fmla="*/ 8697 w 12623"/>
                  <a:gd name="connsiteY14" fmla="*/ 7984 h 12622"/>
                  <a:gd name="connsiteX15" fmla="*/ 9066 w 12623"/>
                  <a:gd name="connsiteY15" fmla="*/ 9853 h 12622"/>
                  <a:gd name="connsiteX16" fmla="*/ 7566 w 12623"/>
                  <a:gd name="connsiteY16" fmla="*/ 9853 h 12622"/>
                  <a:gd name="connsiteX17" fmla="*/ 7295 w 12623"/>
                  <a:gd name="connsiteY17" fmla="*/ 7615 h 12622"/>
                  <a:gd name="connsiteX18" fmla="*/ 6557 w 12623"/>
                  <a:gd name="connsiteY18" fmla="*/ 7016 h 12622"/>
                  <a:gd name="connsiteX19" fmla="*/ 5320 w 12623"/>
                  <a:gd name="connsiteY19" fmla="*/ 7016 h 12622"/>
                  <a:gd name="connsiteX20" fmla="*/ 5320 w 12623"/>
                  <a:gd name="connsiteY20" fmla="*/ 9853 h 12622"/>
                  <a:gd name="connsiteX21" fmla="*/ 3951 w 12623"/>
                  <a:gd name="connsiteY21" fmla="*/ 9853 h 12622"/>
                  <a:gd name="connsiteX22" fmla="*/ 3951 w 12623"/>
                  <a:gd name="connsiteY22" fmla="*/ 2771 h 12622"/>
                  <a:gd name="connsiteX23" fmla="*/ 5279 w 12623"/>
                  <a:gd name="connsiteY23" fmla="*/ 5877 h 12622"/>
                  <a:gd name="connsiteX24" fmla="*/ 6377 w 12623"/>
                  <a:gd name="connsiteY24" fmla="*/ 5877 h 12622"/>
                  <a:gd name="connsiteX25" fmla="*/ 7443 w 12623"/>
                  <a:gd name="connsiteY25" fmla="*/ 4877 h 12622"/>
                  <a:gd name="connsiteX26" fmla="*/ 6410 w 12623"/>
                  <a:gd name="connsiteY26" fmla="*/ 3910 h 12622"/>
                  <a:gd name="connsiteX27" fmla="*/ 5279 w 12623"/>
                  <a:gd name="connsiteY27" fmla="*/ 3910 h 12622"/>
                  <a:gd name="connsiteX28" fmla="*/ 5279 w 12623"/>
                  <a:gd name="connsiteY28" fmla="*/ 5877 h 1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623" h="12622">
                    <a:moveTo>
                      <a:pt x="12623" y="6311"/>
                    </a:moveTo>
                    <a:cubicBezTo>
                      <a:pt x="12623" y="9787"/>
                      <a:pt x="9787" y="12623"/>
                      <a:pt x="6312" y="12623"/>
                    </a:cubicBezTo>
                    <a:cubicBezTo>
                      <a:pt x="2836" y="12623"/>
                      <a:pt x="0" y="9820"/>
                      <a:pt x="0" y="6311"/>
                    </a:cubicBezTo>
                    <a:cubicBezTo>
                      <a:pt x="0" y="2803"/>
                      <a:pt x="2943" y="0"/>
                      <a:pt x="6312" y="0"/>
                    </a:cubicBezTo>
                    <a:cubicBezTo>
                      <a:pt x="9680" y="0"/>
                      <a:pt x="12623" y="2738"/>
                      <a:pt x="12623" y="6311"/>
                    </a:cubicBezTo>
                    <a:close/>
                    <a:moveTo>
                      <a:pt x="1025" y="6295"/>
                    </a:moveTo>
                    <a:cubicBezTo>
                      <a:pt x="1025" y="9238"/>
                      <a:pt x="3393" y="11607"/>
                      <a:pt x="6303" y="11607"/>
                    </a:cubicBezTo>
                    <a:cubicBezTo>
                      <a:pt x="9213" y="11607"/>
                      <a:pt x="11615" y="9189"/>
                      <a:pt x="11615" y="6295"/>
                    </a:cubicBezTo>
                    <a:cubicBezTo>
                      <a:pt x="11615" y="3402"/>
                      <a:pt x="9213" y="1016"/>
                      <a:pt x="6303" y="1016"/>
                    </a:cubicBezTo>
                    <a:cubicBezTo>
                      <a:pt x="3393" y="1016"/>
                      <a:pt x="1025" y="3320"/>
                      <a:pt x="1025" y="6295"/>
                    </a:cubicBezTo>
                    <a:close/>
                    <a:moveTo>
                      <a:pt x="3943" y="2771"/>
                    </a:moveTo>
                    <a:lnTo>
                      <a:pt x="6385" y="2771"/>
                    </a:lnTo>
                    <a:cubicBezTo>
                      <a:pt x="7221" y="2771"/>
                      <a:pt x="8861" y="2771"/>
                      <a:pt x="8861" y="4639"/>
                    </a:cubicBezTo>
                    <a:cubicBezTo>
                      <a:pt x="8861" y="5943"/>
                      <a:pt x="8025" y="6205"/>
                      <a:pt x="7525" y="6377"/>
                    </a:cubicBezTo>
                    <a:cubicBezTo>
                      <a:pt x="8492" y="6443"/>
                      <a:pt x="8557" y="7082"/>
                      <a:pt x="8697" y="7984"/>
                    </a:cubicBezTo>
                    <a:cubicBezTo>
                      <a:pt x="8762" y="8549"/>
                      <a:pt x="8869" y="9516"/>
                      <a:pt x="9066" y="9853"/>
                    </a:cubicBezTo>
                    <a:lnTo>
                      <a:pt x="7566" y="9853"/>
                    </a:lnTo>
                    <a:cubicBezTo>
                      <a:pt x="7533" y="9516"/>
                      <a:pt x="7295" y="7713"/>
                      <a:pt x="7295" y="7615"/>
                    </a:cubicBezTo>
                    <a:cubicBezTo>
                      <a:pt x="7197" y="7213"/>
                      <a:pt x="7057" y="7016"/>
                      <a:pt x="6557" y="7016"/>
                    </a:cubicBezTo>
                    <a:lnTo>
                      <a:pt x="5320" y="7016"/>
                    </a:lnTo>
                    <a:lnTo>
                      <a:pt x="5320" y="9853"/>
                    </a:lnTo>
                    <a:lnTo>
                      <a:pt x="3951" y="9853"/>
                    </a:lnTo>
                    <a:lnTo>
                      <a:pt x="3951" y="2771"/>
                    </a:lnTo>
                    <a:close/>
                    <a:moveTo>
                      <a:pt x="5279" y="5877"/>
                    </a:moveTo>
                    <a:lnTo>
                      <a:pt x="6377" y="5877"/>
                    </a:lnTo>
                    <a:cubicBezTo>
                      <a:pt x="7279" y="5877"/>
                      <a:pt x="7443" y="5246"/>
                      <a:pt x="7443" y="4877"/>
                    </a:cubicBezTo>
                    <a:cubicBezTo>
                      <a:pt x="7443" y="3910"/>
                      <a:pt x="6771" y="3910"/>
                      <a:pt x="6410" y="3910"/>
                    </a:cubicBezTo>
                    <a:lnTo>
                      <a:pt x="5279" y="3910"/>
                    </a:lnTo>
                    <a:lnTo>
                      <a:pt x="5279" y="5877"/>
                    </a:lnTo>
                    <a:close/>
                  </a:path>
                </a:pathLst>
              </a:custGeom>
              <a:solidFill>
                <a:srgbClr val="679E6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37316565-DBBB-43C7-BB4A-C10350CA6E9D}"/>
                  </a:ext>
                </a:extLst>
              </p:cNvPr>
              <p:cNvSpPr/>
              <p:nvPr/>
            </p:nvSpPr>
            <p:spPr>
              <a:xfrm>
                <a:off x="7024912" y="3672858"/>
                <a:ext cx="77820" cy="80084"/>
              </a:xfrm>
              <a:custGeom>
                <a:avLst/>
                <a:gdLst>
                  <a:gd name="connsiteX0" fmla="*/ 77820 w 77820"/>
                  <a:gd name="connsiteY0" fmla="*/ 24180 h 80084"/>
                  <a:gd name="connsiteX1" fmla="*/ 75722 w 77820"/>
                  <a:gd name="connsiteY1" fmla="*/ 20533 h 80084"/>
                  <a:gd name="connsiteX2" fmla="*/ 41008 w 77820"/>
                  <a:gd name="connsiteY2" fmla="*/ 549 h 80084"/>
                  <a:gd name="connsiteX3" fmla="*/ 39099 w 77820"/>
                  <a:gd name="connsiteY3" fmla="*/ 0 h 80084"/>
                  <a:gd name="connsiteX4" fmla="*/ 38738 w 77820"/>
                  <a:gd name="connsiteY4" fmla="*/ 0 h 80084"/>
                  <a:gd name="connsiteX5" fmla="*/ 36820 w 77820"/>
                  <a:gd name="connsiteY5" fmla="*/ 549 h 80084"/>
                  <a:gd name="connsiteX6" fmla="*/ 2098 w 77820"/>
                  <a:gd name="connsiteY6" fmla="*/ 20533 h 80084"/>
                  <a:gd name="connsiteX7" fmla="*/ 0 w 77820"/>
                  <a:gd name="connsiteY7" fmla="*/ 24180 h 80084"/>
                  <a:gd name="connsiteX8" fmla="*/ 74 w 77820"/>
                  <a:gd name="connsiteY8" fmla="*/ 77984 h 80084"/>
                  <a:gd name="connsiteX9" fmla="*/ 1123 w 77820"/>
                  <a:gd name="connsiteY9" fmla="*/ 79795 h 80084"/>
                  <a:gd name="connsiteX10" fmla="*/ 3205 w 77820"/>
                  <a:gd name="connsiteY10" fmla="*/ 79795 h 80084"/>
                  <a:gd name="connsiteX11" fmla="*/ 23836 w 77820"/>
                  <a:gd name="connsiteY11" fmla="*/ 67984 h 80084"/>
                  <a:gd name="connsiteX12" fmla="*/ 25935 w 77820"/>
                  <a:gd name="connsiteY12" fmla="*/ 64345 h 80084"/>
                  <a:gd name="connsiteX13" fmla="*/ 25935 w 77820"/>
                  <a:gd name="connsiteY13" fmla="*/ 39213 h 80084"/>
                  <a:gd name="connsiteX14" fmla="*/ 28025 w 77820"/>
                  <a:gd name="connsiteY14" fmla="*/ 35582 h 80084"/>
                  <a:gd name="connsiteX15" fmla="*/ 36812 w 77820"/>
                  <a:gd name="connsiteY15" fmla="*/ 30525 h 80084"/>
                  <a:gd name="connsiteX16" fmla="*/ 38910 w 77820"/>
                  <a:gd name="connsiteY16" fmla="*/ 29959 h 80084"/>
                  <a:gd name="connsiteX17" fmla="*/ 40992 w 77820"/>
                  <a:gd name="connsiteY17" fmla="*/ 30525 h 80084"/>
                  <a:gd name="connsiteX18" fmla="*/ 49771 w 77820"/>
                  <a:gd name="connsiteY18" fmla="*/ 35582 h 80084"/>
                  <a:gd name="connsiteX19" fmla="*/ 51869 w 77820"/>
                  <a:gd name="connsiteY19" fmla="*/ 39213 h 80084"/>
                  <a:gd name="connsiteX20" fmla="*/ 51869 w 77820"/>
                  <a:gd name="connsiteY20" fmla="*/ 64345 h 80084"/>
                  <a:gd name="connsiteX21" fmla="*/ 53967 w 77820"/>
                  <a:gd name="connsiteY21" fmla="*/ 67984 h 80084"/>
                  <a:gd name="connsiteX22" fmla="*/ 74591 w 77820"/>
                  <a:gd name="connsiteY22" fmla="*/ 79795 h 80084"/>
                  <a:gd name="connsiteX23" fmla="*/ 76689 w 77820"/>
                  <a:gd name="connsiteY23" fmla="*/ 79795 h 80084"/>
                  <a:gd name="connsiteX24" fmla="*/ 77730 w 77820"/>
                  <a:gd name="connsiteY24" fmla="*/ 77984 h 80084"/>
                  <a:gd name="connsiteX25" fmla="*/ 77796 w 77820"/>
                  <a:gd name="connsiteY25" fmla="*/ 24180 h 8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820" h="80084">
                    <a:moveTo>
                      <a:pt x="77820" y="24180"/>
                    </a:moveTo>
                    <a:cubicBezTo>
                      <a:pt x="77820" y="22672"/>
                      <a:pt x="77025" y="21287"/>
                      <a:pt x="75722" y="20533"/>
                    </a:cubicBezTo>
                    <a:lnTo>
                      <a:pt x="41008" y="549"/>
                    </a:lnTo>
                    <a:cubicBezTo>
                      <a:pt x="40418" y="205"/>
                      <a:pt x="39763" y="25"/>
                      <a:pt x="39099" y="0"/>
                    </a:cubicBezTo>
                    <a:lnTo>
                      <a:pt x="38738" y="0"/>
                    </a:lnTo>
                    <a:cubicBezTo>
                      <a:pt x="38074" y="25"/>
                      <a:pt x="37418" y="205"/>
                      <a:pt x="36820" y="549"/>
                    </a:cubicBezTo>
                    <a:lnTo>
                      <a:pt x="2098" y="20533"/>
                    </a:lnTo>
                    <a:cubicBezTo>
                      <a:pt x="803" y="21279"/>
                      <a:pt x="0" y="22664"/>
                      <a:pt x="0" y="24180"/>
                    </a:cubicBezTo>
                    <a:lnTo>
                      <a:pt x="74" y="77984"/>
                    </a:lnTo>
                    <a:cubicBezTo>
                      <a:pt x="74" y="78730"/>
                      <a:pt x="459" y="79427"/>
                      <a:pt x="1123" y="79795"/>
                    </a:cubicBezTo>
                    <a:cubicBezTo>
                      <a:pt x="1771" y="80181"/>
                      <a:pt x="2566" y="80181"/>
                      <a:pt x="3205" y="79795"/>
                    </a:cubicBezTo>
                    <a:lnTo>
                      <a:pt x="23836" y="67984"/>
                    </a:lnTo>
                    <a:cubicBezTo>
                      <a:pt x="25139" y="67205"/>
                      <a:pt x="25935" y="65845"/>
                      <a:pt x="25935" y="64345"/>
                    </a:cubicBezTo>
                    <a:lnTo>
                      <a:pt x="25935" y="39213"/>
                    </a:lnTo>
                    <a:cubicBezTo>
                      <a:pt x="25935" y="37713"/>
                      <a:pt x="26730" y="36328"/>
                      <a:pt x="28025" y="35582"/>
                    </a:cubicBezTo>
                    <a:lnTo>
                      <a:pt x="36812" y="30525"/>
                    </a:lnTo>
                    <a:cubicBezTo>
                      <a:pt x="37467" y="30148"/>
                      <a:pt x="38181" y="29959"/>
                      <a:pt x="38910" y="29959"/>
                    </a:cubicBezTo>
                    <a:cubicBezTo>
                      <a:pt x="39640" y="29959"/>
                      <a:pt x="40361" y="30148"/>
                      <a:pt x="40992" y="30525"/>
                    </a:cubicBezTo>
                    <a:lnTo>
                      <a:pt x="49771" y="35582"/>
                    </a:lnTo>
                    <a:cubicBezTo>
                      <a:pt x="51074" y="36328"/>
                      <a:pt x="51869" y="37713"/>
                      <a:pt x="51869" y="39213"/>
                    </a:cubicBezTo>
                    <a:lnTo>
                      <a:pt x="51869" y="64345"/>
                    </a:lnTo>
                    <a:cubicBezTo>
                      <a:pt x="51869" y="65836"/>
                      <a:pt x="52672" y="67213"/>
                      <a:pt x="53967" y="67984"/>
                    </a:cubicBezTo>
                    <a:lnTo>
                      <a:pt x="74591" y="79795"/>
                    </a:lnTo>
                    <a:cubicBezTo>
                      <a:pt x="75238" y="80181"/>
                      <a:pt x="76041" y="80181"/>
                      <a:pt x="76689" y="79795"/>
                    </a:cubicBezTo>
                    <a:cubicBezTo>
                      <a:pt x="77328" y="79427"/>
                      <a:pt x="77730" y="78730"/>
                      <a:pt x="77730" y="77984"/>
                    </a:cubicBezTo>
                    <a:lnTo>
                      <a:pt x="77796" y="24180"/>
                    </a:lnTo>
                    <a:close/>
                  </a:path>
                </a:pathLst>
              </a:custGeom>
              <a:solidFill>
                <a:srgbClr val="FFFFF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D2D4770-91ED-8C9A-66F9-E6C451EFEAD1}"/>
                  </a:ext>
                </a:extLst>
              </p:cNvPr>
              <p:cNvSpPr/>
              <p:nvPr/>
            </p:nvSpPr>
            <p:spPr>
              <a:xfrm>
                <a:off x="7214749" y="3622814"/>
                <a:ext cx="77861" cy="139660"/>
              </a:xfrm>
              <a:custGeom>
                <a:avLst/>
                <a:gdLst>
                  <a:gd name="connsiteX0" fmla="*/ 55025 w 77861"/>
                  <a:gd name="connsiteY0" fmla="*/ 264 h 139660"/>
                  <a:gd name="connsiteX1" fmla="*/ 52943 w 77861"/>
                  <a:gd name="connsiteY1" fmla="*/ 289 h 139660"/>
                  <a:gd name="connsiteX2" fmla="*/ 51910 w 77861"/>
                  <a:gd name="connsiteY2" fmla="*/ 2101 h 139660"/>
                  <a:gd name="connsiteX3" fmla="*/ 51910 w 77861"/>
                  <a:gd name="connsiteY3" fmla="*/ 55379 h 139660"/>
                  <a:gd name="connsiteX4" fmla="*/ 51181 w 77861"/>
                  <a:gd name="connsiteY4" fmla="*/ 56650 h 139660"/>
                  <a:gd name="connsiteX5" fmla="*/ 49713 w 77861"/>
                  <a:gd name="connsiteY5" fmla="*/ 56650 h 139660"/>
                  <a:gd name="connsiteX6" fmla="*/ 41017 w 77861"/>
                  <a:gd name="connsiteY6" fmla="*/ 51642 h 139660"/>
                  <a:gd name="connsiteX7" fmla="*/ 36828 w 77861"/>
                  <a:gd name="connsiteY7" fmla="*/ 51642 h 139660"/>
                  <a:gd name="connsiteX8" fmla="*/ 2098 w 77861"/>
                  <a:gd name="connsiteY8" fmla="*/ 71683 h 139660"/>
                  <a:gd name="connsiteX9" fmla="*/ 0 w 77861"/>
                  <a:gd name="connsiteY9" fmla="*/ 75314 h 139660"/>
                  <a:gd name="connsiteX10" fmla="*/ 0 w 77861"/>
                  <a:gd name="connsiteY10" fmla="*/ 115412 h 139660"/>
                  <a:gd name="connsiteX11" fmla="*/ 2098 w 77861"/>
                  <a:gd name="connsiteY11" fmla="*/ 119044 h 139660"/>
                  <a:gd name="connsiteX12" fmla="*/ 36828 w 77861"/>
                  <a:gd name="connsiteY12" fmla="*/ 139101 h 139660"/>
                  <a:gd name="connsiteX13" fmla="*/ 41025 w 77861"/>
                  <a:gd name="connsiteY13" fmla="*/ 139101 h 139660"/>
                  <a:gd name="connsiteX14" fmla="*/ 75763 w 77861"/>
                  <a:gd name="connsiteY14" fmla="*/ 119044 h 139660"/>
                  <a:gd name="connsiteX15" fmla="*/ 77861 w 77861"/>
                  <a:gd name="connsiteY15" fmla="*/ 115412 h 139660"/>
                  <a:gd name="connsiteX16" fmla="*/ 77861 w 77861"/>
                  <a:gd name="connsiteY16" fmla="*/ 15461 h 139660"/>
                  <a:gd name="connsiteX17" fmla="*/ 75714 w 77861"/>
                  <a:gd name="connsiteY17" fmla="*/ 11797 h 139660"/>
                  <a:gd name="connsiteX18" fmla="*/ 55025 w 77861"/>
                  <a:gd name="connsiteY18" fmla="*/ 264 h 139660"/>
                  <a:gd name="connsiteX19" fmla="*/ 51804 w 77861"/>
                  <a:gd name="connsiteY19" fmla="*/ 102232 h 139660"/>
                  <a:gd name="connsiteX20" fmla="*/ 51279 w 77861"/>
                  <a:gd name="connsiteY20" fmla="*/ 103142 h 139660"/>
                  <a:gd name="connsiteX21" fmla="*/ 39353 w 77861"/>
                  <a:gd name="connsiteY21" fmla="*/ 110019 h 139660"/>
                  <a:gd name="connsiteX22" fmla="*/ 38303 w 77861"/>
                  <a:gd name="connsiteY22" fmla="*/ 110019 h 139660"/>
                  <a:gd name="connsiteX23" fmla="*/ 26377 w 77861"/>
                  <a:gd name="connsiteY23" fmla="*/ 103142 h 139660"/>
                  <a:gd name="connsiteX24" fmla="*/ 25853 w 77861"/>
                  <a:gd name="connsiteY24" fmla="*/ 102232 h 139660"/>
                  <a:gd name="connsiteX25" fmla="*/ 25853 w 77861"/>
                  <a:gd name="connsiteY25" fmla="*/ 88462 h 139660"/>
                  <a:gd name="connsiteX26" fmla="*/ 26377 w 77861"/>
                  <a:gd name="connsiteY26" fmla="*/ 87552 h 139660"/>
                  <a:gd name="connsiteX27" fmla="*/ 38303 w 77861"/>
                  <a:gd name="connsiteY27" fmla="*/ 80666 h 139660"/>
                  <a:gd name="connsiteX28" fmla="*/ 39353 w 77861"/>
                  <a:gd name="connsiteY28" fmla="*/ 80666 h 139660"/>
                  <a:gd name="connsiteX29" fmla="*/ 51279 w 77861"/>
                  <a:gd name="connsiteY29" fmla="*/ 87552 h 139660"/>
                  <a:gd name="connsiteX30" fmla="*/ 51804 w 77861"/>
                  <a:gd name="connsiteY30" fmla="*/ 88462 h 139660"/>
                  <a:gd name="connsiteX31" fmla="*/ 51804 w 77861"/>
                  <a:gd name="connsiteY31" fmla="*/ 102232 h 13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7861" h="139660">
                    <a:moveTo>
                      <a:pt x="55025" y="264"/>
                    </a:moveTo>
                    <a:cubicBezTo>
                      <a:pt x="54377" y="-96"/>
                      <a:pt x="53582" y="-88"/>
                      <a:pt x="52943" y="289"/>
                    </a:cubicBezTo>
                    <a:cubicBezTo>
                      <a:pt x="52304" y="666"/>
                      <a:pt x="51910" y="1355"/>
                      <a:pt x="51910" y="2101"/>
                    </a:cubicBezTo>
                    <a:lnTo>
                      <a:pt x="51910" y="55379"/>
                    </a:lnTo>
                    <a:cubicBezTo>
                      <a:pt x="51910" y="55904"/>
                      <a:pt x="51631" y="56388"/>
                      <a:pt x="51181" y="56650"/>
                    </a:cubicBezTo>
                    <a:cubicBezTo>
                      <a:pt x="50730" y="56912"/>
                      <a:pt x="50164" y="56912"/>
                      <a:pt x="49713" y="56650"/>
                    </a:cubicBezTo>
                    <a:lnTo>
                      <a:pt x="41017" y="51642"/>
                    </a:lnTo>
                    <a:cubicBezTo>
                      <a:pt x="39722" y="50896"/>
                      <a:pt x="38123" y="50896"/>
                      <a:pt x="36828" y="51642"/>
                    </a:cubicBezTo>
                    <a:lnTo>
                      <a:pt x="2098" y="71683"/>
                    </a:lnTo>
                    <a:cubicBezTo>
                      <a:pt x="803" y="72429"/>
                      <a:pt x="0" y="73814"/>
                      <a:pt x="0" y="75314"/>
                    </a:cubicBezTo>
                    <a:lnTo>
                      <a:pt x="0" y="115412"/>
                    </a:lnTo>
                    <a:cubicBezTo>
                      <a:pt x="0" y="116912"/>
                      <a:pt x="803" y="118298"/>
                      <a:pt x="2098" y="119044"/>
                    </a:cubicBezTo>
                    <a:lnTo>
                      <a:pt x="36828" y="139101"/>
                    </a:lnTo>
                    <a:cubicBezTo>
                      <a:pt x="38123" y="139847"/>
                      <a:pt x="39722" y="139847"/>
                      <a:pt x="41025" y="139101"/>
                    </a:cubicBezTo>
                    <a:lnTo>
                      <a:pt x="75763" y="119044"/>
                    </a:lnTo>
                    <a:cubicBezTo>
                      <a:pt x="77058" y="118290"/>
                      <a:pt x="77861" y="116912"/>
                      <a:pt x="77861" y="115412"/>
                    </a:cubicBezTo>
                    <a:lnTo>
                      <a:pt x="77861" y="15461"/>
                    </a:lnTo>
                    <a:cubicBezTo>
                      <a:pt x="77861" y="13945"/>
                      <a:pt x="77041" y="12543"/>
                      <a:pt x="75714" y="11797"/>
                    </a:cubicBezTo>
                    <a:lnTo>
                      <a:pt x="55025" y="264"/>
                    </a:lnTo>
                    <a:close/>
                    <a:moveTo>
                      <a:pt x="51804" y="102232"/>
                    </a:moveTo>
                    <a:cubicBezTo>
                      <a:pt x="51804" y="102609"/>
                      <a:pt x="51607" y="102953"/>
                      <a:pt x="51279" y="103142"/>
                    </a:cubicBezTo>
                    <a:lnTo>
                      <a:pt x="39353" y="110019"/>
                    </a:lnTo>
                    <a:cubicBezTo>
                      <a:pt x="39033" y="110208"/>
                      <a:pt x="38631" y="110208"/>
                      <a:pt x="38303" y="110019"/>
                    </a:cubicBezTo>
                    <a:lnTo>
                      <a:pt x="26377" y="103142"/>
                    </a:lnTo>
                    <a:cubicBezTo>
                      <a:pt x="26049" y="102953"/>
                      <a:pt x="25853" y="102609"/>
                      <a:pt x="25853" y="102232"/>
                    </a:cubicBezTo>
                    <a:lnTo>
                      <a:pt x="25853" y="88462"/>
                    </a:lnTo>
                    <a:cubicBezTo>
                      <a:pt x="25853" y="88084"/>
                      <a:pt x="26049" y="87740"/>
                      <a:pt x="26377" y="87552"/>
                    </a:cubicBezTo>
                    <a:lnTo>
                      <a:pt x="38303" y="80666"/>
                    </a:lnTo>
                    <a:cubicBezTo>
                      <a:pt x="38631" y="80478"/>
                      <a:pt x="39025" y="80478"/>
                      <a:pt x="39353" y="80666"/>
                    </a:cubicBezTo>
                    <a:lnTo>
                      <a:pt x="51279" y="87552"/>
                    </a:lnTo>
                    <a:cubicBezTo>
                      <a:pt x="51599" y="87740"/>
                      <a:pt x="51804" y="88084"/>
                      <a:pt x="51804" y="88462"/>
                    </a:cubicBezTo>
                    <a:lnTo>
                      <a:pt x="51804" y="102232"/>
                    </a:lnTo>
                    <a:close/>
                  </a:path>
                </a:pathLst>
              </a:custGeom>
              <a:solidFill>
                <a:srgbClr val="FFFFF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F1EE158D-2114-0ED0-98E5-D7DCEDCE23B6}"/>
                  </a:ext>
                </a:extLst>
              </p:cNvPr>
              <p:cNvSpPr/>
              <p:nvPr/>
            </p:nvSpPr>
            <p:spPr>
              <a:xfrm>
                <a:off x="7309897" y="3673358"/>
                <a:ext cx="77623" cy="88184"/>
              </a:xfrm>
              <a:custGeom>
                <a:avLst/>
                <a:gdLst>
                  <a:gd name="connsiteX0" fmla="*/ 75533 w 77623"/>
                  <a:gd name="connsiteY0" fmla="*/ 37566 h 88184"/>
                  <a:gd name="connsiteX1" fmla="*/ 77623 w 77623"/>
                  <a:gd name="connsiteY1" fmla="*/ 33943 h 88184"/>
                  <a:gd name="connsiteX2" fmla="*/ 77623 w 77623"/>
                  <a:gd name="connsiteY2" fmla="*/ 24230 h 88184"/>
                  <a:gd name="connsiteX3" fmla="*/ 75533 w 77623"/>
                  <a:gd name="connsiteY3" fmla="*/ 20598 h 88184"/>
                  <a:gd name="connsiteX4" fmla="*/ 41025 w 77623"/>
                  <a:gd name="connsiteY4" fmla="*/ 566 h 88184"/>
                  <a:gd name="connsiteX5" fmla="*/ 36820 w 77623"/>
                  <a:gd name="connsiteY5" fmla="*/ 566 h 88184"/>
                  <a:gd name="connsiteX6" fmla="*/ 2098 w 77623"/>
                  <a:gd name="connsiteY6" fmla="*/ 20607 h 88184"/>
                  <a:gd name="connsiteX7" fmla="*/ 0 w 77623"/>
                  <a:gd name="connsiteY7" fmla="*/ 24238 h 88184"/>
                  <a:gd name="connsiteX8" fmla="*/ 0 w 77623"/>
                  <a:gd name="connsiteY8" fmla="*/ 64320 h 88184"/>
                  <a:gd name="connsiteX9" fmla="*/ 2115 w 77623"/>
                  <a:gd name="connsiteY9" fmla="*/ 67967 h 88184"/>
                  <a:gd name="connsiteX10" fmla="*/ 36615 w 77623"/>
                  <a:gd name="connsiteY10" fmla="*/ 87631 h 88184"/>
                  <a:gd name="connsiteX11" fmla="*/ 40730 w 77623"/>
                  <a:gd name="connsiteY11" fmla="*/ 87656 h 88184"/>
                  <a:gd name="connsiteX12" fmla="*/ 61599 w 77623"/>
                  <a:gd name="connsiteY12" fmla="*/ 76058 h 88184"/>
                  <a:gd name="connsiteX13" fmla="*/ 62681 w 77623"/>
                  <a:gd name="connsiteY13" fmla="*/ 74238 h 88184"/>
                  <a:gd name="connsiteX14" fmla="*/ 61631 w 77623"/>
                  <a:gd name="connsiteY14" fmla="*/ 72402 h 88184"/>
                  <a:gd name="connsiteX15" fmla="*/ 26689 w 77623"/>
                  <a:gd name="connsiteY15" fmla="*/ 52353 h 88184"/>
                  <a:gd name="connsiteX16" fmla="*/ 25631 w 77623"/>
                  <a:gd name="connsiteY16" fmla="*/ 50533 h 88184"/>
                  <a:gd name="connsiteX17" fmla="*/ 25631 w 77623"/>
                  <a:gd name="connsiteY17" fmla="*/ 37967 h 88184"/>
                  <a:gd name="connsiteX18" fmla="*/ 26680 w 77623"/>
                  <a:gd name="connsiteY18" fmla="*/ 36148 h 88184"/>
                  <a:gd name="connsiteX19" fmla="*/ 37558 w 77623"/>
                  <a:gd name="connsiteY19" fmla="*/ 29877 h 88184"/>
                  <a:gd name="connsiteX20" fmla="*/ 39648 w 77623"/>
                  <a:gd name="connsiteY20" fmla="*/ 29877 h 88184"/>
                  <a:gd name="connsiteX21" fmla="*/ 50525 w 77623"/>
                  <a:gd name="connsiteY21" fmla="*/ 36148 h 88184"/>
                  <a:gd name="connsiteX22" fmla="*/ 51574 w 77623"/>
                  <a:gd name="connsiteY22" fmla="*/ 37967 h 88184"/>
                  <a:gd name="connsiteX23" fmla="*/ 51574 w 77623"/>
                  <a:gd name="connsiteY23" fmla="*/ 47853 h 88184"/>
                  <a:gd name="connsiteX24" fmla="*/ 52623 w 77623"/>
                  <a:gd name="connsiteY24" fmla="*/ 49672 h 88184"/>
                  <a:gd name="connsiteX25" fmla="*/ 54722 w 77623"/>
                  <a:gd name="connsiteY25" fmla="*/ 49672 h 88184"/>
                  <a:gd name="connsiteX26" fmla="*/ 75517 w 77623"/>
                  <a:gd name="connsiteY26" fmla="*/ 37582 h 88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623" h="88184">
                    <a:moveTo>
                      <a:pt x="75533" y="37566"/>
                    </a:moveTo>
                    <a:cubicBezTo>
                      <a:pt x="76828" y="36812"/>
                      <a:pt x="77623" y="35435"/>
                      <a:pt x="77623" y="33943"/>
                    </a:cubicBezTo>
                    <a:lnTo>
                      <a:pt x="77623" y="24230"/>
                    </a:lnTo>
                    <a:cubicBezTo>
                      <a:pt x="77623" y="22738"/>
                      <a:pt x="76828" y="21353"/>
                      <a:pt x="75533" y="20598"/>
                    </a:cubicBezTo>
                    <a:lnTo>
                      <a:pt x="41025" y="566"/>
                    </a:lnTo>
                    <a:cubicBezTo>
                      <a:pt x="39730" y="-189"/>
                      <a:pt x="38123" y="-189"/>
                      <a:pt x="36820" y="566"/>
                    </a:cubicBezTo>
                    <a:lnTo>
                      <a:pt x="2098" y="20607"/>
                    </a:lnTo>
                    <a:cubicBezTo>
                      <a:pt x="803" y="21353"/>
                      <a:pt x="0" y="22738"/>
                      <a:pt x="0" y="24238"/>
                    </a:cubicBezTo>
                    <a:lnTo>
                      <a:pt x="0" y="64320"/>
                    </a:lnTo>
                    <a:cubicBezTo>
                      <a:pt x="0" y="65828"/>
                      <a:pt x="811" y="67222"/>
                      <a:pt x="2115" y="67967"/>
                    </a:cubicBezTo>
                    <a:lnTo>
                      <a:pt x="36615" y="87631"/>
                    </a:lnTo>
                    <a:cubicBezTo>
                      <a:pt x="37885" y="88361"/>
                      <a:pt x="39443" y="88369"/>
                      <a:pt x="40730" y="87656"/>
                    </a:cubicBezTo>
                    <a:lnTo>
                      <a:pt x="61599" y="76058"/>
                    </a:lnTo>
                    <a:cubicBezTo>
                      <a:pt x="62263" y="75689"/>
                      <a:pt x="62672" y="74992"/>
                      <a:pt x="62681" y="74238"/>
                    </a:cubicBezTo>
                    <a:cubicBezTo>
                      <a:pt x="62681" y="73484"/>
                      <a:pt x="62287" y="72779"/>
                      <a:pt x="61631" y="72402"/>
                    </a:cubicBezTo>
                    <a:lnTo>
                      <a:pt x="26689" y="52353"/>
                    </a:lnTo>
                    <a:cubicBezTo>
                      <a:pt x="26033" y="51976"/>
                      <a:pt x="25631" y="51287"/>
                      <a:pt x="25631" y="50533"/>
                    </a:cubicBezTo>
                    <a:lnTo>
                      <a:pt x="25631" y="37967"/>
                    </a:lnTo>
                    <a:cubicBezTo>
                      <a:pt x="25631" y="37221"/>
                      <a:pt x="26033" y="36525"/>
                      <a:pt x="26680" y="36148"/>
                    </a:cubicBezTo>
                    <a:lnTo>
                      <a:pt x="37558" y="29877"/>
                    </a:lnTo>
                    <a:cubicBezTo>
                      <a:pt x="38205" y="29500"/>
                      <a:pt x="39000" y="29500"/>
                      <a:pt x="39648" y="29877"/>
                    </a:cubicBezTo>
                    <a:lnTo>
                      <a:pt x="50525" y="36148"/>
                    </a:lnTo>
                    <a:cubicBezTo>
                      <a:pt x="51172" y="36525"/>
                      <a:pt x="51574" y="37213"/>
                      <a:pt x="51574" y="37967"/>
                    </a:cubicBezTo>
                    <a:lnTo>
                      <a:pt x="51574" y="47853"/>
                    </a:lnTo>
                    <a:cubicBezTo>
                      <a:pt x="51574" y="48607"/>
                      <a:pt x="51976" y="49295"/>
                      <a:pt x="52623" y="49672"/>
                    </a:cubicBezTo>
                    <a:cubicBezTo>
                      <a:pt x="53271" y="50049"/>
                      <a:pt x="54074" y="50041"/>
                      <a:pt x="54722" y="49672"/>
                    </a:cubicBezTo>
                    <a:lnTo>
                      <a:pt x="75517" y="37582"/>
                    </a:lnTo>
                    <a:close/>
                  </a:path>
                </a:pathLst>
              </a:custGeom>
              <a:solidFill>
                <a:srgbClr val="FFFFF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BF49A4D-B500-76E8-9AE2-C2837CB12215}"/>
                  </a:ext>
                </a:extLst>
              </p:cNvPr>
              <p:cNvSpPr/>
              <p:nvPr/>
            </p:nvSpPr>
            <p:spPr>
              <a:xfrm>
                <a:off x="7341249" y="3708936"/>
                <a:ext cx="14926" cy="17000"/>
              </a:xfrm>
              <a:custGeom>
                <a:avLst/>
                <a:gdLst>
                  <a:gd name="connsiteX0" fmla="*/ 7057 w 14926"/>
                  <a:gd name="connsiteY0" fmla="*/ 111 h 17000"/>
                  <a:gd name="connsiteX1" fmla="*/ 7861 w 14926"/>
                  <a:gd name="connsiteY1" fmla="*/ 111 h 17000"/>
                  <a:gd name="connsiteX2" fmla="*/ 14525 w 14926"/>
                  <a:gd name="connsiteY2" fmla="*/ 3955 h 17000"/>
                  <a:gd name="connsiteX3" fmla="*/ 14926 w 14926"/>
                  <a:gd name="connsiteY3" fmla="*/ 4652 h 17000"/>
                  <a:gd name="connsiteX4" fmla="*/ 14926 w 14926"/>
                  <a:gd name="connsiteY4" fmla="*/ 12348 h 17000"/>
                  <a:gd name="connsiteX5" fmla="*/ 14525 w 14926"/>
                  <a:gd name="connsiteY5" fmla="*/ 13045 h 17000"/>
                  <a:gd name="connsiteX6" fmla="*/ 7861 w 14926"/>
                  <a:gd name="connsiteY6" fmla="*/ 16889 h 17000"/>
                  <a:gd name="connsiteX7" fmla="*/ 7057 w 14926"/>
                  <a:gd name="connsiteY7" fmla="*/ 16889 h 17000"/>
                  <a:gd name="connsiteX8" fmla="*/ 402 w 14926"/>
                  <a:gd name="connsiteY8" fmla="*/ 13045 h 17000"/>
                  <a:gd name="connsiteX9" fmla="*/ 0 w 14926"/>
                  <a:gd name="connsiteY9" fmla="*/ 12348 h 17000"/>
                  <a:gd name="connsiteX10" fmla="*/ 0 w 14926"/>
                  <a:gd name="connsiteY10" fmla="*/ 4652 h 17000"/>
                  <a:gd name="connsiteX11" fmla="*/ 402 w 14926"/>
                  <a:gd name="connsiteY11" fmla="*/ 3955 h 17000"/>
                  <a:gd name="connsiteX12" fmla="*/ 7057 w 14926"/>
                  <a:gd name="connsiteY12" fmla="*/ 111 h 1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26" h="17000">
                    <a:moveTo>
                      <a:pt x="7057" y="111"/>
                    </a:moveTo>
                    <a:cubicBezTo>
                      <a:pt x="7303" y="-37"/>
                      <a:pt x="7615" y="-37"/>
                      <a:pt x="7861" y="111"/>
                    </a:cubicBezTo>
                    <a:lnTo>
                      <a:pt x="14525" y="3955"/>
                    </a:lnTo>
                    <a:cubicBezTo>
                      <a:pt x="14771" y="4102"/>
                      <a:pt x="14926" y="4365"/>
                      <a:pt x="14926" y="4652"/>
                    </a:cubicBezTo>
                    <a:lnTo>
                      <a:pt x="14926" y="12348"/>
                    </a:lnTo>
                    <a:cubicBezTo>
                      <a:pt x="14926" y="12635"/>
                      <a:pt x="14771" y="12898"/>
                      <a:pt x="14525" y="13045"/>
                    </a:cubicBezTo>
                    <a:lnTo>
                      <a:pt x="7861" y="16889"/>
                    </a:lnTo>
                    <a:cubicBezTo>
                      <a:pt x="7615" y="17037"/>
                      <a:pt x="7303" y="17037"/>
                      <a:pt x="7057" y="16889"/>
                    </a:cubicBezTo>
                    <a:lnTo>
                      <a:pt x="402" y="13045"/>
                    </a:lnTo>
                    <a:cubicBezTo>
                      <a:pt x="156" y="12898"/>
                      <a:pt x="0" y="12635"/>
                      <a:pt x="0" y="12348"/>
                    </a:cubicBezTo>
                    <a:lnTo>
                      <a:pt x="0" y="4652"/>
                    </a:lnTo>
                    <a:cubicBezTo>
                      <a:pt x="0" y="4365"/>
                      <a:pt x="156" y="4102"/>
                      <a:pt x="402" y="3955"/>
                    </a:cubicBezTo>
                    <a:lnTo>
                      <a:pt x="7057" y="111"/>
                    </a:lnTo>
                    <a:close/>
                  </a:path>
                </a:pathLst>
              </a:custGeom>
              <a:solidFill>
                <a:srgbClr val="679E63"/>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3" name="Graphic 464">
                <a:extLst>
                  <a:ext uri="{FF2B5EF4-FFF2-40B4-BE49-F238E27FC236}">
                    <a16:creationId xmlns:a16="http://schemas.microsoft.com/office/drawing/2014/main" id="{7078006B-E1B6-EFA0-4008-E18A550CDE99}"/>
                  </a:ext>
                </a:extLst>
              </p:cNvPr>
              <p:cNvGrpSpPr/>
              <p:nvPr/>
            </p:nvGrpSpPr>
            <p:grpSpPr>
              <a:xfrm>
                <a:off x="7119748" y="3666792"/>
                <a:ext cx="78910" cy="96090"/>
                <a:chOff x="7119748" y="3666792"/>
                <a:chExt cx="78910" cy="96090"/>
              </a:xfrm>
            </p:grpSpPr>
            <p:sp>
              <p:nvSpPr>
                <p:cNvPr id="104" name="Freeform: Shape 103">
                  <a:extLst>
                    <a:ext uri="{FF2B5EF4-FFF2-40B4-BE49-F238E27FC236}">
                      <a16:creationId xmlns:a16="http://schemas.microsoft.com/office/drawing/2014/main" id="{9FDBD588-B8FC-71E9-64CE-07781F12792F}"/>
                    </a:ext>
                  </a:extLst>
                </p:cNvPr>
                <p:cNvSpPr/>
                <p:nvPr/>
              </p:nvSpPr>
              <p:spPr>
                <a:xfrm>
                  <a:off x="7120027" y="3673561"/>
                  <a:ext cx="77393" cy="88110"/>
                </a:xfrm>
                <a:custGeom>
                  <a:avLst/>
                  <a:gdLst>
                    <a:gd name="connsiteX0" fmla="*/ 40795 w 77393"/>
                    <a:gd name="connsiteY0" fmla="*/ 559 h 88110"/>
                    <a:gd name="connsiteX1" fmla="*/ 36623 w 77393"/>
                    <a:gd name="connsiteY1" fmla="*/ 559 h 88110"/>
                    <a:gd name="connsiteX2" fmla="*/ 2090 w 77393"/>
                    <a:gd name="connsiteY2" fmla="*/ 20486 h 88110"/>
                    <a:gd name="connsiteX3" fmla="*/ 0 w 77393"/>
                    <a:gd name="connsiteY3" fmla="*/ 24101 h 88110"/>
                    <a:gd name="connsiteX4" fmla="*/ 0 w 77393"/>
                    <a:gd name="connsiteY4" fmla="*/ 63994 h 88110"/>
                    <a:gd name="connsiteX5" fmla="*/ 2082 w 77393"/>
                    <a:gd name="connsiteY5" fmla="*/ 67609 h 88110"/>
                    <a:gd name="connsiteX6" fmla="*/ 36615 w 77393"/>
                    <a:gd name="connsiteY6" fmla="*/ 87552 h 88110"/>
                    <a:gd name="connsiteX7" fmla="*/ 40787 w 77393"/>
                    <a:gd name="connsiteY7" fmla="*/ 87552 h 88110"/>
                    <a:gd name="connsiteX8" fmla="*/ 75312 w 77393"/>
                    <a:gd name="connsiteY8" fmla="*/ 67609 h 88110"/>
                    <a:gd name="connsiteX9" fmla="*/ 77394 w 77393"/>
                    <a:gd name="connsiteY9" fmla="*/ 63994 h 88110"/>
                    <a:gd name="connsiteX10" fmla="*/ 77394 w 77393"/>
                    <a:gd name="connsiteY10" fmla="*/ 24101 h 88110"/>
                    <a:gd name="connsiteX11" fmla="*/ 75304 w 77393"/>
                    <a:gd name="connsiteY11" fmla="*/ 20486 h 88110"/>
                    <a:gd name="connsiteX12" fmla="*/ 40779 w 77393"/>
                    <a:gd name="connsiteY12" fmla="*/ 559 h 88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393" h="88110">
                      <a:moveTo>
                        <a:pt x="40795" y="559"/>
                      </a:moveTo>
                      <a:cubicBezTo>
                        <a:pt x="39508" y="-186"/>
                        <a:pt x="37918" y="-186"/>
                        <a:pt x="36623" y="559"/>
                      </a:cubicBezTo>
                      <a:lnTo>
                        <a:pt x="2090" y="20486"/>
                      </a:lnTo>
                      <a:cubicBezTo>
                        <a:pt x="795" y="21232"/>
                        <a:pt x="0" y="22609"/>
                        <a:pt x="0" y="24101"/>
                      </a:cubicBezTo>
                      <a:lnTo>
                        <a:pt x="0" y="63994"/>
                      </a:lnTo>
                      <a:cubicBezTo>
                        <a:pt x="0" y="65486"/>
                        <a:pt x="795" y="66863"/>
                        <a:pt x="2082" y="67609"/>
                      </a:cubicBezTo>
                      <a:lnTo>
                        <a:pt x="36615" y="87552"/>
                      </a:lnTo>
                      <a:cubicBezTo>
                        <a:pt x="37910" y="88297"/>
                        <a:pt x="39500" y="88297"/>
                        <a:pt x="40787" y="87552"/>
                      </a:cubicBezTo>
                      <a:lnTo>
                        <a:pt x="75312" y="67609"/>
                      </a:lnTo>
                      <a:cubicBezTo>
                        <a:pt x="76599" y="66863"/>
                        <a:pt x="77394" y="65486"/>
                        <a:pt x="77394" y="63994"/>
                      </a:cubicBezTo>
                      <a:lnTo>
                        <a:pt x="77394" y="24101"/>
                      </a:lnTo>
                      <a:cubicBezTo>
                        <a:pt x="77394" y="22609"/>
                        <a:pt x="76599" y="21232"/>
                        <a:pt x="75304" y="20486"/>
                      </a:cubicBezTo>
                      <a:lnTo>
                        <a:pt x="40779" y="559"/>
                      </a:lnTo>
                      <a:close/>
                    </a:path>
                  </a:pathLst>
                </a:custGeom>
                <a:solidFill>
                  <a:srgbClr val="3F873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5" name="Graphic 464">
                  <a:extLst>
                    <a:ext uri="{FF2B5EF4-FFF2-40B4-BE49-F238E27FC236}">
                      <a16:creationId xmlns:a16="http://schemas.microsoft.com/office/drawing/2014/main" id="{D15E6E85-FD76-6D0A-F424-D8A4C6A5CC3E}"/>
                    </a:ext>
                  </a:extLst>
                </p:cNvPr>
                <p:cNvGrpSpPr/>
                <p:nvPr/>
              </p:nvGrpSpPr>
              <p:grpSpPr>
                <a:xfrm>
                  <a:off x="7119748" y="3666792"/>
                  <a:ext cx="78910" cy="96090"/>
                  <a:chOff x="7119748" y="3666792"/>
                  <a:chExt cx="78910" cy="96090"/>
                </a:xfrm>
              </p:grpSpPr>
              <p:grpSp>
                <p:nvGrpSpPr>
                  <p:cNvPr id="106" name="Graphic 464">
                    <a:extLst>
                      <a:ext uri="{FF2B5EF4-FFF2-40B4-BE49-F238E27FC236}">
                        <a16:creationId xmlns:a16="http://schemas.microsoft.com/office/drawing/2014/main" id="{A53165D7-5B17-540C-DCD4-B8EE79B50BAF}"/>
                      </a:ext>
                    </a:extLst>
                  </p:cNvPr>
                  <p:cNvGrpSpPr/>
                  <p:nvPr/>
                </p:nvGrpSpPr>
                <p:grpSpPr>
                  <a:xfrm>
                    <a:off x="7119748" y="3673571"/>
                    <a:ext cx="77869" cy="88087"/>
                    <a:chOff x="7119748" y="3673571"/>
                    <a:chExt cx="77869" cy="88087"/>
                  </a:xfrm>
                </p:grpSpPr>
                <p:sp>
                  <p:nvSpPr>
                    <p:cNvPr id="115" name="Freeform: Shape 114">
                      <a:extLst>
                        <a:ext uri="{FF2B5EF4-FFF2-40B4-BE49-F238E27FC236}">
                          <a16:creationId xmlns:a16="http://schemas.microsoft.com/office/drawing/2014/main" id="{35A6F7ED-9EB7-C8ED-391B-B2F4047B56C2}"/>
                        </a:ext>
                      </a:extLst>
                    </p:cNvPr>
                    <p:cNvSpPr/>
                    <p:nvPr/>
                  </p:nvSpPr>
                  <p:spPr>
                    <a:xfrm>
                      <a:off x="7119748" y="3673571"/>
                      <a:ext cx="39959" cy="66639"/>
                    </a:xfrm>
                    <a:custGeom>
                      <a:avLst/>
                      <a:gdLst>
                        <a:gd name="connsiteX0" fmla="*/ 36836 w 39959"/>
                        <a:gd name="connsiteY0" fmla="*/ 549 h 66639"/>
                        <a:gd name="connsiteX1" fmla="*/ 2230 w 39959"/>
                        <a:gd name="connsiteY1" fmla="*/ 20475 h 66639"/>
                        <a:gd name="connsiteX2" fmla="*/ 0 w 39959"/>
                        <a:gd name="connsiteY2" fmla="*/ 24090 h 66639"/>
                        <a:gd name="connsiteX3" fmla="*/ 0 w 39959"/>
                        <a:gd name="connsiteY3" fmla="*/ 63983 h 66639"/>
                        <a:gd name="connsiteX4" fmla="*/ 1074 w 39959"/>
                        <a:gd name="connsiteY4" fmla="*/ 66639 h 66639"/>
                        <a:gd name="connsiteX5" fmla="*/ 39959 w 39959"/>
                        <a:gd name="connsiteY5" fmla="*/ 123 h 66639"/>
                        <a:gd name="connsiteX6" fmla="*/ 36836 w 39959"/>
                        <a:gd name="connsiteY6" fmla="*/ 557 h 66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59" h="66639">
                          <a:moveTo>
                            <a:pt x="36836" y="549"/>
                          </a:moveTo>
                          <a:lnTo>
                            <a:pt x="2230" y="20475"/>
                          </a:lnTo>
                          <a:cubicBezTo>
                            <a:pt x="934" y="21221"/>
                            <a:pt x="0" y="22598"/>
                            <a:pt x="0" y="24090"/>
                          </a:cubicBezTo>
                          <a:lnTo>
                            <a:pt x="0" y="63983"/>
                          </a:lnTo>
                          <a:cubicBezTo>
                            <a:pt x="0" y="64967"/>
                            <a:pt x="418" y="65901"/>
                            <a:pt x="1074" y="66639"/>
                          </a:cubicBezTo>
                          <a:lnTo>
                            <a:pt x="39959" y="123"/>
                          </a:lnTo>
                          <a:cubicBezTo>
                            <a:pt x="38918" y="-132"/>
                            <a:pt x="37787" y="8"/>
                            <a:pt x="36836" y="557"/>
                          </a:cubicBezTo>
                          <a:close/>
                        </a:path>
                      </a:pathLst>
                    </a:custGeom>
                    <a:no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E345295-2F58-7C0F-18E7-EC1E9FE66CAC}"/>
                        </a:ext>
                      </a:extLst>
                    </p:cNvPr>
                    <p:cNvSpPr/>
                    <p:nvPr/>
                  </p:nvSpPr>
                  <p:spPr>
                    <a:xfrm>
                      <a:off x="7159896" y="3694768"/>
                      <a:ext cx="37721" cy="66754"/>
                    </a:xfrm>
                    <a:custGeom>
                      <a:avLst/>
                      <a:gdLst>
                        <a:gd name="connsiteX0" fmla="*/ 0 w 37721"/>
                        <a:gd name="connsiteY0" fmla="*/ 66746 h 66754"/>
                        <a:gd name="connsiteX1" fmla="*/ 975 w 37721"/>
                        <a:gd name="connsiteY1" fmla="*/ 66345 h 66754"/>
                        <a:gd name="connsiteX2" fmla="*/ 35549 w 37721"/>
                        <a:gd name="connsiteY2" fmla="*/ 46402 h 66754"/>
                        <a:gd name="connsiteX3" fmla="*/ 37722 w 37721"/>
                        <a:gd name="connsiteY3" fmla="*/ 42787 h 66754"/>
                        <a:gd name="connsiteX4" fmla="*/ 37722 w 37721"/>
                        <a:gd name="connsiteY4" fmla="*/ 2893 h 66754"/>
                        <a:gd name="connsiteX5" fmla="*/ 36459 w 37721"/>
                        <a:gd name="connsiteY5" fmla="*/ 0 h 66754"/>
                        <a:gd name="connsiteX6" fmla="*/ 8 w 37721"/>
                        <a:gd name="connsiteY6" fmla="*/ 66754 h 66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721" h="66754">
                          <a:moveTo>
                            <a:pt x="0" y="66746"/>
                          </a:moveTo>
                          <a:cubicBezTo>
                            <a:pt x="336" y="66656"/>
                            <a:pt x="664" y="66517"/>
                            <a:pt x="975" y="66345"/>
                          </a:cubicBezTo>
                          <a:lnTo>
                            <a:pt x="35549" y="46402"/>
                          </a:lnTo>
                          <a:cubicBezTo>
                            <a:pt x="36836" y="45656"/>
                            <a:pt x="37722" y="44279"/>
                            <a:pt x="37722" y="42787"/>
                          </a:cubicBezTo>
                          <a:lnTo>
                            <a:pt x="37722" y="2893"/>
                          </a:lnTo>
                          <a:cubicBezTo>
                            <a:pt x="37722" y="1795"/>
                            <a:pt x="37230" y="762"/>
                            <a:pt x="36459" y="0"/>
                          </a:cubicBezTo>
                          <a:lnTo>
                            <a:pt x="8" y="66754"/>
                          </a:lnTo>
                          <a:close/>
                        </a:path>
                      </a:pathLst>
                    </a:custGeom>
                    <a:no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EB48A3F-3FA1-2278-5F08-B41C4E05BADE}"/>
                        </a:ext>
                      </a:extLst>
                    </p:cNvPr>
                    <p:cNvSpPr/>
                    <p:nvPr/>
                  </p:nvSpPr>
                  <p:spPr>
                    <a:xfrm>
                      <a:off x="7120822" y="3673686"/>
                      <a:ext cx="75524" cy="87972"/>
                    </a:xfrm>
                    <a:custGeom>
                      <a:avLst/>
                      <a:gdLst>
                        <a:gd name="connsiteX0" fmla="*/ 74599 w 75524"/>
                        <a:gd name="connsiteY0" fmla="*/ 20361 h 87972"/>
                        <a:gd name="connsiteX1" fmla="*/ 39967 w 75524"/>
                        <a:gd name="connsiteY1" fmla="*/ 434 h 87972"/>
                        <a:gd name="connsiteX2" fmla="*/ 38885 w 75524"/>
                        <a:gd name="connsiteY2" fmla="*/ 0 h 87972"/>
                        <a:gd name="connsiteX3" fmla="*/ 0 w 75524"/>
                        <a:gd name="connsiteY3" fmla="*/ 66517 h 87972"/>
                        <a:gd name="connsiteX4" fmla="*/ 1164 w 75524"/>
                        <a:gd name="connsiteY4" fmla="*/ 67476 h 87972"/>
                        <a:gd name="connsiteX5" fmla="*/ 35853 w 75524"/>
                        <a:gd name="connsiteY5" fmla="*/ 87418 h 87972"/>
                        <a:gd name="connsiteX6" fmla="*/ 39074 w 75524"/>
                        <a:gd name="connsiteY6" fmla="*/ 87820 h 87972"/>
                        <a:gd name="connsiteX7" fmla="*/ 75525 w 75524"/>
                        <a:gd name="connsiteY7" fmla="*/ 21066 h 87972"/>
                        <a:gd name="connsiteX8" fmla="*/ 74599 w 75524"/>
                        <a:gd name="connsiteY8" fmla="*/ 20353 h 8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24" h="87972">
                          <a:moveTo>
                            <a:pt x="74599" y="20361"/>
                          </a:moveTo>
                          <a:lnTo>
                            <a:pt x="39967" y="434"/>
                          </a:lnTo>
                          <a:cubicBezTo>
                            <a:pt x="39623" y="238"/>
                            <a:pt x="39263" y="98"/>
                            <a:pt x="38885" y="0"/>
                          </a:cubicBezTo>
                          <a:lnTo>
                            <a:pt x="0" y="66517"/>
                          </a:lnTo>
                          <a:cubicBezTo>
                            <a:pt x="336" y="66894"/>
                            <a:pt x="730" y="67222"/>
                            <a:pt x="1164" y="67476"/>
                          </a:cubicBezTo>
                          <a:lnTo>
                            <a:pt x="35853" y="87418"/>
                          </a:lnTo>
                          <a:cubicBezTo>
                            <a:pt x="36836" y="87984"/>
                            <a:pt x="38000" y="88115"/>
                            <a:pt x="39074" y="87820"/>
                          </a:cubicBezTo>
                          <a:lnTo>
                            <a:pt x="75525" y="21066"/>
                          </a:lnTo>
                          <a:cubicBezTo>
                            <a:pt x="75246" y="20787"/>
                            <a:pt x="74935" y="20549"/>
                            <a:pt x="74599" y="20353"/>
                          </a:cubicBezTo>
                          <a:close/>
                        </a:path>
                      </a:pathLst>
                    </a:custGeom>
                    <a:solidFill>
                      <a:srgbClr val="3F873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7" name="Graphic 464">
                    <a:extLst>
                      <a:ext uri="{FF2B5EF4-FFF2-40B4-BE49-F238E27FC236}">
                        <a16:creationId xmlns:a16="http://schemas.microsoft.com/office/drawing/2014/main" id="{A0EA488E-84B2-2741-99BD-53DCD975585D}"/>
                      </a:ext>
                    </a:extLst>
                  </p:cNvPr>
                  <p:cNvGrpSpPr/>
                  <p:nvPr/>
                </p:nvGrpSpPr>
                <p:grpSpPr>
                  <a:xfrm>
                    <a:off x="7119748" y="3666792"/>
                    <a:ext cx="78910" cy="96090"/>
                    <a:chOff x="7119748" y="3666792"/>
                    <a:chExt cx="78910" cy="96090"/>
                  </a:xfrm>
                </p:grpSpPr>
                <p:sp>
                  <p:nvSpPr>
                    <p:cNvPr id="108" name="Freeform: Shape 107">
                      <a:extLst>
                        <a:ext uri="{FF2B5EF4-FFF2-40B4-BE49-F238E27FC236}">
                          <a16:creationId xmlns:a16="http://schemas.microsoft.com/office/drawing/2014/main" id="{4FC71AA6-9C5A-85F3-2BF1-28127747688B}"/>
                        </a:ext>
                      </a:extLst>
                    </p:cNvPr>
                    <p:cNvSpPr/>
                    <p:nvPr/>
                  </p:nvSpPr>
                  <p:spPr>
                    <a:xfrm>
                      <a:off x="7159519" y="3673653"/>
                      <a:ext cx="38098" cy="64860"/>
                    </a:xfrm>
                    <a:custGeom>
                      <a:avLst/>
                      <a:gdLst>
                        <a:gd name="connsiteX0" fmla="*/ 38090 w 38098"/>
                        <a:gd name="connsiteY0" fmla="*/ 63902 h 64860"/>
                        <a:gd name="connsiteX1" fmla="*/ 38090 w 38098"/>
                        <a:gd name="connsiteY1" fmla="*/ 24008 h 64860"/>
                        <a:gd name="connsiteX2" fmla="*/ 35902 w 38098"/>
                        <a:gd name="connsiteY2" fmla="*/ 20394 h 64860"/>
                        <a:gd name="connsiteX3" fmla="*/ 1271 w 38098"/>
                        <a:gd name="connsiteY3" fmla="*/ 467 h 64860"/>
                        <a:gd name="connsiteX4" fmla="*/ 0 w 38098"/>
                        <a:gd name="connsiteY4" fmla="*/ 0 h 64860"/>
                        <a:gd name="connsiteX5" fmla="*/ 37967 w 38098"/>
                        <a:gd name="connsiteY5" fmla="*/ 64861 h 64860"/>
                        <a:gd name="connsiteX6" fmla="*/ 38099 w 38098"/>
                        <a:gd name="connsiteY6" fmla="*/ 63902 h 6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98" h="64860">
                          <a:moveTo>
                            <a:pt x="38090" y="63902"/>
                          </a:moveTo>
                          <a:lnTo>
                            <a:pt x="38090" y="24008"/>
                          </a:lnTo>
                          <a:cubicBezTo>
                            <a:pt x="38090" y="22516"/>
                            <a:pt x="37189" y="21139"/>
                            <a:pt x="35902" y="20394"/>
                          </a:cubicBezTo>
                          <a:lnTo>
                            <a:pt x="1271" y="467"/>
                          </a:lnTo>
                          <a:cubicBezTo>
                            <a:pt x="869" y="238"/>
                            <a:pt x="443" y="90"/>
                            <a:pt x="0" y="0"/>
                          </a:cubicBezTo>
                          <a:lnTo>
                            <a:pt x="37967" y="64861"/>
                          </a:lnTo>
                          <a:cubicBezTo>
                            <a:pt x="38049" y="64549"/>
                            <a:pt x="38099" y="64230"/>
                            <a:pt x="38099" y="63902"/>
                          </a:cubicBezTo>
                          <a:close/>
                        </a:path>
                      </a:pathLst>
                    </a:custGeom>
                    <a:no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5BA22D7-6AFB-EA0E-582B-099AA6F302FA}"/>
                        </a:ext>
                      </a:extLst>
                    </p:cNvPr>
                    <p:cNvSpPr/>
                    <p:nvPr/>
                  </p:nvSpPr>
                  <p:spPr>
                    <a:xfrm>
                      <a:off x="7119748" y="3693932"/>
                      <a:ext cx="39598" cy="67735"/>
                    </a:xfrm>
                    <a:custGeom>
                      <a:avLst/>
                      <a:gdLst>
                        <a:gd name="connsiteX0" fmla="*/ 2230 w 39598"/>
                        <a:gd name="connsiteY0" fmla="*/ 115 h 67735"/>
                        <a:gd name="connsiteX1" fmla="*/ 0 w 39598"/>
                        <a:gd name="connsiteY1" fmla="*/ 3730 h 67735"/>
                        <a:gd name="connsiteX2" fmla="*/ 0 w 39598"/>
                        <a:gd name="connsiteY2" fmla="*/ 43623 h 67735"/>
                        <a:gd name="connsiteX3" fmla="*/ 2238 w 39598"/>
                        <a:gd name="connsiteY3" fmla="*/ 47238 h 67735"/>
                        <a:gd name="connsiteX4" fmla="*/ 36926 w 39598"/>
                        <a:gd name="connsiteY4" fmla="*/ 67181 h 67735"/>
                        <a:gd name="connsiteX5" fmla="*/ 39599 w 39598"/>
                        <a:gd name="connsiteY5" fmla="*/ 67697 h 67735"/>
                        <a:gd name="connsiteX6" fmla="*/ 2434 w 39598"/>
                        <a:gd name="connsiteY6" fmla="*/ 0 h 67735"/>
                        <a:gd name="connsiteX7" fmla="*/ 2230 w 39598"/>
                        <a:gd name="connsiteY7" fmla="*/ 123 h 6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598" h="67735">
                          <a:moveTo>
                            <a:pt x="2230" y="115"/>
                          </a:moveTo>
                          <a:cubicBezTo>
                            <a:pt x="934" y="861"/>
                            <a:pt x="0" y="2238"/>
                            <a:pt x="0" y="3730"/>
                          </a:cubicBezTo>
                          <a:lnTo>
                            <a:pt x="0" y="43623"/>
                          </a:lnTo>
                          <a:cubicBezTo>
                            <a:pt x="0" y="45115"/>
                            <a:pt x="951" y="46492"/>
                            <a:pt x="2238" y="47238"/>
                          </a:cubicBezTo>
                          <a:lnTo>
                            <a:pt x="36926" y="67181"/>
                          </a:lnTo>
                          <a:cubicBezTo>
                            <a:pt x="37746" y="67648"/>
                            <a:pt x="38689" y="67820"/>
                            <a:pt x="39599" y="67697"/>
                          </a:cubicBezTo>
                          <a:lnTo>
                            <a:pt x="2434" y="0"/>
                          </a:lnTo>
                          <a:lnTo>
                            <a:pt x="2230" y="123"/>
                          </a:lnTo>
                          <a:close/>
                        </a:path>
                      </a:pathLst>
                    </a:custGeom>
                    <a:no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7506E14-9ACB-5590-4463-89F4E7B90E40}"/>
                        </a:ext>
                      </a:extLst>
                    </p:cNvPr>
                    <p:cNvSpPr/>
                    <p:nvPr/>
                  </p:nvSpPr>
                  <p:spPr>
                    <a:xfrm>
                      <a:off x="7155027" y="3666792"/>
                      <a:ext cx="631" cy="270"/>
                    </a:xfrm>
                    <a:custGeom>
                      <a:avLst/>
                      <a:gdLst>
                        <a:gd name="connsiteX0" fmla="*/ 475 w 631"/>
                        <a:gd name="connsiteY0" fmla="*/ 0 h 270"/>
                        <a:gd name="connsiteX1" fmla="*/ 0 w 631"/>
                        <a:gd name="connsiteY1" fmla="*/ 270 h 270"/>
                        <a:gd name="connsiteX2" fmla="*/ 631 w 631"/>
                        <a:gd name="connsiteY2" fmla="*/ 270 h 270"/>
                        <a:gd name="connsiteX3" fmla="*/ 475 w 631"/>
                        <a:gd name="connsiteY3" fmla="*/ 0 h 270"/>
                      </a:gdLst>
                      <a:ahLst/>
                      <a:cxnLst>
                        <a:cxn ang="0">
                          <a:pos x="connsiteX0" y="connsiteY0"/>
                        </a:cxn>
                        <a:cxn ang="0">
                          <a:pos x="connsiteX1" y="connsiteY1"/>
                        </a:cxn>
                        <a:cxn ang="0">
                          <a:pos x="connsiteX2" y="connsiteY2"/>
                        </a:cxn>
                        <a:cxn ang="0">
                          <a:pos x="connsiteX3" y="connsiteY3"/>
                        </a:cxn>
                      </a:cxnLst>
                      <a:rect l="l" t="t" r="r" b="b"/>
                      <a:pathLst>
                        <a:path w="631" h="270">
                          <a:moveTo>
                            <a:pt x="475" y="0"/>
                          </a:moveTo>
                          <a:lnTo>
                            <a:pt x="0" y="270"/>
                          </a:lnTo>
                          <a:lnTo>
                            <a:pt x="631" y="270"/>
                          </a:lnTo>
                          <a:lnTo>
                            <a:pt x="475" y="0"/>
                          </a:lnTo>
                          <a:close/>
                        </a:path>
                      </a:pathLst>
                    </a:custGeom>
                    <a:solidFill>
                      <a:srgbClr val="6ABF4B"/>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BE35F615-EE2D-02C0-EAE8-7D8F261F2B62}"/>
                        </a:ext>
                      </a:extLst>
                    </p:cNvPr>
                    <p:cNvSpPr/>
                    <p:nvPr/>
                  </p:nvSpPr>
                  <p:spPr>
                    <a:xfrm>
                      <a:off x="7122183" y="3673569"/>
                      <a:ext cx="75303" cy="88059"/>
                    </a:xfrm>
                    <a:custGeom>
                      <a:avLst/>
                      <a:gdLst>
                        <a:gd name="connsiteX0" fmla="*/ 73263 w 75303"/>
                        <a:gd name="connsiteY0" fmla="*/ 67600 h 88059"/>
                        <a:gd name="connsiteX1" fmla="*/ 75304 w 75303"/>
                        <a:gd name="connsiteY1" fmla="*/ 64945 h 88059"/>
                        <a:gd name="connsiteX2" fmla="*/ 37336 w 75303"/>
                        <a:gd name="connsiteY2" fmla="*/ 84 h 88059"/>
                        <a:gd name="connsiteX3" fmla="*/ 34402 w 75303"/>
                        <a:gd name="connsiteY3" fmla="*/ 551 h 88059"/>
                        <a:gd name="connsiteX4" fmla="*/ 0 w 75303"/>
                        <a:gd name="connsiteY4" fmla="*/ 20363 h 88059"/>
                        <a:gd name="connsiteX5" fmla="*/ 37164 w 75303"/>
                        <a:gd name="connsiteY5" fmla="*/ 88060 h 88059"/>
                        <a:gd name="connsiteX6" fmla="*/ 38689 w 75303"/>
                        <a:gd name="connsiteY6" fmla="*/ 87543 h 88059"/>
                        <a:gd name="connsiteX7" fmla="*/ 73263 w 75303"/>
                        <a:gd name="connsiteY7" fmla="*/ 67600 h 88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03" h="88059">
                          <a:moveTo>
                            <a:pt x="73263" y="67600"/>
                          </a:moveTo>
                          <a:cubicBezTo>
                            <a:pt x="74271" y="67018"/>
                            <a:pt x="75017" y="66051"/>
                            <a:pt x="75304" y="64945"/>
                          </a:cubicBezTo>
                          <a:lnTo>
                            <a:pt x="37336" y="84"/>
                          </a:lnTo>
                          <a:cubicBezTo>
                            <a:pt x="36344" y="-113"/>
                            <a:pt x="35295" y="35"/>
                            <a:pt x="34402" y="551"/>
                          </a:cubicBezTo>
                          <a:lnTo>
                            <a:pt x="0" y="20363"/>
                          </a:lnTo>
                          <a:lnTo>
                            <a:pt x="37164" y="88060"/>
                          </a:lnTo>
                          <a:cubicBezTo>
                            <a:pt x="37697" y="87986"/>
                            <a:pt x="38213" y="87814"/>
                            <a:pt x="38689" y="87543"/>
                          </a:cubicBezTo>
                          <a:lnTo>
                            <a:pt x="73263" y="67600"/>
                          </a:lnTo>
                          <a:close/>
                        </a:path>
                      </a:pathLst>
                    </a:custGeom>
                    <a:solidFill>
                      <a:srgbClr val="6ABF4B"/>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046A3819-6320-EFDB-2250-1A5DC00696D3}"/>
                        </a:ext>
                      </a:extLst>
                    </p:cNvPr>
                    <p:cNvSpPr/>
                    <p:nvPr/>
                  </p:nvSpPr>
                  <p:spPr>
                    <a:xfrm>
                      <a:off x="7198429" y="3740137"/>
                      <a:ext cx="229" cy="516"/>
                    </a:xfrm>
                    <a:custGeom>
                      <a:avLst/>
                      <a:gdLst>
                        <a:gd name="connsiteX0" fmla="*/ 230 w 229"/>
                        <a:gd name="connsiteY0" fmla="*/ 385 h 516"/>
                        <a:gd name="connsiteX1" fmla="*/ 0 w 229"/>
                        <a:gd name="connsiteY1" fmla="*/ 0 h 516"/>
                        <a:gd name="connsiteX2" fmla="*/ 0 w 229"/>
                        <a:gd name="connsiteY2" fmla="*/ 516 h 516"/>
                        <a:gd name="connsiteX3" fmla="*/ 230 w 229"/>
                        <a:gd name="connsiteY3" fmla="*/ 385 h 516"/>
                      </a:gdLst>
                      <a:ahLst/>
                      <a:cxnLst>
                        <a:cxn ang="0">
                          <a:pos x="connsiteX0" y="connsiteY0"/>
                        </a:cxn>
                        <a:cxn ang="0">
                          <a:pos x="connsiteX1" y="connsiteY1"/>
                        </a:cxn>
                        <a:cxn ang="0">
                          <a:pos x="connsiteX2" y="connsiteY2"/>
                        </a:cxn>
                        <a:cxn ang="0">
                          <a:pos x="connsiteX3" y="connsiteY3"/>
                        </a:cxn>
                      </a:cxnLst>
                      <a:rect l="l" t="t" r="r" b="b"/>
                      <a:pathLst>
                        <a:path w="229" h="516">
                          <a:moveTo>
                            <a:pt x="230" y="385"/>
                          </a:moveTo>
                          <a:lnTo>
                            <a:pt x="0" y="0"/>
                          </a:lnTo>
                          <a:lnTo>
                            <a:pt x="0" y="516"/>
                          </a:lnTo>
                          <a:lnTo>
                            <a:pt x="230" y="385"/>
                          </a:lnTo>
                          <a:close/>
                        </a:path>
                      </a:pathLst>
                    </a:custGeom>
                    <a:solidFill>
                      <a:srgbClr val="6ABF4B"/>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D241F93-A96B-D4C3-5E62-F1A16654D5DA}"/>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6ABF4B"/>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B31F337-A49D-B410-1FA7-9B3B4DD93A3C}"/>
                        </a:ext>
                      </a:extLst>
                    </p:cNvPr>
                    <p:cNvSpPr/>
                    <p:nvPr/>
                  </p:nvSpPr>
                  <p:spPr>
                    <a:xfrm>
                      <a:off x="7159347" y="3738505"/>
                      <a:ext cx="39090" cy="24377"/>
                    </a:xfrm>
                    <a:custGeom>
                      <a:avLst/>
                      <a:gdLst>
                        <a:gd name="connsiteX0" fmla="*/ 36099 w 39090"/>
                        <a:gd name="connsiteY0" fmla="*/ 2664 h 24377"/>
                        <a:gd name="connsiteX1" fmla="*/ 1525 w 39090"/>
                        <a:gd name="connsiteY1" fmla="*/ 22607 h 24377"/>
                        <a:gd name="connsiteX2" fmla="*/ 0 w 39090"/>
                        <a:gd name="connsiteY2" fmla="*/ 23123 h 24377"/>
                        <a:gd name="connsiteX3" fmla="*/ 689 w 39090"/>
                        <a:gd name="connsiteY3" fmla="*/ 24377 h 24377"/>
                        <a:gd name="connsiteX4" fmla="*/ 39090 w 39090"/>
                        <a:gd name="connsiteY4" fmla="*/ 2148 h 24377"/>
                        <a:gd name="connsiteX5" fmla="*/ 39090 w 39090"/>
                        <a:gd name="connsiteY5" fmla="*/ 1623 h 24377"/>
                        <a:gd name="connsiteX6" fmla="*/ 38140 w 39090"/>
                        <a:gd name="connsiteY6" fmla="*/ 0 h 24377"/>
                        <a:gd name="connsiteX7" fmla="*/ 36099 w 39090"/>
                        <a:gd name="connsiteY7" fmla="*/ 2656 h 24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90" h="24377">
                          <a:moveTo>
                            <a:pt x="36099" y="2664"/>
                          </a:moveTo>
                          <a:lnTo>
                            <a:pt x="1525" y="22607"/>
                          </a:lnTo>
                          <a:cubicBezTo>
                            <a:pt x="1049" y="22877"/>
                            <a:pt x="533" y="23049"/>
                            <a:pt x="0" y="23123"/>
                          </a:cubicBezTo>
                          <a:lnTo>
                            <a:pt x="689" y="24377"/>
                          </a:lnTo>
                          <a:lnTo>
                            <a:pt x="39090" y="2148"/>
                          </a:lnTo>
                          <a:lnTo>
                            <a:pt x="39090" y="1623"/>
                          </a:lnTo>
                          <a:lnTo>
                            <a:pt x="38140" y="0"/>
                          </a:lnTo>
                          <a:cubicBezTo>
                            <a:pt x="37853" y="1107"/>
                            <a:pt x="37107" y="2074"/>
                            <a:pt x="36099" y="2656"/>
                          </a:cubicBezTo>
                          <a:close/>
                        </a:path>
                      </a:pathLst>
                    </a:custGeom>
                    <a:solidFill>
                      <a:srgbClr val="3F873F"/>
                    </a:solidFill>
                    <a:ln w="8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grpSp>
        </p:grpSp>
      </p:grpSp>
      <p:grpSp>
        <p:nvGrpSpPr>
          <p:cNvPr id="266" name="Group 265" descr="API Backends: identity, catalog, payment. Cart. Order">
            <a:extLst>
              <a:ext uri="{FF2B5EF4-FFF2-40B4-BE49-F238E27FC236}">
                <a16:creationId xmlns:a16="http://schemas.microsoft.com/office/drawing/2014/main" id="{5BFE3E8A-E9E2-2E87-524A-C27F1D4FA817}"/>
              </a:ext>
            </a:extLst>
          </p:cNvPr>
          <p:cNvGrpSpPr/>
          <p:nvPr/>
        </p:nvGrpSpPr>
        <p:grpSpPr>
          <a:xfrm>
            <a:off x="7556484" y="2755025"/>
            <a:ext cx="3828518" cy="1884252"/>
            <a:chOff x="7556484" y="2619206"/>
            <a:chExt cx="3828518" cy="1884252"/>
          </a:xfrm>
        </p:grpSpPr>
        <p:sp>
          <p:nvSpPr>
            <p:cNvPr id="6" name="Rectangle: Rounded Corners 5">
              <a:extLst>
                <a:ext uri="{FF2B5EF4-FFF2-40B4-BE49-F238E27FC236}">
                  <a16:creationId xmlns:a16="http://schemas.microsoft.com/office/drawing/2014/main" id="{6ED86681-0CBA-D74C-8E55-B26BB7A76B55}"/>
                </a:ext>
              </a:extLst>
            </p:cNvPr>
            <p:cNvSpPr/>
            <p:nvPr/>
          </p:nvSpPr>
          <p:spPr>
            <a:xfrm>
              <a:off x="7556484" y="2619206"/>
              <a:ext cx="3828518" cy="1884252"/>
            </a:xfrm>
            <a:prstGeom prst="roundRect">
              <a:avLst>
                <a:gd name="adj" fmla="val 2601"/>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tIns="0" bIns="18288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Backend APIs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endParaRPr>
            </a:p>
          </p:txBody>
        </p:sp>
        <p:pic>
          <p:nvPicPr>
            <p:cNvPr id="33" name="Picture 32" descr="Icon&#10;&#10;Description automatically generated">
              <a:extLst>
                <a:ext uri="{FF2B5EF4-FFF2-40B4-BE49-F238E27FC236}">
                  <a16:creationId xmlns:a16="http://schemas.microsoft.com/office/drawing/2014/main" id="{C1B1AA0F-9F39-BF9B-7D01-EF57A35925AC}"/>
                </a:ext>
              </a:extLst>
            </p:cNvPr>
            <p:cNvPicPr>
              <a:picLocks noChangeAspect="1"/>
            </p:cNvPicPr>
            <p:nvPr/>
          </p:nvPicPr>
          <p:blipFill>
            <a:blip r:embed="rId6"/>
            <a:stretch>
              <a:fillRect/>
            </a:stretch>
          </p:blipFill>
          <p:spPr>
            <a:xfrm>
              <a:off x="10140411" y="3126054"/>
              <a:ext cx="286037" cy="286037"/>
            </a:xfrm>
            <a:prstGeom prst="rect">
              <a:avLst/>
            </a:prstGeom>
          </p:spPr>
        </p:pic>
        <p:pic>
          <p:nvPicPr>
            <p:cNvPr id="50" name="Graphic 49">
              <a:extLst>
                <a:ext uri="{FF2B5EF4-FFF2-40B4-BE49-F238E27FC236}">
                  <a16:creationId xmlns:a16="http://schemas.microsoft.com/office/drawing/2014/main" id="{03B6F337-5CCB-A746-1087-B92343A67E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3204" y="3622268"/>
              <a:ext cx="226368" cy="226368"/>
            </a:xfrm>
            <a:prstGeom prst="rect">
              <a:avLst/>
            </a:prstGeom>
          </p:spPr>
        </p:pic>
        <p:pic>
          <p:nvPicPr>
            <p:cNvPr id="52" name="Graphic 51">
              <a:extLst>
                <a:ext uri="{FF2B5EF4-FFF2-40B4-BE49-F238E27FC236}">
                  <a16:creationId xmlns:a16="http://schemas.microsoft.com/office/drawing/2014/main" id="{35985D20-799C-CBAA-851F-EB0194B7C7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81827" y="4076200"/>
              <a:ext cx="249122" cy="249122"/>
            </a:xfrm>
            <a:prstGeom prst="rect">
              <a:avLst/>
            </a:prstGeom>
          </p:spPr>
        </p:pic>
        <p:sp>
          <p:nvSpPr>
            <p:cNvPr id="34" name="Rectangle: Rounded Corners 33">
              <a:extLst>
                <a:ext uri="{FF2B5EF4-FFF2-40B4-BE49-F238E27FC236}">
                  <a16:creationId xmlns:a16="http://schemas.microsoft.com/office/drawing/2014/main" id="{04249CC4-B154-A305-7AB8-F6A6D666566A}"/>
                </a:ext>
              </a:extLst>
            </p:cNvPr>
            <p:cNvSpPr/>
            <p:nvPr/>
          </p:nvSpPr>
          <p:spPr>
            <a:xfrm>
              <a:off x="7624034" y="3074294"/>
              <a:ext cx="3693418" cy="389556"/>
            </a:xfrm>
            <a:prstGeom prst="roundRect">
              <a:avLst/>
            </a:prstGeom>
            <a:no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739">
                        <a:srgbClr val="FFFFFF"/>
                      </a:gs>
                      <a:gs pos="42000">
                        <a:srgbClr val="FFFFFF"/>
                      </a:gs>
                    </a:gsLst>
                    <a:lin ang="16200000" scaled="1"/>
                  </a:gradFill>
                  <a:effectLst/>
                  <a:uLnTx/>
                  <a:uFillTx/>
                  <a:latin typeface="Segoe UI" panose="020B0502040204020203" pitchFamily="34" charset="0"/>
                  <a:ea typeface="+mn-ea"/>
                  <a:cs typeface="Segoe UI" panose="020B0502040204020203" pitchFamily="34" charset="0"/>
                </a:rPr>
                <a:t>          Identity                Catalog                Payment</a:t>
              </a:r>
            </a:p>
          </p:txBody>
        </p:sp>
        <p:sp>
          <p:nvSpPr>
            <p:cNvPr id="48" name="Rectangle: Rounded Corners 47">
              <a:extLst>
                <a:ext uri="{FF2B5EF4-FFF2-40B4-BE49-F238E27FC236}">
                  <a16:creationId xmlns:a16="http://schemas.microsoft.com/office/drawing/2014/main" id="{23C1C110-0E86-03C8-43F7-F8A06F17F29B}"/>
                </a:ext>
              </a:extLst>
            </p:cNvPr>
            <p:cNvSpPr/>
            <p:nvPr/>
          </p:nvSpPr>
          <p:spPr>
            <a:xfrm>
              <a:off x="7624034" y="4006752"/>
              <a:ext cx="3693418" cy="389556"/>
            </a:xfrm>
            <a:prstGeom prst="roundRect">
              <a:avLst/>
            </a:prstGeom>
            <a:no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739">
                        <a:srgbClr val="FFFFFF"/>
                      </a:gs>
                      <a:gs pos="42000">
                        <a:srgbClr val="FFFFFF"/>
                      </a:gs>
                    </a:gsLst>
                    <a:lin ang="16200000" scaled="1"/>
                  </a:gradFill>
                  <a:effectLst/>
                  <a:uLnTx/>
                  <a:uFillTx/>
                  <a:latin typeface="Segoe UI" panose="020B0502040204020203" pitchFamily="34" charset="0"/>
                  <a:ea typeface="+mn-ea"/>
                  <a:cs typeface="Segoe UI" panose="020B0502040204020203" pitchFamily="34" charset="0"/>
                </a:rPr>
                <a:t>Order</a:t>
              </a:r>
            </a:p>
          </p:txBody>
        </p:sp>
        <p:sp>
          <p:nvSpPr>
            <p:cNvPr id="54" name="Rectangle: Rounded Corners 53">
              <a:extLst>
                <a:ext uri="{FF2B5EF4-FFF2-40B4-BE49-F238E27FC236}">
                  <a16:creationId xmlns:a16="http://schemas.microsoft.com/office/drawing/2014/main" id="{DD13145C-271E-4C68-F68A-05623256E8E5}"/>
                </a:ext>
              </a:extLst>
            </p:cNvPr>
            <p:cNvSpPr/>
            <p:nvPr/>
          </p:nvSpPr>
          <p:spPr>
            <a:xfrm>
              <a:off x="7624034" y="3540523"/>
              <a:ext cx="3693418" cy="389556"/>
            </a:xfrm>
            <a:prstGeom prst="roundRect">
              <a:avLst/>
            </a:prstGeom>
            <a:noFill/>
            <a:ln>
              <a:solidFill>
                <a:srgbClr val="737373"/>
              </a:solidFill>
            </a:ln>
          </p:spPr>
          <p:style>
            <a:lnRef idx="2">
              <a:schemeClr val="accent1">
                <a:shade val="50000"/>
              </a:schemeClr>
            </a:lnRef>
            <a:fillRef idx="1">
              <a:schemeClr val="accent1"/>
            </a:fillRef>
            <a:effectRef idx="0">
              <a:schemeClr val="accent1"/>
            </a:effectRef>
            <a:fontRef idx="minor">
              <a:schemeClr val="lt1"/>
            </a:fontRef>
          </p:style>
          <p:txBody>
            <a:bodyPr lIns="13716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739">
                        <a:srgbClr val="FFFFFF"/>
                      </a:gs>
                      <a:gs pos="42000">
                        <a:srgbClr val="FFFFFF"/>
                      </a:gs>
                    </a:gsLst>
                    <a:lin ang="16200000" scaled="1"/>
                  </a:gradFill>
                  <a:effectLst/>
                  <a:uLnTx/>
                  <a:uFillTx/>
                  <a:latin typeface="Segoe UI" panose="020B0502040204020203" pitchFamily="34" charset="0"/>
                  <a:ea typeface="+mn-ea"/>
                  <a:cs typeface="Segoe UI" panose="020B0502040204020203" pitchFamily="34" charset="0"/>
                </a:rPr>
                <a:t>Cart</a:t>
              </a:r>
            </a:p>
          </p:txBody>
        </p:sp>
        <p:pic>
          <p:nvPicPr>
            <p:cNvPr id="301" name="Picture 300" descr="Icon&#10;&#10;Description automatically generated">
              <a:extLst>
                <a:ext uri="{FF2B5EF4-FFF2-40B4-BE49-F238E27FC236}">
                  <a16:creationId xmlns:a16="http://schemas.microsoft.com/office/drawing/2014/main" id="{EB0E7557-BE77-8462-88C5-353F5A60B640}"/>
                </a:ext>
              </a:extLst>
            </p:cNvPr>
            <p:cNvPicPr>
              <a:picLocks noChangeAspect="1"/>
            </p:cNvPicPr>
            <p:nvPr/>
          </p:nvPicPr>
          <p:blipFill>
            <a:blip r:embed="rId6"/>
            <a:stretch>
              <a:fillRect/>
            </a:stretch>
          </p:blipFill>
          <p:spPr>
            <a:xfrm>
              <a:off x="8963370" y="3126054"/>
              <a:ext cx="286037" cy="286037"/>
            </a:xfrm>
            <a:prstGeom prst="rect">
              <a:avLst/>
            </a:prstGeom>
          </p:spPr>
        </p:pic>
        <p:pic>
          <p:nvPicPr>
            <p:cNvPr id="302" name="Picture 301" descr="Icon&#10;&#10;Description automatically generated">
              <a:extLst>
                <a:ext uri="{FF2B5EF4-FFF2-40B4-BE49-F238E27FC236}">
                  <a16:creationId xmlns:a16="http://schemas.microsoft.com/office/drawing/2014/main" id="{1207B010-09FF-7639-B861-113455A1BE34}"/>
                </a:ext>
              </a:extLst>
            </p:cNvPr>
            <p:cNvPicPr>
              <a:picLocks noChangeAspect="1"/>
            </p:cNvPicPr>
            <p:nvPr/>
          </p:nvPicPr>
          <p:blipFill>
            <a:blip r:embed="rId6"/>
            <a:stretch>
              <a:fillRect/>
            </a:stretch>
          </p:blipFill>
          <p:spPr>
            <a:xfrm>
              <a:off x="7786043" y="3126054"/>
              <a:ext cx="286037" cy="286037"/>
            </a:xfrm>
            <a:prstGeom prst="rect">
              <a:avLst/>
            </a:prstGeom>
          </p:spPr>
        </p:pic>
      </p:grpSp>
      <p:grpSp>
        <p:nvGrpSpPr>
          <p:cNvPr id="280" name="Group 279" descr="Automation&#10;">
            <a:extLst>
              <a:ext uri="{FF2B5EF4-FFF2-40B4-BE49-F238E27FC236}">
                <a16:creationId xmlns:a16="http://schemas.microsoft.com/office/drawing/2014/main" id="{1091CD54-2811-3A30-EA5A-AD6DF0B446A8}"/>
              </a:ext>
            </a:extLst>
          </p:cNvPr>
          <p:cNvGrpSpPr/>
          <p:nvPr/>
        </p:nvGrpSpPr>
        <p:grpSpPr>
          <a:xfrm>
            <a:off x="585216" y="4342996"/>
            <a:ext cx="2264635" cy="799031"/>
            <a:chOff x="585216" y="4207177"/>
            <a:chExt cx="2264635" cy="799031"/>
          </a:xfrm>
        </p:grpSpPr>
        <p:sp>
          <p:nvSpPr>
            <p:cNvPr id="22" name="Rectangle: Rounded Corners 21">
              <a:extLst>
                <a:ext uri="{FF2B5EF4-FFF2-40B4-BE49-F238E27FC236}">
                  <a16:creationId xmlns:a16="http://schemas.microsoft.com/office/drawing/2014/main" id="{C7DA45B7-5F02-7D65-6C65-8F5E88171753}"/>
                </a:ext>
              </a:extLst>
            </p:cNvPr>
            <p:cNvSpPr/>
            <p:nvPr/>
          </p:nvSpPr>
          <p:spPr>
            <a:xfrm>
              <a:off x="585216" y="4207177"/>
              <a:ext cx="2264635" cy="799031"/>
            </a:xfrm>
            <a:prstGeom prst="roundRect">
              <a:avLst>
                <a:gd name="adj" fmla="val 6866"/>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Automation</a:t>
              </a:r>
            </a:p>
          </p:txBody>
        </p:sp>
        <p:pic>
          <p:nvPicPr>
            <p:cNvPr id="277" name="Picture 276" descr="Icon&#10;&#10;Description automatically generated">
              <a:extLst>
                <a:ext uri="{FF2B5EF4-FFF2-40B4-BE49-F238E27FC236}">
                  <a16:creationId xmlns:a16="http://schemas.microsoft.com/office/drawing/2014/main" id="{42BB9C85-4319-2606-BC8B-81B95C8ADC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08770" y="4343491"/>
              <a:ext cx="642210" cy="526403"/>
            </a:xfrm>
            <a:prstGeom prst="rect">
              <a:avLst/>
            </a:prstGeom>
          </p:spPr>
        </p:pic>
      </p:grpSp>
      <p:grpSp>
        <p:nvGrpSpPr>
          <p:cNvPr id="281" name="Group 280" descr="Monitoring&#10;">
            <a:extLst>
              <a:ext uri="{FF2B5EF4-FFF2-40B4-BE49-F238E27FC236}">
                <a16:creationId xmlns:a16="http://schemas.microsoft.com/office/drawing/2014/main" id="{D1FFA426-CE17-AE52-15A0-5A2F6A611D34}"/>
              </a:ext>
            </a:extLst>
          </p:cNvPr>
          <p:cNvGrpSpPr/>
          <p:nvPr/>
        </p:nvGrpSpPr>
        <p:grpSpPr>
          <a:xfrm>
            <a:off x="585216" y="5282898"/>
            <a:ext cx="2264635" cy="799031"/>
            <a:chOff x="585216" y="5147079"/>
            <a:chExt cx="2264635" cy="799031"/>
          </a:xfrm>
        </p:grpSpPr>
        <p:sp>
          <p:nvSpPr>
            <p:cNvPr id="5" name="Rectangle: Rounded Corners 4">
              <a:extLst>
                <a:ext uri="{FF2B5EF4-FFF2-40B4-BE49-F238E27FC236}">
                  <a16:creationId xmlns:a16="http://schemas.microsoft.com/office/drawing/2014/main" id="{86A25E84-D81E-635A-200D-CFAB21881DE4}"/>
                </a:ext>
              </a:extLst>
            </p:cNvPr>
            <p:cNvSpPr/>
            <p:nvPr/>
          </p:nvSpPr>
          <p:spPr>
            <a:xfrm>
              <a:off x="585216" y="5147079"/>
              <a:ext cx="2264635" cy="799031"/>
            </a:xfrm>
            <a:prstGeom prst="roundRect">
              <a:avLst>
                <a:gd name="adj" fmla="val 7975"/>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1739">
                        <a:srgbClr val="FFFFFF"/>
                      </a:gs>
                      <a:gs pos="42000">
                        <a:srgbClr val="FFFFFF"/>
                      </a:gs>
                    </a:gsLst>
                    <a:lin ang="16200000" scaled="1"/>
                  </a:gradFill>
                  <a:effectLst/>
                  <a:uLnTx/>
                  <a:uFillTx/>
                  <a:latin typeface="Segoe UI Semibold"/>
                  <a:ea typeface="+mn-ea"/>
                  <a:cs typeface="Segoe UI"/>
                </a:rPr>
                <a:t>Monitoring</a:t>
              </a:r>
            </a:p>
          </p:txBody>
        </p:sp>
        <p:pic>
          <p:nvPicPr>
            <p:cNvPr id="279" name="Graphic 278">
              <a:extLst>
                <a:ext uri="{FF2B5EF4-FFF2-40B4-BE49-F238E27FC236}">
                  <a16:creationId xmlns:a16="http://schemas.microsoft.com/office/drawing/2014/main" id="{62EBF4BC-BBFA-A333-2D05-295B56F69B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15017" y="5331736"/>
              <a:ext cx="429717" cy="429717"/>
            </a:xfrm>
            <a:prstGeom prst="rect">
              <a:avLst/>
            </a:prstGeom>
          </p:spPr>
        </p:pic>
      </p:grpSp>
      <p:grpSp>
        <p:nvGrpSpPr>
          <p:cNvPr id="259" name="Group 258" descr="Azure Active Directory&#10;">
            <a:extLst>
              <a:ext uri="{FF2B5EF4-FFF2-40B4-BE49-F238E27FC236}">
                <a16:creationId xmlns:a16="http://schemas.microsoft.com/office/drawing/2014/main" id="{B7FFB4A4-F6DE-B351-313F-62FAF0C5DE13}"/>
              </a:ext>
            </a:extLst>
          </p:cNvPr>
          <p:cNvGrpSpPr/>
          <p:nvPr/>
        </p:nvGrpSpPr>
        <p:grpSpPr>
          <a:xfrm>
            <a:off x="3273042" y="5282898"/>
            <a:ext cx="2019212" cy="799031"/>
            <a:chOff x="3273042" y="5147079"/>
            <a:chExt cx="2675786" cy="799031"/>
          </a:xfrm>
        </p:grpSpPr>
        <p:sp>
          <p:nvSpPr>
            <p:cNvPr id="254" name="Rectangle: Rounded Corners 253">
              <a:extLst>
                <a:ext uri="{FF2B5EF4-FFF2-40B4-BE49-F238E27FC236}">
                  <a16:creationId xmlns:a16="http://schemas.microsoft.com/office/drawing/2014/main" id="{17539FC2-AA38-B216-83C5-1D53E6AD1B26}"/>
                </a:ext>
              </a:extLst>
            </p:cNvPr>
            <p:cNvSpPr/>
            <p:nvPr/>
          </p:nvSpPr>
          <p:spPr>
            <a:xfrm>
              <a:off x="3273042" y="5147079"/>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1739">
                        <a:srgbClr val="FFFFFF"/>
                      </a:gs>
                      <a:gs pos="42000">
                        <a:srgbClr val="FFFFFF"/>
                      </a:gs>
                    </a:gsLst>
                    <a:lin ang="16200000" scaled="1"/>
                  </a:gradFill>
                  <a:effectLst/>
                  <a:uLnTx/>
                  <a:uFillTx/>
                  <a:latin typeface="Segoe UI Semibold"/>
                  <a:ea typeface="+mn-ea"/>
                  <a:cs typeface="Segoe UI"/>
                </a:rPr>
                <a:t>Azure Active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1739">
                        <a:srgbClr val="FFFFFF"/>
                      </a:gs>
                      <a:gs pos="42000">
                        <a:srgbClr val="FFFFFF"/>
                      </a:gs>
                    </a:gsLst>
                    <a:lin ang="16200000" scaled="1"/>
                  </a:gradFill>
                  <a:effectLst/>
                  <a:uLnTx/>
                  <a:uFillTx/>
                  <a:latin typeface="Segoe UI Semibold"/>
                  <a:ea typeface="+mn-ea"/>
                  <a:cs typeface="Segoe UI"/>
                </a:rPr>
                <a:t>Directory</a:t>
              </a:r>
            </a:p>
          </p:txBody>
        </p:sp>
        <p:pic>
          <p:nvPicPr>
            <p:cNvPr id="15" name="Graphic 14">
              <a:extLst>
                <a:ext uri="{FF2B5EF4-FFF2-40B4-BE49-F238E27FC236}">
                  <a16:creationId xmlns:a16="http://schemas.microsoft.com/office/drawing/2014/main" id="{6DF800CD-079B-FDEA-8D12-51AFB16C2F0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4450" y="5199657"/>
              <a:ext cx="588565" cy="588565"/>
            </a:xfrm>
            <a:prstGeom prst="rect">
              <a:avLst/>
            </a:prstGeom>
          </p:spPr>
        </p:pic>
      </p:grpSp>
      <p:grpSp>
        <p:nvGrpSpPr>
          <p:cNvPr id="257" name="Group 256" descr="PostgreSQL&#10;">
            <a:extLst>
              <a:ext uri="{FF2B5EF4-FFF2-40B4-BE49-F238E27FC236}">
                <a16:creationId xmlns:a16="http://schemas.microsoft.com/office/drawing/2014/main" id="{1C4A15A3-C230-C0DC-FD1D-D67605FB6000}"/>
              </a:ext>
            </a:extLst>
          </p:cNvPr>
          <p:cNvGrpSpPr/>
          <p:nvPr/>
        </p:nvGrpSpPr>
        <p:grpSpPr>
          <a:xfrm>
            <a:off x="5498217" y="5282898"/>
            <a:ext cx="2019212" cy="799031"/>
            <a:chOff x="6102020" y="5147079"/>
            <a:chExt cx="2675786" cy="799031"/>
          </a:xfrm>
        </p:grpSpPr>
        <p:sp>
          <p:nvSpPr>
            <p:cNvPr id="253" name="Rectangle: Rounded Corners 252">
              <a:extLst>
                <a:ext uri="{FF2B5EF4-FFF2-40B4-BE49-F238E27FC236}">
                  <a16:creationId xmlns:a16="http://schemas.microsoft.com/office/drawing/2014/main" id="{B10667E4-7281-046D-2798-DC3A5788306F}"/>
                </a:ext>
              </a:extLst>
            </p:cNvPr>
            <p:cNvSpPr/>
            <p:nvPr/>
          </p:nvSpPr>
          <p:spPr>
            <a:xfrm>
              <a:off x="6102020" y="5147079"/>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1739">
                        <a:srgbClr val="FFFFFF"/>
                      </a:gs>
                      <a:gs pos="42000">
                        <a:srgbClr val="FFFFFF"/>
                      </a:gs>
                    </a:gsLst>
                    <a:lin ang="16200000" scaled="1"/>
                  </a:gradFill>
                  <a:effectLst/>
                  <a:uLnTx/>
                  <a:uFillTx/>
                  <a:latin typeface="Segoe UI Semibold"/>
                  <a:ea typeface="+mn-ea"/>
                  <a:cs typeface="Segoe UI"/>
                </a:rPr>
                <a:t>PostgreSQL</a:t>
              </a:r>
            </a:p>
          </p:txBody>
        </p:sp>
        <p:pic>
          <p:nvPicPr>
            <p:cNvPr id="11" name="Graphic 10">
              <a:extLst>
                <a:ext uri="{FF2B5EF4-FFF2-40B4-BE49-F238E27FC236}">
                  <a16:creationId xmlns:a16="http://schemas.microsoft.com/office/drawing/2014/main" id="{1AD06C4F-86D0-1334-6BDF-63CD154B8AA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90315" y="5255676"/>
              <a:ext cx="790541" cy="516435"/>
            </a:xfrm>
            <a:prstGeom prst="rect">
              <a:avLst/>
            </a:prstGeom>
          </p:spPr>
        </p:pic>
      </p:grpSp>
      <p:grpSp>
        <p:nvGrpSpPr>
          <p:cNvPr id="258" name="Group 257" descr="Key Vault&#10;">
            <a:extLst>
              <a:ext uri="{FF2B5EF4-FFF2-40B4-BE49-F238E27FC236}">
                <a16:creationId xmlns:a16="http://schemas.microsoft.com/office/drawing/2014/main" id="{A267BD67-69CE-2C42-67E7-582613BF3AD7}"/>
              </a:ext>
            </a:extLst>
          </p:cNvPr>
          <p:cNvGrpSpPr/>
          <p:nvPr/>
        </p:nvGrpSpPr>
        <p:grpSpPr>
          <a:xfrm>
            <a:off x="9645694" y="5282898"/>
            <a:ext cx="1961090" cy="799031"/>
            <a:chOff x="8930998" y="5147079"/>
            <a:chExt cx="2675786" cy="799031"/>
          </a:xfrm>
        </p:grpSpPr>
        <p:sp>
          <p:nvSpPr>
            <p:cNvPr id="10" name="Rectangle: Rounded Corners 9">
              <a:extLst>
                <a:ext uri="{FF2B5EF4-FFF2-40B4-BE49-F238E27FC236}">
                  <a16:creationId xmlns:a16="http://schemas.microsoft.com/office/drawing/2014/main" id="{21D42F98-DB9D-F1C9-BFE4-F97C962D8D34}"/>
                </a:ext>
              </a:extLst>
            </p:cNvPr>
            <p:cNvSpPr/>
            <p:nvPr/>
          </p:nvSpPr>
          <p:spPr>
            <a:xfrm>
              <a:off x="8930998" y="5147079"/>
              <a:ext cx="2675786"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1739">
                        <a:srgbClr val="FFFFFF"/>
                      </a:gs>
                      <a:gs pos="42000">
                        <a:srgbClr val="FFFFFF"/>
                      </a:gs>
                    </a:gsLst>
                    <a:lin ang="16200000" scaled="1"/>
                  </a:gradFill>
                  <a:effectLst/>
                  <a:uLnTx/>
                  <a:uFillTx/>
                  <a:latin typeface="Segoe UI Semibold"/>
                  <a:ea typeface="+mn-ea"/>
                  <a:cs typeface="Segoe UI"/>
                </a:rPr>
                <a:t>Key Vault</a:t>
              </a:r>
            </a:p>
          </p:txBody>
        </p:sp>
        <p:pic>
          <p:nvPicPr>
            <p:cNvPr id="20" name="Graphic 19">
              <a:extLst>
                <a:ext uri="{FF2B5EF4-FFF2-40B4-BE49-F238E27FC236}">
                  <a16:creationId xmlns:a16="http://schemas.microsoft.com/office/drawing/2014/main" id="{6A10D0D6-87B0-66F1-09F4-DB632A51936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811631" y="5287798"/>
              <a:ext cx="486946" cy="486946"/>
            </a:xfrm>
            <a:prstGeom prst="rect">
              <a:avLst/>
            </a:prstGeom>
          </p:spPr>
        </p:pic>
      </p:grpSp>
      <p:cxnSp>
        <p:nvCxnSpPr>
          <p:cNvPr id="21" name="Straight Arrow Connector 20">
            <a:extLst>
              <a:ext uri="{FF2B5EF4-FFF2-40B4-BE49-F238E27FC236}">
                <a16:creationId xmlns:a16="http://schemas.microsoft.com/office/drawing/2014/main" id="{D8E41487-8E4B-B26E-213E-C65D19560CD3}"/>
              </a:ext>
              <a:ext uri="{C183D7F6-B498-43B3-948B-1728B52AA6E4}">
                <adec:decorative xmlns:adec="http://schemas.microsoft.com/office/drawing/2017/decorative" val="1"/>
              </a:ext>
            </a:extLst>
          </p:cNvPr>
          <p:cNvCxnSpPr>
            <a:cxnSpLocks/>
          </p:cNvCxnSpPr>
          <p:nvPr/>
        </p:nvCxnSpPr>
        <p:spPr>
          <a:xfrm>
            <a:off x="4299721" y="3580647"/>
            <a:ext cx="0" cy="1582659"/>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290" name="Group 289">
            <a:extLst>
              <a:ext uri="{FF2B5EF4-FFF2-40B4-BE49-F238E27FC236}">
                <a16:creationId xmlns:a16="http://schemas.microsoft.com/office/drawing/2014/main" id="{F26F4DAF-54B1-E319-1678-289B7807C824}"/>
              </a:ext>
              <a:ext uri="{C183D7F6-B498-43B3-948B-1728B52AA6E4}">
                <adec:decorative xmlns:adec="http://schemas.microsoft.com/office/drawing/2017/decorative" val="1"/>
              </a:ext>
            </a:extLst>
          </p:cNvPr>
          <p:cNvGrpSpPr/>
          <p:nvPr/>
        </p:nvGrpSpPr>
        <p:grpSpPr>
          <a:xfrm>
            <a:off x="6504969" y="3181131"/>
            <a:ext cx="907886" cy="884767"/>
            <a:chOff x="6504969" y="3181131"/>
            <a:chExt cx="699056" cy="884767"/>
          </a:xfrm>
        </p:grpSpPr>
        <p:cxnSp>
          <p:nvCxnSpPr>
            <p:cNvPr id="261" name="Straight Arrow Connector 260">
              <a:extLst>
                <a:ext uri="{FF2B5EF4-FFF2-40B4-BE49-F238E27FC236}">
                  <a16:creationId xmlns:a16="http://schemas.microsoft.com/office/drawing/2014/main" id="{F10F8D65-41CC-2C8F-B082-2EBE34089D51}"/>
                </a:ext>
              </a:extLst>
            </p:cNvPr>
            <p:cNvCxnSpPr>
              <a:cxnSpLocks/>
            </p:cNvCxnSpPr>
            <p:nvPr/>
          </p:nvCxnSpPr>
          <p:spPr>
            <a:xfrm>
              <a:off x="6854497" y="4065898"/>
              <a:ext cx="349528"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268" name="Straight Connector 267">
              <a:extLst>
                <a:ext uri="{FF2B5EF4-FFF2-40B4-BE49-F238E27FC236}">
                  <a16:creationId xmlns:a16="http://schemas.microsoft.com/office/drawing/2014/main" id="{CB931B7B-F314-822D-DFB2-6F24ACE14504}"/>
                </a:ext>
              </a:extLst>
            </p:cNvPr>
            <p:cNvCxnSpPr>
              <a:cxnSpLocks/>
            </p:cNvCxnSpPr>
            <p:nvPr/>
          </p:nvCxnSpPr>
          <p:spPr>
            <a:xfrm>
              <a:off x="6854497" y="3181131"/>
              <a:ext cx="0" cy="884767"/>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272" name="Straight Connector 271">
              <a:extLst>
                <a:ext uri="{FF2B5EF4-FFF2-40B4-BE49-F238E27FC236}">
                  <a16:creationId xmlns:a16="http://schemas.microsoft.com/office/drawing/2014/main" id="{CE53FDB6-3769-0E55-D68C-5463DE3A10B9}"/>
                </a:ext>
              </a:extLst>
            </p:cNvPr>
            <p:cNvCxnSpPr>
              <a:cxnSpLocks/>
            </p:cNvCxnSpPr>
            <p:nvPr/>
          </p:nvCxnSpPr>
          <p:spPr>
            <a:xfrm flipH="1">
              <a:off x="6504969" y="3181131"/>
              <a:ext cx="349528"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grpSp>
      <p:grpSp>
        <p:nvGrpSpPr>
          <p:cNvPr id="282" name="Group 281">
            <a:extLst>
              <a:ext uri="{FF2B5EF4-FFF2-40B4-BE49-F238E27FC236}">
                <a16:creationId xmlns:a16="http://schemas.microsoft.com/office/drawing/2014/main" id="{5F528440-6612-AFC3-C7CD-0DD8D8AC9B57}"/>
              </a:ext>
              <a:ext uri="{C183D7F6-B498-43B3-948B-1728B52AA6E4}">
                <adec:decorative xmlns:adec="http://schemas.microsoft.com/office/drawing/2017/decorative" val="1"/>
              </a:ext>
            </a:extLst>
          </p:cNvPr>
          <p:cNvGrpSpPr/>
          <p:nvPr/>
        </p:nvGrpSpPr>
        <p:grpSpPr>
          <a:xfrm>
            <a:off x="1440513" y="2897232"/>
            <a:ext cx="943249" cy="567798"/>
            <a:chOff x="8317697" y="873648"/>
            <a:chExt cx="1185118" cy="713393"/>
          </a:xfrm>
        </p:grpSpPr>
        <p:pic>
          <p:nvPicPr>
            <p:cNvPr id="283" name="Graphic 282">
              <a:extLst>
                <a:ext uri="{FF2B5EF4-FFF2-40B4-BE49-F238E27FC236}">
                  <a16:creationId xmlns:a16="http://schemas.microsoft.com/office/drawing/2014/main" id="{8BB3335E-E321-EA09-379D-68F17DEF389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98023" y="962575"/>
              <a:ext cx="624466" cy="624466"/>
            </a:xfrm>
            <a:prstGeom prst="rect">
              <a:avLst/>
            </a:prstGeom>
          </p:spPr>
        </p:pic>
        <p:pic>
          <p:nvPicPr>
            <p:cNvPr id="284" name="Graphic 283">
              <a:extLst>
                <a:ext uri="{FF2B5EF4-FFF2-40B4-BE49-F238E27FC236}">
                  <a16:creationId xmlns:a16="http://schemas.microsoft.com/office/drawing/2014/main" id="{9E1844C6-20B6-7931-6883-002FD1C8B16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42173" y="873648"/>
              <a:ext cx="360642" cy="360642"/>
            </a:xfrm>
            <a:prstGeom prst="rect">
              <a:avLst/>
            </a:prstGeom>
          </p:spPr>
        </p:pic>
        <p:pic>
          <p:nvPicPr>
            <p:cNvPr id="285" name="Graphic 284">
              <a:extLst>
                <a:ext uri="{FF2B5EF4-FFF2-40B4-BE49-F238E27FC236}">
                  <a16:creationId xmlns:a16="http://schemas.microsoft.com/office/drawing/2014/main" id="{46042C61-AD42-0D9B-785B-3892BB4CA33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317697" y="873648"/>
              <a:ext cx="360642" cy="360642"/>
            </a:xfrm>
            <a:prstGeom prst="rect">
              <a:avLst/>
            </a:prstGeom>
          </p:spPr>
        </p:pic>
      </p:grpSp>
      <p:grpSp>
        <p:nvGrpSpPr>
          <p:cNvPr id="293" name="Group 292">
            <a:extLst>
              <a:ext uri="{FF2B5EF4-FFF2-40B4-BE49-F238E27FC236}">
                <a16:creationId xmlns:a16="http://schemas.microsoft.com/office/drawing/2014/main" id="{8237E468-08A0-D5D2-738E-DEDD21051A33}"/>
              </a:ext>
              <a:ext uri="{C183D7F6-B498-43B3-948B-1728B52AA6E4}">
                <adec:decorative xmlns:adec="http://schemas.microsoft.com/office/drawing/2017/decorative" val="1"/>
              </a:ext>
            </a:extLst>
          </p:cNvPr>
          <p:cNvGrpSpPr/>
          <p:nvPr/>
        </p:nvGrpSpPr>
        <p:grpSpPr>
          <a:xfrm flipV="1">
            <a:off x="6504969" y="2143333"/>
            <a:ext cx="902285" cy="1066779"/>
            <a:chOff x="6504969" y="3146663"/>
            <a:chExt cx="694743" cy="1066779"/>
          </a:xfrm>
        </p:grpSpPr>
        <p:cxnSp>
          <p:nvCxnSpPr>
            <p:cNvPr id="294" name="Straight Arrow Connector 293">
              <a:extLst>
                <a:ext uri="{FF2B5EF4-FFF2-40B4-BE49-F238E27FC236}">
                  <a16:creationId xmlns:a16="http://schemas.microsoft.com/office/drawing/2014/main" id="{F245D8F9-C9BC-03B9-3F15-874CCCF531C7}"/>
                </a:ext>
              </a:extLst>
            </p:cNvPr>
            <p:cNvCxnSpPr>
              <a:cxnSpLocks/>
            </p:cNvCxnSpPr>
            <p:nvPr/>
          </p:nvCxnSpPr>
          <p:spPr>
            <a:xfrm>
              <a:off x="6850184" y="4200503"/>
              <a:ext cx="349528"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295" name="Straight Connector 294">
              <a:extLst>
                <a:ext uri="{FF2B5EF4-FFF2-40B4-BE49-F238E27FC236}">
                  <a16:creationId xmlns:a16="http://schemas.microsoft.com/office/drawing/2014/main" id="{64569AF4-1B84-BF04-CA9D-E4B67F508073}"/>
                </a:ext>
              </a:extLst>
            </p:cNvPr>
            <p:cNvCxnSpPr>
              <a:cxnSpLocks/>
            </p:cNvCxnSpPr>
            <p:nvPr/>
          </p:nvCxnSpPr>
          <p:spPr>
            <a:xfrm>
              <a:off x="6854497" y="3146663"/>
              <a:ext cx="0" cy="1066779"/>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cxnSp>
          <p:nvCxnSpPr>
            <p:cNvPr id="296" name="Straight Connector 295">
              <a:extLst>
                <a:ext uri="{FF2B5EF4-FFF2-40B4-BE49-F238E27FC236}">
                  <a16:creationId xmlns:a16="http://schemas.microsoft.com/office/drawing/2014/main" id="{3B543AA3-3010-F66E-7ACB-7B0A28AA3DBB}"/>
                </a:ext>
              </a:extLst>
            </p:cNvPr>
            <p:cNvCxnSpPr>
              <a:cxnSpLocks/>
            </p:cNvCxnSpPr>
            <p:nvPr/>
          </p:nvCxnSpPr>
          <p:spPr>
            <a:xfrm flipH="1">
              <a:off x="6504969" y="3181131"/>
              <a:ext cx="349528" cy="0"/>
            </a:xfrm>
            <a:prstGeom prst="line">
              <a:avLst/>
            </a:prstGeom>
            <a:noFill/>
            <a:ln w="25400" cap="flat" cmpd="sng" algn="ctr">
              <a:solidFill>
                <a:srgbClr val="FFFFFF"/>
              </a:solidFill>
              <a:prstDash val="solid"/>
              <a:headEnd type="none" w="med" len="med"/>
              <a:tailEnd type="none" w="med" len="med"/>
            </a:ln>
            <a:effectLst>
              <a:outerShdw blurRad="63500" dist="127000" dir="2700000" algn="tl" rotWithShape="0">
                <a:prstClr val="black">
                  <a:alpha val="50000"/>
                </a:prstClr>
              </a:outerShdw>
            </a:effectLst>
          </p:spPr>
        </p:cxnSp>
      </p:grpSp>
      <p:cxnSp>
        <p:nvCxnSpPr>
          <p:cNvPr id="37" name="Straight Arrow Connector 36">
            <a:extLst>
              <a:ext uri="{FF2B5EF4-FFF2-40B4-BE49-F238E27FC236}">
                <a16:creationId xmlns:a16="http://schemas.microsoft.com/office/drawing/2014/main" id="{C0370611-EA13-C28B-AF1F-0C9F63F79589}"/>
              </a:ext>
              <a:ext uri="{C183D7F6-B498-43B3-948B-1728B52AA6E4}">
                <adec:decorative xmlns:adec="http://schemas.microsoft.com/office/drawing/2017/decorative" val="1"/>
              </a:ext>
            </a:extLst>
          </p:cNvPr>
          <p:cNvCxnSpPr>
            <a:cxnSpLocks/>
          </p:cNvCxnSpPr>
          <p:nvPr/>
        </p:nvCxnSpPr>
        <p:spPr>
          <a:xfrm>
            <a:off x="2872671" y="3181131"/>
            <a:ext cx="699056"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13" name="Rectangle: Rounded Corners 252">
            <a:extLst>
              <a:ext uri="{FF2B5EF4-FFF2-40B4-BE49-F238E27FC236}">
                <a16:creationId xmlns:a16="http://schemas.microsoft.com/office/drawing/2014/main" id="{562FA767-BCAB-D319-C6AA-C745411F313B}"/>
              </a:ext>
            </a:extLst>
          </p:cNvPr>
          <p:cNvSpPr/>
          <p:nvPr/>
        </p:nvSpPr>
        <p:spPr>
          <a:xfrm>
            <a:off x="7786042" y="5282898"/>
            <a:ext cx="1591039" cy="799031"/>
          </a:xfrm>
          <a:prstGeom prst="roundRect">
            <a:avLst>
              <a:gd name="adj" fmla="val 6527"/>
            </a:avLst>
          </a:prstGeom>
          <a:solidFill>
            <a:srgbClr val="2F2F2F"/>
          </a:solidFill>
          <a:ln w="25400"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lIns="9144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gradFill>
                  <a:gsLst>
                    <a:gs pos="21739">
                      <a:srgbClr val="FFFFFF"/>
                    </a:gs>
                    <a:gs pos="42000">
                      <a:srgbClr val="FFFFFF"/>
                    </a:gs>
                  </a:gsLst>
                  <a:lin ang="16200000" scaled="1"/>
                </a:gradFill>
                <a:effectLst/>
                <a:uLnTx/>
                <a:uFillTx/>
                <a:latin typeface="Segoe UI Semibold"/>
                <a:ea typeface="+mn-ea"/>
                <a:cs typeface="Segoe UI"/>
              </a:rPr>
              <a:t>Redis</a:t>
            </a:r>
          </a:p>
        </p:txBody>
      </p:sp>
      <p:pic>
        <p:nvPicPr>
          <p:cNvPr id="8" name="Graphic 7">
            <a:extLst>
              <a:ext uri="{FF2B5EF4-FFF2-40B4-BE49-F238E27FC236}">
                <a16:creationId xmlns:a16="http://schemas.microsoft.com/office/drawing/2014/main" id="{81DCB015-A6CC-955A-97E2-82CC799912B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70259" y="5395709"/>
            <a:ext cx="547508" cy="547508"/>
          </a:xfrm>
          <a:prstGeom prst="rect">
            <a:avLst/>
          </a:prstGeom>
        </p:spPr>
      </p:pic>
      <p:cxnSp>
        <p:nvCxnSpPr>
          <p:cNvPr id="18" name="Straight Arrow Connector 17">
            <a:extLst>
              <a:ext uri="{FF2B5EF4-FFF2-40B4-BE49-F238E27FC236}">
                <a16:creationId xmlns:a16="http://schemas.microsoft.com/office/drawing/2014/main" id="{6DC715C2-E7DD-0F1F-0EF7-C92268E89CD1}"/>
              </a:ext>
              <a:ext uri="{C183D7F6-B498-43B3-948B-1728B52AA6E4}">
                <adec:decorative xmlns:adec="http://schemas.microsoft.com/office/drawing/2017/decorative" val="1"/>
              </a:ext>
            </a:extLst>
          </p:cNvPr>
          <p:cNvCxnSpPr>
            <a:cxnSpLocks/>
          </p:cNvCxnSpPr>
          <p:nvPr/>
        </p:nvCxnSpPr>
        <p:spPr>
          <a:xfrm>
            <a:off x="6687670" y="4533752"/>
            <a:ext cx="0" cy="70383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9" name="Straight Arrow Connector 18">
            <a:extLst>
              <a:ext uri="{FF2B5EF4-FFF2-40B4-BE49-F238E27FC236}">
                <a16:creationId xmlns:a16="http://schemas.microsoft.com/office/drawing/2014/main" id="{087FFEA1-1D2B-BBD7-6690-BC45A249E595}"/>
              </a:ext>
            </a:extLst>
          </p:cNvPr>
          <p:cNvCxnSpPr>
            <a:cxnSpLocks/>
          </p:cNvCxnSpPr>
          <p:nvPr/>
        </p:nvCxnSpPr>
        <p:spPr>
          <a:xfrm>
            <a:off x="6687670" y="4532127"/>
            <a:ext cx="829759" cy="0"/>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Tree>
    <p:extLst>
      <p:ext uri="{BB962C8B-B14F-4D97-AF65-F5344CB8AC3E}">
        <p14:creationId xmlns:p14="http://schemas.microsoft.com/office/powerpoint/2010/main" val="246805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42" presetClass="path" presetSubtype="0" decel="100000" fill="hold" nodeType="withEffect">
                                  <p:stCondLst>
                                    <p:cond delay="0"/>
                                  </p:stCondLst>
                                  <p:childTnLst>
                                    <p:animMotion origin="layout" path="M -2.08333E-6 0.04606 L -2.08333E-6 1.11111E-6 " pathEditMode="relative" rAng="0" ptsTypes="AA">
                                      <p:cBhvr>
                                        <p:cTn id="9" dur="600" fill="hold"/>
                                        <p:tgtEl>
                                          <p:spTgt spid="288"/>
                                        </p:tgtEl>
                                        <p:attrNameLst>
                                          <p:attrName>ppt_x</p:attrName>
                                          <p:attrName>ppt_y</p:attrName>
                                        </p:attrNameLst>
                                      </p:cBhvr>
                                      <p:rCtr x="0" y="-231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66"/>
                                        </p:tgtEl>
                                        <p:attrNameLst>
                                          <p:attrName>style.visibility</p:attrName>
                                        </p:attrNameLst>
                                      </p:cBhvr>
                                      <p:to>
                                        <p:strVal val="visible"/>
                                      </p:to>
                                    </p:set>
                                    <p:animEffect transition="in" filter="fade">
                                      <p:cBhvr>
                                        <p:cTn id="14" dur="500"/>
                                        <p:tgtEl>
                                          <p:spTgt spid="266"/>
                                        </p:tgtEl>
                                      </p:cBhvr>
                                    </p:animEffect>
                                  </p:childTnLst>
                                </p:cTn>
                              </p:par>
                              <p:par>
                                <p:cTn id="15" presetID="42" presetClass="path" presetSubtype="0" decel="100000" fill="hold" nodeType="withEffect">
                                  <p:stCondLst>
                                    <p:cond delay="0"/>
                                  </p:stCondLst>
                                  <p:childTnLst>
                                    <p:animMotion origin="layout" path="M -2.91667E-6 0.04606 L -2.91667E-6 1.11111E-6 " pathEditMode="relative" rAng="0" ptsTypes="AA">
                                      <p:cBhvr>
                                        <p:cTn id="16" dur="600" fill="hold"/>
                                        <p:tgtEl>
                                          <p:spTgt spid="266"/>
                                        </p:tgtEl>
                                        <p:attrNameLst>
                                          <p:attrName>ppt_x</p:attrName>
                                          <p:attrName>ppt_y</p:attrName>
                                        </p:attrNameLst>
                                      </p:cBhvr>
                                      <p:rCtr x="0" y="-2315"/>
                                    </p:animMotion>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42" presetClass="path" presetSubtype="0" decel="100000" fill="hold" nodeType="withEffect">
                                  <p:stCondLst>
                                    <p:cond delay="0"/>
                                  </p:stCondLst>
                                  <p:childTnLst>
                                    <p:animMotion origin="layout" path="M -2.08333E-6 0.04607 L -2.08333E-6 -7.40741E-7 " pathEditMode="relative" rAng="0" ptsTypes="AA">
                                      <p:cBhvr>
                                        <p:cTn id="21" dur="600" fill="hold"/>
                                        <p:tgtEl>
                                          <p:spTgt spid="14"/>
                                        </p:tgtEl>
                                        <p:attrNameLst>
                                          <p:attrName>ppt_x</p:attrName>
                                          <p:attrName>ppt_y</p:attrName>
                                        </p:attrNameLst>
                                      </p:cBhvr>
                                      <p:rCtr x="0" y="-2315"/>
                                    </p:animMotion>
                                  </p:childTnLst>
                                </p:cTn>
                              </p:par>
                              <p:par>
                                <p:cTn id="22" presetID="10" presetClass="entr" presetSubtype="0" fill="hold" nodeType="withEffect">
                                  <p:stCondLst>
                                    <p:cond delay="0"/>
                                  </p:stCondLst>
                                  <p:childTnLst>
                                    <p:set>
                                      <p:cBhvr>
                                        <p:cTn id="23" dur="1" fill="hold">
                                          <p:stCondLst>
                                            <p:cond delay="0"/>
                                          </p:stCondLst>
                                        </p:cTn>
                                        <p:tgtEl>
                                          <p:spTgt spid="257"/>
                                        </p:tgtEl>
                                        <p:attrNameLst>
                                          <p:attrName>style.visibility</p:attrName>
                                        </p:attrNameLst>
                                      </p:cBhvr>
                                      <p:to>
                                        <p:strVal val="visible"/>
                                      </p:to>
                                    </p:set>
                                    <p:animEffect transition="in" filter="fade">
                                      <p:cBhvr>
                                        <p:cTn id="24" dur="500"/>
                                        <p:tgtEl>
                                          <p:spTgt spid="257"/>
                                        </p:tgtEl>
                                      </p:cBhvr>
                                    </p:animEffect>
                                  </p:childTnLst>
                                </p:cTn>
                              </p:par>
                              <p:par>
                                <p:cTn id="25" presetID="42" presetClass="path" presetSubtype="0" decel="100000" fill="hold" nodeType="withEffect">
                                  <p:stCondLst>
                                    <p:cond delay="0"/>
                                  </p:stCondLst>
                                  <p:childTnLst>
                                    <p:animMotion origin="layout" path="M 3.75E-6 0.04607 L 3.75E-6 -2.22222E-6 " pathEditMode="relative" rAng="0" ptsTypes="AA">
                                      <p:cBhvr>
                                        <p:cTn id="26" dur="600" fill="hold"/>
                                        <p:tgtEl>
                                          <p:spTgt spid="257"/>
                                        </p:tgtEl>
                                        <p:attrNameLst>
                                          <p:attrName>ppt_x</p:attrName>
                                          <p:attrName>ppt_y</p:attrName>
                                        </p:attrNameLst>
                                      </p:cBhvr>
                                      <p:rCtr x="0" y="-2315"/>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9"/>
                                        </p:tgtEl>
                                        <p:attrNameLst>
                                          <p:attrName>style.visibility</p:attrName>
                                        </p:attrNameLst>
                                      </p:cBhvr>
                                      <p:to>
                                        <p:strVal val="visible"/>
                                      </p:to>
                                    </p:set>
                                    <p:animEffect transition="in" filter="fade">
                                      <p:cBhvr>
                                        <p:cTn id="31" dur="500"/>
                                        <p:tgtEl>
                                          <p:spTgt spid="299"/>
                                        </p:tgtEl>
                                      </p:cBhvr>
                                    </p:animEffect>
                                  </p:childTnLst>
                                </p:cTn>
                              </p:par>
                              <p:par>
                                <p:cTn id="32" presetID="42" presetClass="path" presetSubtype="0" decel="100000" fill="hold" nodeType="withEffect">
                                  <p:stCondLst>
                                    <p:cond delay="0"/>
                                  </p:stCondLst>
                                  <p:childTnLst>
                                    <p:animMotion origin="layout" path="M -2.91667E-6 0.04607 L -2.91667E-6 -7.40741E-7 " pathEditMode="relative" rAng="0" ptsTypes="AA">
                                      <p:cBhvr>
                                        <p:cTn id="33" dur="600" fill="hold"/>
                                        <p:tgtEl>
                                          <p:spTgt spid="299"/>
                                        </p:tgtEl>
                                        <p:attrNameLst>
                                          <p:attrName>ppt_x</p:attrName>
                                          <p:attrName>ppt_y</p:attrName>
                                        </p:attrNameLst>
                                      </p:cBhvr>
                                      <p:rCtr x="0" y="-2315"/>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62"/>
                                        </p:tgtEl>
                                        <p:attrNameLst>
                                          <p:attrName>style.visibility</p:attrName>
                                        </p:attrNameLst>
                                      </p:cBhvr>
                                      <p:to>
                                        <p:strVal val="visible"/>
                                      </p:to>
                                    </p:set>
                                    <p:animEffect transition="in" filter="fade">
                                      <p:cBhvr>
                                        <p:cTn id="38" dur="500"/>
                                        <p:tgtEl>
                                          <p:spTgt spid="262"/>
                                        </p:tgtEl>
                                      </p:cBhvr>
                                    </p:animEffect>
                                  </p:childTnLst>
                                </p:cTn>
                              </p:par>
                              <p:par>
                                <p:cTn id="39" presetID="42" presetClass="path" presetSubtype="0" decel="100000" fill="hold" nodeType="withEffect">
                                  <p:stCondLst>
                                    <p:cond delay="0"/>
                                  </p:stCondLst>
                                  <p:childTnLst>
                                    <p:animMotion origin="layout" path="M 2.70833E-6 0.04606 L 2.70833E-6 1.11111E-6 " pathEditMode="relative" rAng="0" ptsTypes="AA">
                                      <p:cBhvr>
                                        <p:cTn id="40" dur="600" fill="hold"/>
                                        <p:tgtEl>
                                          <p:spTgt spid="262"/>
                                        </p:tgtEl>
                                        <p:attrNameLst>
                                          <p:attrName>ppt_x</p:attrName>
                                          <p:attrName>ppt_y</p:attrName>
                                        </p:attrNameLst>
                                      </p:cBhvr>
                                      <p:rCtr x="0" y="-2315"/>
                                    </p:animMotion>
                                  </p:childTnLst>
                                </p:cTn>
                              </p:par>
                              <p:par>
                                <p:cTn id="41" presetID="10" presetClass="entr" presetSubtype="0" fill="hold" nodeType="withEffect">
                                  <p:stCondLst>
                                    <p:cond delay="0"/>
                                  </p:stCondLst>
                                  <p:childTnLst>
                                    <p:set>
                                      <p:cBhvr>
                                        <p:cTn id="42" dur="1" fill="hold">
                                          <p:stCondLst>
                                            <p:cond delay="0"/>
                                          </p:stCondLst>
                                        </p:cTn>
                                        <p:tgtEl>
                                          <p:spTgt spid="293"/>
                                        </p:tgtEl>
                                        <p:attrNameLst>
                                          <p:attrName>style.visibility</p:attrName>
                                        </p:attrNameLst>
                                      </p:cBhvr>
                                      <p:to>
                                        <p:strVal val="visible"/>
                                      </p:to>
                                    </p:set>
                                    <p:animEffect transition="in" filter="fade">
                                      <p:cBhvr>
                                        <p:cTn id="43" dur="500"/>
                                        <p:tgtEl>
                                          <p:spTgt spid="293"/>
                                        </p:tgtEl>
                                      </p:cBhvr>
                                    </p:animEffect>
                                  </p:childTnLst>
                                </p:cTn>
                              </p:par>
                              <p:par>
                                <p:cTn id="44" presetID="42" presetClass="path" presetSubtype="0" decel="100000" fill="hold" nodeType="withEffect">
                                  <p:stCondLst>
                                    <p:cond delay="0"/>
                                  </p:stCondLst>
                                  <p:childTnLst>
                                    <p:animMotion origin="layout" path="M -2.91667E-6 0.04606 L -2.91667E-6 2.22222E-6 " pathEditMode="relative" rAng="0" ptsTypes="AA">
                                      <p:cBhvr>
                                        <p:cTn id="45" dur="600" fill="hold"/>
                                        <p:tgtEl>
                                          <p:spTgt spid="293"/>
                                        </p:tgtEl>
                                        <p:attrNameLst>
                                          <p:attrName>ppt_x</p:attrName>
                                          <p:attrName>ppt_y</p:attrName>
                                        </p:attrNameLst>
                                      </p:cBhvr>
                                      <p:rCtr x="0" y="-2315"/>
                                    </p:animMotion>
                                  </p:childTnLst>
                                </p:cTn>
                              </p:par>
                              <p:par>
                                <p:cTn id="46" presetID="10" presetClass="entr" presetSubtype="0" fill="hold" nodeType="withEffect">
                                  <p:stCondLst>
                                    <p:cond delay="0"/>
                                  </p:stCondLst>
                                  <p:childTnLst>
                                    <p:set>
                                      <p:cBhvr>
                                        <p:cTn id="47" dur="1" fill="hold">
                                          <p:stCondLst>
                                            <p:cond delay="0"/>
                                          </p:stCondLst>
                                        </p:cTn>
                                        <p:tgtEl>
                                          <p:spTgt spid="290"/>
                                        </p:tgtEl>
                                        <p:attrNameLst>
                                          <p:attrName>style.visibility</p:attrName>
                                        </p:attrNameLst>
                                      </p:cBhvr>
                                      <p:to>
                                        <p:strVal val="visible"/>
                                      </p:to>
                                    </p:set>
                                    <p:animEffect transition="in" filter="fade">
                                      <p:cBhvr>
                                        <p:cTn id="48" dur="500"/>
                                        <p:tgtEl>
                                          <p:spTgt spid="290"/>
                                        </p:tgtEl>
                                      </p:cBhvr>
                                    </p:animEffect>
                                  </p:childTnLst>
                                </p:cTn>
                              </p:par>
                              <p:par>
                                <p:cTn id="49" presetID="42" presetClass="path" presetSubtype="0" decel="100000" fill="hold" nodeType="withEffect">
                                  <p:stCondLst>
                                    <p:cond delay="0"/>
                                  </p:stCondLst>
                                  <p:childTnLst>
                                    <p:animMotion origin="layout" path="M -3.33333E-6 0.04607 L -3.33333E-6 -7.40741E-7 " pathEditMode="relative" rAng="0" ptsTypes="AA">
                                      <p:cBhvr>
                                        <p:cTn id="50" dur="600" fill="hold"/>
                                        <p:tgtEl>
                                          <p:spTgt spid="290"/>
                                        </p:tgtEl>
                                        <p:attrNameLst>
                                          <p:attrName>ppt_x</p:attrName>
                                          <p:attrName>ppt_y</p:attrName>
                                        </p:attrNameLst>
                                      </p:cBhvr>
                                      <p:rCtr x="0" y="-2315"/>
                                    </p:animMotion>
                                  </p:childTnLst>
                                </p:cTn>
                              </p:par>
                              <p:par>
                                <p:cTn id="51" presetID="10" presetClass="entr" presetSubtype="0" fill="hold" nodeType="withEffect">
                                  <p:stCondLst>
                                    <p:cond delay="0"/>
                                  </p:stCondLst>
                                  <p:childTnLst>
                                    <p:set>
                                      <p:cBhvr>
                                        <p:cTn id="52" dur="1" fill="hold">
                                          <p:stCondLst>
                                            <p:cond delay="0"/>
                                          </p:stCondLst>
                                        </p:cTn>
                                        <p:tgtEl>
                                          <p:spTgt spid="282"/>
                                        </p:tgtEl>
                                        <p:attrNameLst>
                                          <p:attrName>style.visibility</p:attrName>
                                        </p:attrNameLst>
                                      </p:cBhvr>
                                      <p:to>
                                        <p:strVal val="visible"/>
                                      </p:to>
                                    </p:set>
                                    <p:animEffect transition="in" filter="fade">
                                      <p:cBhvr>
                                        <p:cTn id="53" dur="500"/>
                                        <p:tgtEl>
                                          <p:spTgt spid="282"/>
                                        </p:tgtEl>
                                      </p:cBhvr>
                                    </p:animEffect>
                                  </p:childTnLst>
                                </p:cTn>
                              </p:par>
                              <p:par>
                                <p:cTn id="54" presetID="42" presetClass="path" presetSubtype="0" decel="100000" fill="hold" nodeType="withEffect">
                                  <p:stCondLst>
                                    <p:cond delay="0"/>
                                  </p:stCondLst>
                                  <p:childTnLst>
                                    <p:animMotion origin="layout" path="M -3.125E-6 0.04606 L -3.125E-6 1.11111E-6 " pathEditMode="relative" rAng="0" ptsTypes="AA">
                                      <p:cBhvr>
                                        <p:cTn id="55" dur="600" fill="hold"/>
                                        <p:tgtEl>
                                          <p:spTgt spid="282"/>
                                        </p:tgtEl>
                                        <p:attrNameLst>
                                          <p:attrName>ppt_x</p:attrName>
                                          <p:attrName>ppt_y</p:attrName>
                                        </p:attrNameLst>
                                      </p:cBhvr>
                                      <p:rCtr x="0" y="-2315"/>
                                    </p:animMotion>
                                  </p:childTnLst>
                                </p:cTn>
                              </p:par>
                              <p:par>
                                <p:cTn id="56" presetID="10" presetClass="entr" presetSubtype="0" fill="hold"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par>
                                <p:cTn id="59" presetID="42" presetClass="path" presetSubtype="0" decel="100000" fill="hold" nodeType="withEffect">
                                  <p:stCondLst>
                                    <p:cond delay="0"/>
                                  </p:stCondLst>
                                  <p:childTnLst>
                                    <p:animMotion origin="layout" path="M -2.91667E-6 0.04606 L -2.91667E-6 1.11111E-6 " pathEditMode="relative" rAng="0" ptsTypes="AA">
                                      <p:cBhvr>
                                        <p:cTn id="60" dur="600" fill="hold"/>
                                        <p:tgtEl>
                                          <p:spTgt spid="37"/>
                                        </p:tgtEl>
                                        <p:attrNameLst>
                                          <p:attrName>ppt_x</p:attrName>
                                          <p:attrName>ppt_y</p:attrName>
                                        </p:attrNameLst>
                                      </p:cBhvr>
                                      <p:rCtr x="0" y="-2315"/>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59"/>
                                        </p:tgtEl>
                                        <p:attrNameLst>
                                          <p:attrName>style.visibility</p:attrName>
                                        </p:attrNameLst>
                                      </p:cBhvr>
                                      <p:to>
                                        <p:strVal val="visible"/>
                                      </p:to>
                                    </p:set>
                                    <p:animEffect transition="in" filter="fade">
                                      <p:cBhvr>
                                        <p:cTn id="65" dur="500"/>
                                        <p:tgtEl>
                                          <p:spTgt spid="259"/>
                                        </p:tgtEl>
                                      </p:cBhvr>
                                    </p:animEffect>
                                  </p:childTnLst>
                                </p:cTn>
                              </p:par>
                              <p:par>
                                <p:cTn id="66" presetID="42" presetClass="path" presetSubtype="0" decel="100000" fill="hold" nodeType="withEffect">
                                  <p:stCondLst>
                                    <p:cond delay="0"/>
                                  </p:stCondLst>
                                  <p:childTnLst>
                                    <p:animMotion origin="layout" path="M 5E-6 0.04607 L 5E-6 -2.22222E-6 " pathEditMode="relative" rAng="0" ptsTypes="AA">
                                      <p:cBhvr>
                                        <p:cTn id="67" dur="600" fill="hold"/>
                                        <p:tgtEl>
                                          <p:spTgt spid="259"/>
                                        </p:tgtEl>
                                        <p:attrNameLst>
                                          <p:attrName>ppt_x</p:attrName>
                                          <p:attrName>ppt_y</p:attrName>
                                        </p:attrNameLst>
                                      </p:cBhvr>
                                      <p:rCtr x="0" y="-2315"/>
                                    </p:animMotion>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42" presetClass="path" presetSubtype="0" decel="100000" fill="hold" nodeType="withEffect">
                                  <p:stCondLst>
                                    <p:cond delay="0"/>
                                  </p:stCondLst>
                                  <p:childTnLst>
                                    <p:animMotion origin="layout" path="M 2.70833E-6 0.04606 L 2.70833E-6 0 " pathEditMode="relative" rAng="0" ptsTypes="AA">
                                      <p:cBhvr>
                                        <p:cTn id="72" dur="600" fill="hold"/>
                                        <p:tgtEl>
                                          <p:spTgt spid="21"/>
                                        </p:tgtEl>
                                        <p:attrNameLst>
                                          <p:attrName>ppt_x</p:attrName>
                                          <p:attrName>ppt_y</p:attrName>
                                        </p:attrNameLst>
                                      </p:cBhvr>
                                      <p:rCtr x="0" y="-2315"/>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58"/>
                                        </p:tgtEl>
                                        <p:attrNameLst>
                                          <p:attrName>style.visibility</p:attrName>
                                        </p:attrNameLst>
                                      </p:cBhvr>
                                      <p:to>
                                        <p:strVal val="visible"/>
                                      </p:to>
                                    </p:set>
                                    <p:animEffect transition="in" filter="fade">
                                      <p:cBhvr>
                                        <p:cTn id="77" dur="500"/>
                                        <p:tgtEl>
                                          <p:spTgt spid="258"/>
                                        </p:tgtEl>
                                      </p:cBhvr>
                                    </p:animEffect>
                                  </p:childTnLst>
                                </p:cTn>
                              </p:par>
                              <p:par>
                                <p:cTn id="78" presetID="42" presetClass="path" presetSubtype="0" decel="100000" fill="hold" nodeType="withEffect">
                                  <p:stCondLst>
                                    <p:cond delay="0"/>
                                  </p:stCondLst>
                                  <p:childTnLst>
                                    <p:animMotion origin="layout" path="M 2.5E-6 0.04607 L 2.5E-6 -2.22222E-6 " pathEditMode="relative" rAng="0" ptsTypes="AA">
                                      <p:cBhvr>
                                        <p:cTn id="79" dur="600" fill="hold"/>
                                        <p:tgtEl>
                                          <p:spTgt spid="258"/>
                                        </p:tgtEl>
                                        <p:attrNameLst>
                                          <p:attrName>ppt_x</p:attrName>
                                          <p:attrName>ppt_y</p:attrName>
                                        </p:attrNameLst>
                                      </p:cBhvr>
                                      <p:rCtr x="0" y="-2315"/>
                                    </p:animMotion>
                                  </p:childTnLst>
                                </p:cTn>
                              </p:par>
                              <p:par>
                                <p:cTn id="80" presetID="10" presetClass="entr" presetSubtype="0" fill="hold" nodeType="withEffect">
                                  <p:stCondLst>
                                    <p:cond delay="0"/>
                                  </p:stCondLst>
                                  <p:childTnLst>
                                    <p:set>
                                      <p:cBhvr>
                                        <p:cTn id="81" dur="1" fill="hold">
                                          <p:stCondLst>
                                            <p:cond delay="0"/>
                                          </p:stCondLst>
                                        </p:cTn>
                                        <p:tgtEl>
                                          <p:spTgt spid="246"/>
                                        </p:tgtEl>
                                        <p:attrNameLst>
                                          <p:attrName>style.visibility</p:attrName>
                                        </p:attrNameLst>
                                      </p:cBhvr>
                                      <p:to>
                                        <p:strVal val="visible"/>
                                      </p:to>
                                    </p:set>
                                    <p:animEffect transition="in" filter="fade">
                                      <p:cBhvr>
                                        <p:cTn id="82" dur="500"/>
                                        <p:tgtEl>
                                          <p:spTgt spid="246"/>
                                        </p:tgtEl>
                                      </p:cBhvr>
                                    </p:animEffect>
                                  </p:childTnLst>
                                </p:cTn>
                              </p:par>
                              <p:par>
                                <p:cTn id="83" presetID="42" presetClass="path" presetSubtype="0" decel="100000" fill="hold" nodeType="withEffect">
                                  <p:stCondLst>
                                    <p:cond delay="0"/>
                                  </p:stCondLst>
                                  <p:childTnLst>
                                    <p:animMotion origin="layout" path="M 2.29167E-6 0.04607 L 2.29167E-6 -7.40741E-7 " pathEditMode="relative" rAng="0" ptsTypes="AA">
                                      <p:cBhvr>
                                        <p:cTn id="84" dur="600" fill="hold"/>
                                        <p:tgtEl>
                                          <p:spTgt spid="246"/>
                                        </p:tgtEl>
                                        <p:attrNameLst>
                                          <p:attrName>ppt_x</p:attrName>
                                          <p:attrName>ppt_y</p:attrName>
                                        </p:attrNameLst>
                                      </p:cBhvr>
                                      <p:rCtr x="0" y="-2315"/>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81"/>
                                        </p:tgtEl>
                                        <p:attrNameLst>
                                          <p:attrName>style.visibility</p:attrName>
                                        </p:attrNameLst>
                                      </p:cBhvr>
                                      <p:to>
                                        <p:strVal val="visible"/>
                                      </p:to>
                                    </p:set>
                                    <p:animEffect transition="in" filter="fade">
                                      <p:cBhvr>
                                        <p:cTn id="89" dur="500"/>
                                        <p:tgtEl>
                                          <p:spTgt spid="281"/>
                                        </p:tgtEl>
                                      </p:cBhvr>
                                    </p:animEffect>
                                  </p:childTnLst>
                                </p:cTn>
                              </p:par>
                              <p:par>
                                <p:cTn id="90" presetID="42" presetClass="path" presetSubtype="0" decel="100000" fill="hold" nodeType="withEffect">
                                  <p:stCondLst>
                                    <p:cond delay="0"/>
                                  </p:stCondLst>
                                  <p:childTnLst>
                                    <p:animMotion origin="layout" path="M 4.58333E-6 0.04607 L 4.58333E-6 -2.22222E-6 " pathEditMode="relative" rAng="0" ptsTypes="AA">
                                      <p:cBhvr>
                                        <p:cTn id="91" dur="600" fill="hold"/>
                                        <p:tgtEl>
                                          <p:spTgt spid="281"/>
                                        </p:tgtEl>
                                        <p:attrNameLst>
                                          <p:attrName>ppt_x</p:attrName>
                                          <p:attrName>ppt_y</p:attrName>
                                        </p:attrNameLst>
                                      </p:cBhvr>
                                      <p:rCtr x="0" y="-231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80"/>
                                        </p:tgtEl>
                                        <p:attrNameLst>
                                          <p:attrName>style.visibility</p:attrName>
                                        </p:attrNameLst>
                                      </p:cBhvr>
                                      <p:to>
                                        <p:strVal val="visible"/>
                                      </p:to>
                                    </p:set>
                                    <p:animEffect transition="in" filter="fade">
                                      <p:cBhvr>
                                        <p:cTn id="96" dur="500"/>
                                        <p:tgtEl>
                                          <p:spTgt spid="280"/>
                                        </p:tgtEl>
                                      </p:cBhvr>
                                    </p:animEffect>
                                  </p:childTnLst>
                                </p:cTn>
                              </p:par>
                              <p:par>
                                <p:cTn id="97" presetID="42" presetClass="path" presetSubtype="0" decel="100000" fill="hold" nodeType="withEffect">
                                  <p:stCondLst>
                                    <p:cond delay="0"/>
                                  </p:stCondLst>
                                  <p:childTnLst>
                                    <p:animMotion origin="layout" path="M 4.58333E-6 0.04606 L 4.58333E-6 4.81481E-6 " pathEditMode="relative" rAng="0" ptsTypes="AA">
                                      <p:cBhvr>
                                        <p:cTn id="98" dur="600" fill="hold"/>
                                        <p:tgtEl>
                                          <p:spTgt spid="280"/>
                                        </p:tgtEl>
                                        <p:attrNameLst>
                                          <p:attrName>ppt_x</p:attrName>
                                          <p:attrName>ppt_y</p:attrName>
                                        </p:attrNameLst>
                                      </p:cBhvr>
                                      <p:rCtr x="0" y="-2315"/>
                                    </p:animMotion>
                                  </p:childTnLst>
                                </p:cTn>
                              </p:par>
                              <p:par>
                                <p:cTn id="99" presetID="10" presetClass="entr" presetSubtype="0" fill="hold"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42" presetClass="path" presetSubtype="0" decel="100000" fill="hold" nodeType="withEffect">
                                  <p:stCondLst>
                                    <p:cond delay="0"/>
                                  </p:stCondLst>
                                  <p:childTnLst>
                                    <p:animMotion origin="layout" path="M -2.08333E-6 0.04607 L -2.08333E-6 -7.40741E-7 " pathEditMode="relative" rAng="0" ptsTypes="AA">
                                      <p:cBhvr>
                                        <p:cTn id="103" dur="600" fill="hold"/>
                                        <p:tgtEl>
                                          <p:spTgt spid="1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Rectangle: Rounded Corners 40">
            <a:extLst>
              <a:ext uri="{FF2B5EF4-FFF2-40B4-BE49-F238E27FC236}">
                <a16:creationId xmlns:a16="http://schemas.microsoft.com/office/drawing/2014/main" id="{10F72197-38A6-5FDA-49FC-4906AACCB4A8}"/>
              </a:ext>
              <a:ext uri="{C183D7F6-B498-43B3-948B-1728B52AA6E4}">
                <adec:decorative xmlns:adec="http://schemas.microsoft.com/office/drawing/2017/decorative" val="1"/>
              </a:ext>
            </a:extLst>
          </p:cNvPr>
          <p:cNvSpPr/>
          <p:nvPr/>
        </p:nvSpPr>
        <p:spPr bwMode="auto">
          <a:xfrm>
            <a:off x="455995" y="2613156"/>
            <a:ext cx="11154865" cy="2626612"/>
          </a:xfrm>
          <a:prstGeom prst="roundRect">
            <a:avLst>
              <a:gd name="adj" fmla="val 5231"/>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err="1">
              <a:gradFill>
                <a:gsLst>
                  <a:gs pos="15060">
                    <a:srgbClr val="50E6FF"/>
                  </a:gs>
                  <a:gs pos="100000">
                    <a:srgbClr val="50E6FF"/>
                  </a:gs>
                </a:gsLst>
                <a:lin ang="5400000" scaled="1"/>
              </a:gradFill>
              <a:latin typeface="Segoe UI Semibold"/>
              <a:cs typeface="Segoe UI Semibold"/>
            </a:endParaRPr>
          </a:p>
        </p:txBody>
      </p:sp>
      <p:sp>
        <p:nvSpPr>
          <p:cNvPr id="3" name="Title 2">
            <a:extLst>
              <a:ext uri="{FF2B5EF4-FFF2-40B4-BE49-F238E27FC236}">
                <a16:creationId xmlns:a16="http://schemas.microsoft.com/office/drawing/2014/main" id="{41B24BD7-D57A-4D2A-B702-F2936FDBB2D1}"/>
              </a:ext>
            </a:extLst>
          </p:cNvPr>
          <p:cNvSpPr>
            <a:spLocks noGrp="1"/>
          </p:cNvSpPr>
          <p:nvPr>
            <p:ph type="title"/>
          </p:nvPr>
        </p:nvSpPr>
        <p:spPr>
          <a:xfrm>
            <a:off x="455995" y="1429596"/>
            <a:ext cx="11306469" cy="765402"/>
          </a:xfrm>
        </p:spPr>
        <p:txBody>
          <a:bodyPr/>
          <a:lstStyle/>
          <a:p>
            <a:pPr algn="ctr"/>
            <a:r>
              <a:rPr lang="en-US"/>
              <a:t>Azure Spring Apps</a:t>
            </a:r>
            <a:br>
              <a:rPr lang="en-US"/>
            </a:br>
            <a:r>
              <a:rPr lang="en-US" sz="2000">
                <a:solidFill>
                  <a:schemeClr val="accent5"/>
                </a:solidFill>
              </a:rPr>
              <a:t>Fully managed service for Spring Boot apps</a:t>
            </a:r>
            <a:endParaRPr lang="en-US">
              <a:solidFill>
                <a:schemeClr val="accent5"/>
              </a:solidFill>
            </a:endParaRPr>
          </a:p>
        </p:txBody>
      </p:sp>
      <p:sp>
        <p:nvSpPr>
          <p:cNvPr id="52" name="TextBox 51">
            <a:extLst>
              <a:ext uri="{FF2B5EF4-FFF2-40B4-BE49-F238E27FC236}">
                <a16:creationId xmlns:a16="http://schemas.microsoft.com/office/drawing/2014/main" id="{79B44735-5EEB-41FE-80D5-EA6D7A2AB6DC}"/>
              </a:ext>
            </a:extLst>
          </p:cNvPr>
          <p:cNvSpPr txBox="1"/>
          <p:nvPr/>
        </p:nvSpPr>
        <p:spPr>
          <a:xfrm>
            <a:off x="3173343" y="2379704"/>
            <a:ext cx="5845319" cy="461665"/>
          </a:xfrm>
          <a:prstGeom prst="rect">
            <a:avLst/>
          </a:prstGeom>
          <a:solidFill>
            <a:schemeClr val="tx1"/>
          </a:solidFill>
          <a:ln>
            <a:noFill/>
          </a:ln>
        </p:spPr>
        <p:txBody>
          <a:bodyPr vert="horz" wrap="square" lIns="91440" tIns="91440" rIns="91440" bIns="91440" rtlCol="0" anchor="ctr">
            <a:spAutoFit/>
          </a:bodyPr>
          <a:lstStyle>
            <a:lvl1pPr>
              <a:lnSpc>
                <a:spcPct val="90000"/>
              </a:lnSpc>
              <a:spcBef>
                <a:spcPct val="0"/>
              </a:spcBef>
              <a:buNone/>
              <a:defRPr sz="3600">
                <a:latin typeface="Segoe UI Light" panose="020B0502040204020203" pitchFamily="34" charset="0"/>
                <a:ea typeface="+mj-ea"/>
                <a:cs typeface="Segoe UI Light" panose="020B0502040204020203" pitchFamily="34" charset="0"/>
              </a:defRPr>
            </a:lvl1pPr>
          </a:lstStyle>
          <a:p>
            <a:pPr algn="ctr">
              <a:lnSpc>
                <a:spcPct val="100000"/>
              </a:lnSpc>
              <a:spcBef>
                <a:spcPts val="0"/>
              </a:spcBef>
              <a:spcAft>
                <a:spcPts val="1200"/>
              </a:spcAft>
              <a:defRPr/>
            </a:pPr>
            <a:r>
              <a:rPr lang="en-US" sz="1800" b="1">
                <a:gradFill>
                  <a:gsLst>
                    <a:gs pos="21739">
                      <a:schemeClr val="bg1"/>
                    </a:gs>
                    <a:gs pos="100000">
                      <a:schemeClr val="bg2"/>
                    </a:gs>
                  </a:gsLst>
                  <a:lin ang="16200000" scaled="1"/>
                </a:gradFill>
                <a:latin typeface="Segoe UI Semibold"/>
                <a:ea typeface="+mn-ea"/>
                <a:cs typeface="Segoe UI"/>
              </a:rPr>
              <a:t>Full integration into Azure’s ecosystem and services</a:t>
            </a:r>
          </a:p>
        </p:txBody>
      </p:sp>
      <p:sp>
        <p:nvSpPr>
          <p:cNvPr id="22" name="Rectangle 21">
            <a:extLst>
              <a:ext uri="{FF2B5EF4-FFF2-40B4-BE49-F238E27FC236}">
                <a16:creationId xmlns:a16="http://schemas.microsoft.com/office/drawing/2014/main" id="{11CD985A-FD3F-4F9D-BAA5-DD2CC34BAB98}"/>
              </a:ext>
            </a:extLst>
          </p:cNvPr>
          <p:cNvSpPr/>
          <p:nvPr/>
        </p:nvSpPr>
        <p:spPr>
          <a:xfrm>
            <a:off x="968492" y="4344420"/>
            <a:ext cx="2858283" cy="338554"/>
          </a:xfrm>
          <a:prstGeom prst="rect">
            <a:avLst/>
          </a:prstGeom>
        </p:spPr>
        <p:txBody>
          <a:bodyPr wrap="non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lang="en-US" sz="1600" b="1">
                <a:gradFill>
                  <a:gsLst>
                    <a:gs pos="21739">
                      <a:schemeClr val="bg1"/>
                    </a:gs>
                    <a:gs pos="100000">
                      <a:schemeClr val="bg1"/>
                    </a:gs>
                  </a:gsLst>
                  <a:lin ang="16200000" scaled="1"/>
                </a:gradFill>
                <a:latin typeface="+mj-lt"/>
                <a:cs typeface="Segoe UI" panose="020B0502040204020203" pitchFamily="34" charset="0"/>
              </a:rPr>
              <a:t>Fully managed infrastructure</a:t>
            </a:r>
          </a:p>
        </p:txBody>
      </p:sp>
      <p:sp>
        <p:nvSpPr>
          <p:cNvPr id="71" name="Rectangle 70">
            <a:extLst>
              <a:ext uri="{FF2B5EF4-FFF2-40B4-BE49-F238E27FC236}">
                <a16:creationId xmlns:a16="http://schemas.microsoft.com/office/drawing/2014/main" id="{D77F0336-DF2F-407C-BEC1-28AD17CED315}"/>
              </a:ext>
            </a:extLst>
          </p:cNvPr>
          <p:cNvSpPr/>
          <p:nvPr/>
        </p:nvSpPr>
        <p:spPr>
          <a:xfrm>
            <a:off x="4415831" y="4344420"/>
            <a:ext cx="3360343" cy="338554"/>
          </a:xfrm>
          <a:prstGeom prst="rect">
            <a:avLst/>
          </a:prstGeom>
        </p:spPr>
        <p:txBody>
          <a:bodyPr wrap="non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lang="en-US" sz="1600" b="1">
                <a:gradFill>
                  <a:gsLst>
                    <a:gs pos="21739">
                      <a:schemeClr val="bg1"/>
                    </a:gs>
                    <a:gs pos="100000">
                      <a:schemeClr val="bg1"/>
                    </a:gs>
                  </a:gsLst>
                  <a:lin ang="16200000" scaled="1"/>
                </a:gradFill>
                <a:latin typeface="+mj-lt"/>
                <a:cs typeface="Segoe UI" panose="020B0502040204020203" pitchFamily="34" charset="0"/>
              </a:rPr>
              <a:t>Built-in app lifecycle management</a:t>
            </a:r>
          </a:p>
        </p:txBody>
      </p:sp>
      <p:sp>
        <p:nvSpPr>
          <p:cNvPr id="72" name="Rectangle 71">
            <a:extLst>
              <a:ext uri="{FF2B5EF4-FFF2-40B4-BE49-F238E27FC236}">
                <a16:creationId xmlns:a16="http://schemas.microsoft.com/office/drawing/2014/main" id="{F0DBF802-0632-44FA-A649-CD9548D92AA4}"/>
              </a:ext>
            </a:extLst>
          </p:cNvPr>
          <p:cNvSpPr/>
          <p:nvPr/>
        </p:nvSpPr>
        <p:spPr>
          <a:xfrm>
            <a:off x="8653148" y="4344420"/>
            <a:ext cx="1938543" cy="338554"/>
          </a:xfrm>
          <a:prstGeom prst="rect">
            <a:avLst/>
          </a:prstGeom>
        </p:spPr>
        <p:txBody>
          <a:bodyPr wrap="none">
            <a:spAutoFit/>
          </a:bodyPr>
          <a:lstStyle/>
          <a:p>
            <a:pPr marL="0" marR="0" lvl="0" indent="0" algn="ctr" defTabSz="914225" rtl="0" eaLnBrk="1" fontAlgn="auto" latinLnBrk="0" hangingPunct="1">
              <a:lnSpc>
                <a:spcPct val="100000"/>
              </a:lnSpc>
              <a:spcBef>
                <a:spcPct val="0"/>
              </a:spcBef>
              <a:spcAft>
                <a:spcPts val="0"/>
              </a:spcAft>
              <a:buClrTx/>
              <a:buSzTx/>
              <a:buFontTx/>
              <a:buNone/>
              <a:tabLst/>
              <a:defRPr/>
            </a:pPr>
            <a:r>
              <a:rPr lang="en-US" sz="1600" b="1">
                <a:gradFill>
                  <a:gsLst>
                    <a:gs pos="21739">
                      <a:schemeClr val="bg1"/>
                    </a:gs>
                    <a:gs pos="100000">
                      <a:schemeClr val="bg1"/>
                    </a:gs>
                  </a:gsLst>
                  <a:lin ang="16200000" scaled="1"/>
                </a:gradFill>
                <a:latin typeface="+mj-lt"/>
                <a:cs typeface="Segoe UI" panose="020B0502040204020203" pitchFamily="34" charset="0"/>
              </a:rPr>
              <a:t>Ease of monitoring</a:t>
            </a:r>
          </a:p>
        </p:txBody>
      </p:sp>
      <p:pic>
        <p:nvPicPr>
          <p:cNvPr id="5" name="Graphic 4">
            <a:extLst>
              <a:ext uri="{FF2B5EF4-FFF2-40B4-BE49-F238E27FC236}">
                <a16:creationId xmlns:a16="http://schemas.microsoft.com/office/drawing/2014/main" id="{3B58D274-84D0-4CDE-B75E-B41F26B5D34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9585" y="572060"/>
            <a:ext cx="672830" cy="672830"/>
          </a:xfrm>
          <a:prstGeom prst="rect">
            <a:avLst/>
          </a:prstGeom>
        </p:spPr>
      </p:pic>
      <p:sp>
        <p:nvSpPr>
          <p:cNvPr id="56" name="TextBox 55">
            <a:extLst>
              <a:ext uri="{FF2B5EF4-FFF2-40B4-BE49-F238E27FC236}">
                <a16:creationId xmlns:a16="http://schemas.microsoft.com/office/drawing/2014/main" id="{537D744D-99B5-44CA-9787-8297DC5B75D5}"/>
              </a:ext>
            </a:extLst>
          </p:cNvPr>
          <p:cNvSpPr txBox="1"/>
          <p:nvPr/>
        </p:nvSpPr>
        <p:spPr>
          <a:xfrm>
            <a:off x="3275680" y="4925953"/>
            <a:ext cx="5640644" cy="677108"/>
          </a:xfrm>
          <a:prstGeom prst="rect">
            <a:avLst/>
          </a:prstGeom>
          <a:solidFill>
            <a:schemeClr val="tx1"/>
          </a:solidFill>
        </p:spPr>
        <p:txBody>
          <a:bodyPr vert="horz" wrap="square" lIns="0" tIns="91440" rIns="0" bIns="91440" rtlCol="0" anchor="ctr">
            <a:spAutoFit/>
          </a:bodyPr>
          <a:lstStyle>
            <a:lvl1pPr>
              <a:lnSpc>
                <a:spcPct val="90000"/>
              </a:lnSpc>
              <a:spcBef>
                <a:spcPct val="0"/>
              </a:spcBef>
              <a:buNone/>
              <a:defRPr sz="3600">
                <a:latin typeface="Segoe UI Light" panose="020B0502040204020203" pitchFamily="34" charset="0"/>
                <a:ea typeface="+mj-ea"/>
                <a:cs typeface="Segoe UI Light" panose="020B0502040204020203" pitchFamily="34" charset="0"/>
              </a:defRPr>
            </a:lvl1pPr>
          </a:lstStyle>
          <a:p>
            <a:pPr marR="0" lvl="0" indent="0" algn="ctr" fontAlgn="auto">
              <a:lnSpc>
                <a:spcPct val="100000"/>
              </a:lnSpc>
              <a:spcBef>
                <a:spcPts val="0"/>
              </a:spcBef>
              <a:buClrTx/>
              <a:buSzTx/>
              <a:tabLst/>
              <a:defRPr/>
            </a:pPr>
            <a:r>
              <a:rPr lang="en-US" sz="1800" b="1">
                <a:gradFill>
                  <a:gsLst>
                    <a:gs pos="21739">
                      <a:schemeClr val="accent5"/>
                    </a:gs>
                    <a:gs pos="42000">
                      <a:schemeClr val="accent5"/>
                    </a:gs>
                  </a:gsLst>
                  <a:lin ang="16200000" scaled="1"/>
                </a:gradFill>
                <a:latin typeface="Segoe UI Semibold"/>
                <a:ea typeface="+mn-ea"/>
                <a:cs typeface="Segoe UI"/>
              </a:rPr>
              <a:t>Enterprise ready</a:t>
            </a:r>
          </a:p>
          <a:p>
            <a:pPr algn="ctr">
              <a:lnSpc>
                <a:spcPct val="100000"/>
              </a:lnSpc>
              <a:spcBef>
                <a:spcPts val="0"/>
              </a:spcBef>
              <a:defRPr/>
            </a:pPr>
            <a:r>
              <a:rPr lang="en-US" sz="1400">
                <a:gradFill>
                  <a:gsLst>
                    <a:gs pos="21739">
                      <a:schemeClr val="bg1"/>
                    </a:gs>
                    <a:gs pos="100000">
                      <a:schemeClr val="bg1"/>
                    </a:gs>
                  </a:gsLst>
                  <a:lin ang="16200000" scaled="1"/>
                </a:gradFill>
                <a:latin typeface="Segoe UI" panose="020B0502040204020203" pitchFamily="34" charset="0"/>
                <a:ea typeface="+mn-ea"/>
                <a:cs typeface="Segoe UI" panose="020B0502040204020203" pitchFamily="34" charset="0"/>
              </a:rPr>
              <a:t>Jointly built, operated and supported by Microsoft and VMware</a:t>
            </a:r>
          </a:p>
        </p:txBody>
      </p:sp>
      <p:grpSp>
        <p:nvGrpSpPr>
          <p:cNvPr id="7" name="Group 6">
            <a:extLst>
              <a:ext uri="{FF2B5EF4-FFF2-40B4-BE49-F238E27FC236}">
                <a16:creationId xmlns:a16="http://schemas.microsoft.com/office/drawing/2014/main" id="{426909A7-4848-9E12-FEAA-5FF7945C29C4}"/>
              </a:ext>
              <a:ext uri="{C183D7F6-B498-43B3-948B-1728B52AA6E4}">
                <adec:decorative xmlns:adec="http://schemas.microsoft.com/office/drawing/2017/decorative" val="1"/>
              </a:ext>
            </a:extLst>
          </p:cNvPr>
          <p:cNvGrpSpPr/>
          <p:nvPr/>
        </p:nvGrpSpPr>
        <p:grpSpPr>
          <a:xfrm>
            <a:off x="1848653" y="3236157"/>
            <a:ext cx="8250721" cy="953909"/>
            <a:chOff x="1848651" y="3424793"/>
            <a:chExt cx="8250721" cy="953909"/>
          </a:xfrm>
        </p:grpSpPr>
        <p:grpSp>
          <p:nvGrpSpPr>
            <p:cNvPr id="33" name="strong consistency" descr="strong consistency">
              <a:extLst>
                <a:ext uri="{FF2B5EF4-FFF2-40B4-BE49-F238E27FC236}">
                  <a16:creationId xmlns:a16="http://schemas.microsoft.com/office/drawing/2014/main" id="{6E6B105C-53AB-88B0-C206-77CCC7A9939E}"/>
                </a:ext>
              </a:extLst>
            </p:cNvPr>
            <p:cNvGrpSpPr>
              <a:grpSpLocks noChangeAspect="1"/>
            </p:cNvGrpSpPr>
            <p:nvPr/>
          </p:nvGrpSpPr>
          <p:grpSpPr bwMode="auto">
            <a:xfrm>
              <a:off x="5556471" y="3426256"/>
              <a:ext cx="953909" cy="950983"/>
              <a:chOff x="3360" y="3030"/>
              <a:chExt cx="326" cy="325"/>
            </a:xfrm>
          </p:grpSpPr>
          <p:sp>
            <p:nvSpPr>
              <p:cNvPr id="34" name="AutoShape 167">
                <a:extLst>
                  <a:ext uri="{FF2B5EF4-FFF2-40B4-BE49-F238E27FC236}">
                    <a16:creationId xmlns:a16="http://schemas.microsoft.com/office/drawing/2014/main" id="{78102DBC-FBFC-507B-627D-FA152C287EB4}"/>
                  </a:ext>
                </a:extLst>
              </p:cNvPr>
              <p:cNvSpPr>
                <a:spLocks noChangeAspect="1" noChangeArrowheads="1" noTextEdit="1"/>
              </p:cNvSpPr>
              <p:nvPr/>
            </p:nvSpPr>
            <p:spPr bwMode="auto">
              <a:xfrm>
                <a:off x="3360" y="3030"/>
                <a:ext cx="326" cy="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69">
                <a:extLst>
                  <a:ext uri="{FF2B5EF4-FFF2-40B4-BE49-F238E27FC236}">
                    <a16:creationId xmlns:a16="http://schemas.microsoft.com/office/drawing/2014/main" id="{04FA1729-1836-96C9-6C18-C4CC656DC258}"/>
                  </a:ext>
                </a:extLst>
              </p:cNvPr>
              <p:cNvSpPr>
                <a:spLocks/>
              </p:cNvSpPr>
              <p:nvPr/>
            </p:nvSpPr>
            <p:spPr bwMode="auto">
              <a:xfrm>
                <a:off x="3586" y="3082"/>
                <a:ext cx="100" cy="261"/>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70">
                <a:extLst>
                  <a:ext uri="{FF2B5EF4-FFF2-40B4-BE49-F238E27FC236}">
                    <a16:creationId xmlns:a16="http://schemas.microsoft.com/office/drawing/2014/main" id="{C5415497-6116-CA26-CAF3-C4639F41498D}"/>
                  </a:ext>
                </a:extLst>
              </p:cNvPr>
              <p:cNvSpPr>
                <a:spLocks/>
              </p:cNvSpPr>
              <p:nvPr/>
            </p:nvSpPr>
            <p:spPr bwMode="auto">
              <a:xfrm>
                <a:off x="3360" y="3228"/>
                <a:ext cx="205" cy="127"/>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71">
                <a:extLst>
                  <a:ext uri="{FF2B5EF4-FFF2-40B4-BE49-F238E27FC236}">
                    <a16:creationId xmlns:a16="http://schemas.microsoft.com/office/drawing/2014/main" id="{F2ED0E65-765D-409B-9676-E4B2B3080D79}"/>
                  </a:ext>
                </a:extLst>
              </p:cNvPr>
              <p:cNvSpPr>
                <a:spLocks/>
              </p:cNvSpPr>
              <p:nvPr/>
            </p:nvSpPr>
            <p:spPr bwMode="auto">
              <a:xfrm>
                <a:off x="3367" y="3032"/>
                <a:ext cx="243" cy="161"/>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72">
                <a:extLst>
                  <a:ext uri="{FF2B5EF4-FFF2-40B4-BE49-F238E27FC236}">
                    <a16:creationId xmlns:a16="http://schemas.microsoft.com/office/drawing/2014/main" id="{4BFD5D55-4054-89C0-7574-A6924DF9D775}"/>
                  </a:ext>
                </a:extLst>
              </p:cNvPr>
              <p:cNvSpPr>
                <a:spLocks noEditPoints="1"/>
              </p:cNvSpPr>
              <p:nvPr/>
            </p:nvSpPr>
            <p:spPr bwMode="auto">
              <a:xfrm>
                <a:off x="3410" y="3078"/>
                <a:ext cx="231" cy="231"/>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4" name="magnifying glass" descr="magnifying glass, search">
              <a:extLst>
                <a:ext uri="{FF2B5EF4-FFF2-40B4-BE49-F238E27FC236}">
                  <a16:creationId xmlns:a16="http://schemas.microsoft.com/office/drawing/2014/main" id="{06A855E9-EF38-5726-5AB1-7CDE58414277}"/>
                </a:ext>
              </a:extLst>
            </p:cNvPr>
            <p:cNvGrpSpPr/>
            <p:nvPr/>
          </p:nvGrpSpPr>
          <p:grpSpPr>
            <a:xfrm>
              <a:off x="9145463" y="3424793"/>
              <a:ext cx="953909" cy="953909"/>
              <a:chOff x="4450109" y="3923503"/>
              <a:chExt cx="443854" cy="443854"/>
            </a:xfrm>
          </p:grpSpPr>
          <p:sp>
            <p:nvSpPr>
              <p:cNvPr id="45" name="Freeform: Shape 44">
                <a:extLst>
                  <a:ext uri="{FF2B5EF4-FFF2-40B4-BE49-F238E27FC236}">
                    <a16:creationId xmlns:a16="http://schemas.microsoft.com/office/drawing/2014/main" id="{9F489ACC-DA21-EBE7-61F3-C53ED3B03DCD}"/>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solidFill>
                <a:schemeClr val="tx1"/>
              </a:solidFill>
              <a:ln w="451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BE73A86-4F7D-7B31-41DF-423228ECBD01}"/>
                  </a:ext>
                </a:extLst>
              </p:cNvPr>
              <p:cNvSpPr/>
              <p:nvPr/>
            </p:nvSpPr>
            <p:spPr>
              <a:xfrm>
                <a:off x="4453473" y="3928006"/>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chemeClr val="accent5"/>
              </a:solidFill>
              <a:ln w="4517"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7A3EC52-BF7C-EBE8-058A-8958F87BD9A6}"/>
                  </a:ext>
                </a:extLst>
              </p:cNvPr>
              <p:cNvSpPr/>
              <p:nvPr/>
            </p:nvSpPr>
            <p:spPr>
              <a:xfrm>
                <a:off x="4557448" y="4019826"/>
                <a:ext cx="22879" cy="137274"/>
              </a:xfrm>
              <a:custGeom>
                <a:avLst/>
                <a:gdLst>
                  <a:gd name="connsiteX0" fmla="*/ 23782 w 22879"/>
                  <a:gd name="connsiteY0" fmla="*/ 1627 h 137274"/>
                  <a:gd name="connsiteX1" fmla="*/ 1627 w 22879"/>
                  <a:gd name="connsiteY1" fmla="*/ 1627 h 137274"/>
                  <a:gd name="connsiteX2" fmla="*/ 1627 w 22879"/>
                  <a:gd name="connsiteY2" fmla="*/ 138811 h 137274"/>
                  <a:gd name="connsiteX3" fmla="*/ 23782 w 22879"/>
                  <a:gd name="connsiteY3" fmla="*/ 138811 h 137274"/>
                  <a:gd name="connsiteX4" fmla="*/ 23782 w 22879"/>
                  <a:gd name="connsiteY4" fmla="*/ 1627 h 13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137274">
                    <a:moveTo>
                      <a:pt x="23782" y="1627"/>
                    </a:moveTo>
                    <a:lnTo>
                      <a:pt x="1627" y="1627"/>
                    </a:lnTo>
                    <a:lnTo>
                      <a:pt x="1627" y="138811"/>
                    </a:lnTo>
                    <a:lnTo>
                      <a:pt x="23782" y="138811"/>
                    </a:lnTo>
                    <a:lnTo>
                      <a:pt x="23782" y="1627"/>
                    </a:lnTo>
                    <a:close/>
                  </a:path>
                </a:pathLst>
              </a:custGeom>
              <a:solidFill>
                <a:srgbClr val="0078D4"/>
              </a:solidFill>
              <a:ln w="4517"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86A9D72-3BCB-C68B-4DED-BC4FEA8B917E}"/>
                  </a:ext>
                </a:extLst>
              </p:cNvPr>
              <p:cNvSpPr/>
              <p:nvPr/>
            </p:nvSpPr>
            <p:spPr>
              <a:xfrm>
                <a:off x="4603282" y="4066407"/>
                <a:ext cx="22879" cy="91516"/>
              </a:xfrm>
              <a:custGeom>
                <a:avLst/>
                <a:gdLst>
                  <a:gd name="connsiteX0" fmla="*/ 23782 w 22879"/>
                  <a:gd name="connsiteY0" fmla="*/ 1627 h 91516"/>
                  <a:gd name="connsiteX1" fmla="*/ 1627 w 22879"/>
                  <a:gd name="connsiteY1" fmla="*/ 1627 h 91516"/>
                  <a:gd name="connsiteX2" fmla="*/ 1627 w 22879"/>
                  <a:gd name="connsiteY2" fmla="*/ 92218 h 91516"/>
                  <a:gd name="connsiteX3" fmla="*/ 23782 w 22879"/>
                  <a:gd name="connsiteY3" fmla="*/ 92218 h 91516"/>
                  <a:gd name="connsiteX4" fmla="*/ 23782 w 22879"/>
                  <a:gd name="connsiteY4" fmla="*/ 1627 h 9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91516">
                    <a:moveTo>
                      <a:pt x="23782" y="1627"/>
                    </a:moveTo>
                    <a:lnTo>
                      <a:pt x="1627" y="1627"/>
                    </a:lnTo>
                    <a:lnTo>
                      <a:pt x="1627" y="92218"/>
                    </a:lnTo>
                    <a:lnTo>
                      <a:pt x="23782" y="92218"/>
                    </a:lnTo>
                    <a:lnTo>
                      <a:pt x="23782" y="1627"/>
                    </a:lnTo>
                    <a:close/>
                  </a:path>
                </a:pathLst>
              </a:custGeom>
              <a:solidFill>
                <a:srgbClr val="50E6FF"/>
              </a:solidFill>
              <a:ln w="4517"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DCA0E31-E830-05D7-EC73-49AC209AD36E}"/>
                  </a:ext>
                </a:extLst>
              </p:cNvPr>
              <p:cNvSpPr/>
              <p:nvPr/>
            </p:nvSpPr>
            <p:spPr>
              <a:xfrm>
                <a:off x="4649732" y="4112469"/>
                <a:ext cx="22879" cy="45758"/>
              </a:xfrm>
              <a:custGeom>
                <a:avLst/>
                <a:gdLst>
                  <a:gd name="connsiteX0" fmla="*/ 23783 w 22879"/>
                  <a:gd name="connsiteY0" fmla="*/ 1627 h 45758"/>
                  <a:gd name="connsiteX1" fmla="*/ 1627 w 22879"/>
                  <a:gd name="connsiteY1" fmla="*/ 1627 h 45758"/>
                  <a:gd name="connsiteX2" fmla="*/ 1627 w 22879"/>
                  <a:gd name="connsiteY2" fmla="*/ 46159 h 45758"/>
                  <a:gd name="connsiteX3" fmla="*/ 23783 w 22879"/>
                  <a:gd name="connsiteY3" fmla="*/ 46159 h 45758"/>
                  <a:gd name="connsiteX4" fmla="*/ 23783 w 22879"/>
                  <a:gd name="connsiteY4" fmla="*/ 1627 h 4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45758">
                    <a:moveTo>
                      <a:pt x="23783" y="1627"/>
                    </a:moveTo>
                    <a:lnTo>
                      <a:pt x="1627" y="1627"/>
                    </a:lnTo>
                    <a:lnTo>
                      <a:pt x="1627" y="46159"/>
                    </a:lnTo>
                    <a:lnTo>
                      <a:pt x="23783" y="46159"/>
                    </a:lnTo>
                    <a:lnTo>
                      <a:pt x="23783" y="1627"/>
                    </a:lnTo>
                    <a:close/>
                  </a:path>
                </a:pathLst>
              </a:custGeom>
              <a:solidFill>
                <a:srgbClr val="50E6FF"/>
              </a:solidFill>
              <a:ln w="4517"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0EA06072-0934-3B02-B970-7802DC759EBF}"/>
                </a:ext>
              </a:extLst>
            </p:cNvPr>
            <p:cNvGrpSpPr/>
            <p:nvPr/>
          </p:nvGrpSpPr>
          <p:grpSpPr>
            <a:xfrm>
              <a:off x="1848651" y="3485746"/>
              <a:ext cx="1097960" cy="832003"/>
              <a:chOff x="1370826" y="3543031"/>
              <a:chExt cx="1097960" cy="832003"/>
            </a:xfrm>
          </p:grpSpPr>
          <p:grpSp>
            <p:nvGrpSpPr>
              <p:cNvPr id="79" name="innovation-ready cloud" descr="innovation-ready cloud">
                <a:extLst>
                  <a:ext uri="{FF2B5EF4-FFF2-40B4-BE49-F238E27FC236}">
                    <a16:creationId xmlns:a16="http://schemas.microsoft.com/office/drawing/2014/main" id="{2162978C-1067-9D62-69BE-D5A7198AF4D3}"/>
                  </a:ext>
                </a:extLst>
              </p:cNvPr>
              <p:cNvGrpSpPr/>
              <p:nvPr/>
            </p:nvGrpSpPr>
            <p:grpSpPr>
              <a:xfrm>
                <a:off x="1370826" y="3543031"/>
                <a:ext cx="1097960" cy="635662"/>
                <a:chOff x="7218747" y="1372514"/>
                <a:chExt cx="443544" cy="256789"/>
              </a:xfrm>
            </p:grpSpPr>
            <p:sp>
              <p:nvSpPr>
                <p:cNvPr id="80" name="Freeform 686">
                  <a:extLst>
                    <a:ext uri="{FF2B5EF4-FFF2-40B4-BE49-F238E27FC236}">
                      <a16:creationId xmlns:a16="http://schemas.microsoft.com/office/drawing/2014/main" id="{C0A26313-4959-EC81-11BE-18D2AD79D638}"/>
                    </a:ext>
                  </a:extLst>
                </p:cNvPr>
                <p:cNvSpPr>
                  <a:spLocks/>
                </p:cNvSpPr>
                <p:nvPr/>
              </p:nvSpPr>
              <p:spPr bwMode="auto">
                <a:xfrm>
                  <a:off x="7218747" y="1372514"/>
                  <a:ext cx="443544" cy="256789"/>
                </a:xfrm>
                <a:custGeom>
                  <a:avLst/>
                  <a:gdLst>
                    <a:gd name="T0" fmla="*/ 382 w 384"/>
                    <a:gd name="T1" fmla="*/ 155 h 223"/>
                    <a:gd name="T2" fmla="*/ 382 w 384"/>
                    <a:gd name="T3" fmla="*/ 153 h 223"/>
                    <a:gd name="T4" fmla="*/ 384 w 384"/>
                    <a:gd name="T5" fmla="*/ 136 h 223"/>
                    <a:gd name="T6" fmla="*/ 297 w 384"/>
                    <a:gd name="T7" fmla="*/ 50 h 223"/>
                    <a:gd name="T8" fmla="*/ 278 w 384"/>
                    <a:gd name="T9" fmla="*/ 52 h 223"/>
                    <a:gd name="T10" fmla="*/ 184 w 384"/>
                    <a:gd name="T11" fmla="*/ 0 h 223"/>
                    <a:gd name="T12" fmla="*/ 73 w 384"/>
                    <a:gd name="T13" fmla="*/ 112 h 223"/>
                    <a:gd name="T14" fmla="*/ 73 w 384"/>
                    <a:gd name="T15" fmla="*/ 116 h 223"/>
                    <a:gd name="T16" fmla="*/ 55 w 384"/>
                    <a:gd name="T17" fmla="*/ 113 h 223"/>
                    <a:gd name="T18" fmla="*/ 0 w 384"/>
                    <a:gd name="T19" fmla="*/ 168 h 223"/>
                    <a:gd name="T20" fmla="*/ 49 w 384"/>
                    <a:gd name="T21" fmla="*/ 222 h 223"/>
                    <a:gd name="T22" fmla="*/ 297 w 384"/>
                    <a:gd name="T23" fmla="*/ 223 h 223"/>
                    <a:gd name="T24" fmla="*/ 373 w 384"/>
                    <a:gd name="T25" fmla="*/ 179 h 223"/>
                    <a:gd name="T26" fmla="*/ 374 w 384"/>
                    <a:gd name="T27" fmla="*/ 176 h 223"/>
                    <a:gd name="T28" fmla="*/ 382 w 384"/>
                    <a:gd name="T29" fmla="*/ 15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3">
                      <a:moveTo>
                        <a:pt x="382" y="155"/>
                      </a:moveTo>
                      <a:cubicBezTo>
                        <a:pt x="382" y="154"/>
                        <a:pt x="382" y="154"/>
                        <a:pt x="382" y="153"/>
                      </a:cubicBezTo>
                      <a:cubicBezTo>
                        <a:pt x="383" y="147"/>
                        <a:pt x="384" y="142"/>
                        <a:pt x="384" y="136"/>
                      </a:cubicBezTo>
                      <a:cubicBezTo>
                        <a:pt x="384" y="89"/>
                        <a:pt x="345" y="50"/>
                        <a:pt x="297" y="50"/>
                      </a:cubicBezTo>
                      <a:cubicBezTo>
                        <a:pt x="291" y="50"/>
                        <a:pt x="284" y="51"/>
                        <a:pt x="278" y="52"/>
                      </a:cubicBezTo>
                      <a:cubicBezTo>
                        <a:pt x="258" y="21"/>
                        <a:pt x="224" y="0"/>
                        <a:pt x="184" y="0"/>
                      </a:cubicBezTo>
                      <a:cubicBezTo>
                        <a:pt x="122" y="0"/>
                        <a:pt x="73" y="50"/>
                        <a:pt x="73" y="112"/>
                      </a:cubicBezTo>
                      <a:cubicBezTo>
                        <a:pt x="73" y="113"/>
                        <a:pt x="73" y="115"/>
                        <a:pt x="73" y="116"/>
                      </a:cubicBezTo>
                      <a:cubicBezTo>
                        <a:pt x="67" y="114"/>
                        <a:pt x="61" y="113"/>
                        <a:pt x="55" y="113"/>
                      </a:cubicBezTo>
                      <a:cubicBezTo>
                        <a:pt x="25" y="113"/>
                        <a:pt x="0" y="138"/>
                        <a:pt x="0" y="168"/>
                      </a:cubicBezTo>
                      <a:cubicBezTo>
                        <a:pt x="0" y="196"/>
                        <a:pt x="22" y="220"/>
                        <a:pt x="49" y="222"/>
                      </a:cubicBezTo>
                      <a:cubicBezTo>
                        <a:pt x="297" y="223"/>
                        <a:pt x="297" y="223"/>
                        <a:pt x="297" y="223"/>
                      </a:cubicBezTo>
                      <a:cubicBezTo>
                        <a:pt x="330" y="223"/>
                        <a:pt x="358" y="205"/>
                        <a:pt x="373" y="179"/>
                      </a:cubicBezTo>
                      <a:cubicBezTo>
                        <a:pt x="373" y="178"/>
                        <a:pt x="374" y="177"/>
                        <a:pt x="374" y="176"/>
                      </a:cubicBezTo>
                      <a:cubicBezTo>
                        <a:pt x="376" y="172"/>
                        <a:pt x="380" y="164"/>
                        <a:pt x="382" y="1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82" name="Oval 688">
                  <a:extLst>
                    <a:ext uri="{FF2B5EF4-FFF2-40B4-BE49-F238E27FC236}">
                      <a16:creationId xmlns:a16="http://schemas.microsoft.com/office/drawing/2014/main" id="{119E8041-9D1E-7A63-2750-AA088F51D5C8}"/>
                    </a:ext>
                  </a:extLst>
                </p:cNvPr>
                <p:cNvSpPr>
                  <a:spLocks noChangeArrowheads="1"/>
                </p:cNvSpPr>
                <p:nvPr/>
              </p:nvSpPr>
              <p:spPr bwMode="auto">
                <a:xfrm>
                  <a:off x="7403945" y="1464335"/>
                  <a:ext cx="73146"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nvGrpSpPr>
              <p:cNvPr id="55" name="person" descr="person">
                <a:extLst>
                  <a:ext uri="{FF2B5EF4-FFF2-40B4-BE49-F238E27FC236}">
                    <a16:creationId xmlns:a16="http://schemas.microsoft.com/office/drawing/2014/main" id="{FB47EBF0-8F1A-8C03-D14D-C784D432A0B7}"/>
                  </a:ext>
                </a:extLst>
              </p:cNvPr>
              <p:cNvGrpSpPr/>
              <p:nvPr/>
            </p:nvGrpSpPr>
            <p:grpSpPr>
              <a:xfrm>
                <a:off x="1636397" y="3735027"/>
                <a:ext cx="528862" cy="640007"/>
                <a:chOff x="5517875" y="3368919"/>
                <a:chExt cx="233375" cy="282423"/>
              </a:xfrm>
              <a:solidFill>
                <a:schemeClr val="accent5"/>
              </a:solidFill>
            </p:grpSpPr>
            <p:sp>
              <p:nvSpPr>
                <p:cNvPr id="61" name="Freeform: Shape 60">
                  <a:extLst>
                    <a:ext uri="{FF2B5EF4-FFF2-40B4-BE49-F238E27FC236}">
                      <a16:creationId xmlns:a16="http://schemas.microsoft.com/office/drawing/2014/main" id="{06A37F68-0A31-884C-42AB-229BB9E5F9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2857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28230E3A-8250-4190-81D7-237722C8E6B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28575" cap="flat">
                  <a:noFill/>
                  <a:prstDash val="solid"/>
                  <a:miter/>
                </a:ln>
              </p:spPr>
              <p:txBody>
                <a:bodyPr rtlCol="0" anchor="ctr"/>
                <a:lstStyle/>
                <a:p>
                  <a:endParaRPr lang="en-US"/>
                </a:p>
              </p:txBody>
            </p:sp>
          </p:grpSp>
        </p:grpSp>
      </p:grpSp>
      <p:grpSp>
        <p:nvGrpSpPr>
          <p:cNvPr id="2" name="Group 1" descr="Microsoft + VMware">
            <a:extLst>
              <a:ext uri="{FF2B5EF4-FFF2-40B4-BE49-F238E27FC236}">
                <a16:creationId xmlns:a16="http://schemas.microsoft.com/office/drawing/2014/main" id="{FDC5F7F1-622A-3009-CEA2-E33E4F0DA2CF}"/>
              </a:ext>
            </a:extLst>
          </p:cNvPr>
          <p:cNvGrpSpPr/>
          <p:nvPr/>
        </p:nvGrpSpPr>
        <p:grpSpPr>
          <a:xfrm>
            <a:off x="3927462" y="5819136"/>
            <a:ext cx="4337076" cy="395065"/>
            <a:chOff x="3618274" y="5914825"/>
            <a:chExt cx="4337076" cy="395065"/>
          </a:xfrm>
        </p:grpSpPr>
        <p:pic>
          <p:nvPicPr>
            <p:cNvPr id="39" name="MS logo white - EMF" descr="Microsoft logo white text version">
              <a:extLst>
                <a:ext uri="{FF2B5EF4-FFF2-40B4-BE49-F238E27FC236}">
                  <a16:creationId xmlns:a16="http://schemas.microsoft.com/office/drawing/2014/main" id="{0FF49010-0C0F-4B02-FC49-B06EFAD03594}"/>
                </a:ext>
              </a:extLst>
            </p:cNvPr>
            <p:cNvPicPr>
              <a:picLocks noChangeAspect="1"/>
            </p:cNvPicPr>
            <p:nvPr/>
          </p:nvPicPr>
          <p:blipFill>
            <a:blip r:embed="rId5"/>
            <a:stretch>
              <a:fillRect/>
            </a:stretch>
          </p:blipFill>
          <p:spPr bwMode="black">
            <a:xfrm>
              <a:off x="3618274" y="5914825"/>
              <a:ext cx="1844636" cy="395065"/>
            </a:xfrm>
            <a:prstGeom prst="rect">
              <a:avLst/>
            </a:prstGeom>
          </p:spPr>
        </p:pic>
        <p:pic>
          <p:nvPicPr>
            <p:cNvPr id="40" name="Graphic 39">
              <a:extLst>
                <a:ext uri="{FF2B5EF4-FFF2-40B4-BE49-F238E27FC236}">
                  <a16:creationId xmlns:a16="http://schemas.microsoft.com/office/drawing/2014/main" id="{9BA116E7-0EC5-5C1F-EB15-84F6CD7CC5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8705" y="5983736"/>
              <a:ext cx="1576645" cy="257242"/>
            </a:xfrm>
            <a:prstGeom prst="rect">
              <a:avLst/>
            </a:prstGeom>
          </p:spPr>
        </p:pic>
      </p:grpSp>
    </p:spTree>
    <p:extLst>
      <p:ext uri="{BB962C8B-B14F-4D97-AF65-F5344CB8AC3E}">
        <p14:creationId xmlns:p14="http://schemas.microsoft.com/office/powerpoint/2010/main" val="1764292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500"/>
                                  </p:stCondLst>
                                  <p:childTnLst>
                                    <p:animMotion origin="layout" path="M 3.33333E-6 0.04607 L 3.33333E-6 -1.48148E-6 " pathEditMode="relative" rAng="0" ptsTypes="AA">
                                      <p:cBhvr>
                                        <p:cTn id="9" dur="6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500"/>
                                  </p:stCondLst>
                                  <p:childTnLst>
                                    <p:animMotion origin="layout" path="M 3.33333E-6 0.04607 L 3.33333E-6 -1.48148E-6 " pathEditMode="relative" rAng="0" ptsTypes="AA">
                                      <p:cBhvr>
                                        <p:cTn id="14" dur="600" fill="hold"/>
                                        <p:tgtEl>
                                          <p:spTgt spid="3"/>
                                        </p:tgtEl>
                                        <p:attrNameLst>
                                          <p:attrName>ppt_x</p:attrName>
                                          <p:attrName>ppt_y</p:attrName>
                                        </p:attrNameLst>
                                      </p:cBhvr>
                                      <p:rCtr x="0" y="-2315"/>
                                    </p:animMotion>
                                  </p:childTnLst>
                                </p:cTn>
                              </p:par>
                              <p:par>
                                <p:cTn id="15" presetID="10" presetClass="entr" presetSubtype="0" fill="hold" grpId="0" nodeType="withEffect">
                                  <p:stCondLst>
                                    <p:cond delay="50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42" presetClass="path" presetSubtype="0" decel="100000" fill="hold" grpId="1" nodeType="withEffect">
                                  <p:stCondLst>
                                    <p:cond delay="500"/>
                                  </p:stCondLst>
                                  <p:childTnLst>
                                    <p:animMotion origin="layout" path="M 0 0.04606 L 0 4.44444E-6 " pathEditMode="relative" rAng="0" ptsTypes="AA">
                                      <p:cBhvr>
                                        <p:cTn id="19" dur="600" fill="hold"/>
                                        <p:tgtEl>
                                          <p:spTgt spid="52"/>
                                        </p:tgtEl>
                                        <p:attrNameLst>
                                          <p:attrName>ppt_x</p:attrName>
                                          <p:attrName>ppt_y</p:attrName>
                                        </p:attrNameLst>
                                      </p:cBhvr>
                                      <p:rCtr x="0" y="-2315"/>
                                    </p:animMotion>
                                  </p:childTnLst>
                                </p:cTn>
                              </p:par>
                              <p:par>
                                <p:cTn id="20" presetID="10" presetClass="entr" presetSubtype="0" fill="hold" grpId="0" nodeType="withEffect">
                                  <p:stCondLst>
                                    <p:cond delay="50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grpId="1" nodeType="withEffect">
                                  <p:stCondLst>
                                    <p:cond delay="500"/>
                                  </p:stCondLst>
                                  <p:childTnLst>
                                    <p:animMotion origin="layout" path="M 0 0.04607 L 0 -2.59259E-6 " pathEditMode="relative" rAng="0" ptsTypes="AA">
                                      <p:cBhvr>
                                        <p:cTn id="24" dur="600" fill="hold"/>
                                        <p:tgtEl>
                                          <p:spTgt spid="56"/>
                                        </p:tgtEl>
                                        <p:attrNameLst>
                                          <p:attrName>ppt_x</p:attrName>
                                          <p:attrName>ppt_y</p:attrName>
                                        </p:attrNameLst>
                                      </p:cBhvr>
                                      <p:rCtr x="0" y="-2315"/>
                                    </p:animMotion>
                                  </p:childTnLst>
                                </p:cTn>
                              </p:par>
                              <p:par>
                                <p:cTn id="25" presetID="10" presetClass="entr" presetSubtype="0" fill="hold" grpId="0" nodeType="withEffect">
                                  <p:stCondLst>
                                    <p:cond delay="50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par>
                                <p:cTn id="28" presetID="42" presetClass="path" presetSubtype="0" decel="100000" fill="hold" grpId="1" nodeType="withEffect">
                                  <p:stCondLst>
                                    <p:cond delay="500"/>
                                  </p:stCondLst>
                                  <p:childTnLst>
                                    <p:animMotion origin="layout" path="M -2.70833E-6 0.04607 L -2.70833E-6 -1.85185E-6 " pathEditMode="relative" rAng="0" ptsTypes="AA">
                                      <p:cBhvr>
                                        <p:cTn id="29" dur="600" fill="hold"/>
                                        <p:tgtEl>
                                          <p:spTgt spid="72"/>
                                        </p:tgtEl>
                                        <p:attrNameLst>
                                          <p:attrName>ppt_x</p:attrName>
                                          <p:attrName>ppt_y</p:attrName>
                                        </p:attrNameLst>
                                      </p:cBhvr>
                                      <p:rCtr x="0" y="-2315"/>
                                    </p:animMotion>
                                  </p:childTnLst>
                                </p:cTn>
                              </p:par>
                              <p:par>
                                <p:cTn id="30" presetID="10" presetClass="entr" presetSubtype="0" fill="hold" grpId="0" nodeType="withEffect">
                                  <p:stCondLst>
                                    <p:cond delay="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42" presetClass="path" presetSubtype="0" decel="100000" fill="hold" grpId="1" nodeType="withEffect">
                                  <p:stCondLst>
                                    <p:cond delay="500"/>
                                  </p:stCondLst>
                                  <p:childTnLst>
                                    <p:animMotion origin="layout" path="M 0 0.04607 L 0 -1.85185E-6 " pathEditMode="relative" rAng="0" ptsTypes="AA">
                                      <p:cBhvr>
                                        <p:cTn id="34" dur="600" fill="hold"/>
                                        <p:tgtEl>
                                          <p:spTgt spid="71"/>
                                        </p:tgtEl>
                                        <p:attrNameLst>
                                          <p:attrName>ppt_x</p:attrName>
                                          <p:attrName>ppt_y</p:attrName>
                                        </p:attrNameLst>
                                      </p:cBhvr>
                                      <p:rCtr x="0" y="-2315"/>
                                    </p:animMotion>
                                  </p:childTnLst>
                                </p:cTn>
                              </p:par>
                              <p:par>
                                <p:cTn id="35" presetID="10" presetClass="entr" presetSubtype="0"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500"/>
                                  </p:stCondLst>
                                  <p:childTnLst>
                                    <p:animMotion origin="layout" path="M -4.58333E-6 0.04607 L -4.58333E-6 -1.85185E-6 " pathEditMode="relative" rAng="0" ptsTypes="AA">
                                      <p:cBhvr>
                                        <p:cTn id="39" dur="600" fill="hold"/>
                                        <p:tgtEl>
                                          <p:spTgt spid="22"/>
                                        </p:tgtEl>
                                        <p:attrNameLst>
                                          <p:attrName>ppt_x</p:attrName>
                                          <p:attrName>ppt_y</p:attrName>
                                        </p:attrNameLst>
                                      </p:cBhvr>
                                      <p:rCtr x="0" y="-2315"/>
                                    </p:animMotion>
                                  </p:childTnLst>
                                </p:cTn>
                              </p:par>
                              <p:par>
                                <p:cTn id="40" presetID="10" presetClass="entr" presetSubtype="0"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500"/>
                                  </p:stCondLst>
                                  <p:childTnLst>
                                    <p:animMotion origin="layout" path="M -3.95833E-6 0.04606 L -3.95833E-6 4.81481E-6 " pathEditMode="relative" rAng="0" ptsTypes="AA">
                                      <p:cBhvr>
                                        <p:cTn id="44" dur="600" fill="hold"/>
                                        <p:tgtEl>
                                          <p:spTgt spid="7"/>
                                        </p:tgtEl>
                                        <p:attrNameLst>
                                          <p:attrName>ppt_x</p:attrName>
                                          <p:attrName>ppt_y</p:attrName>
                                        </p:attrNameLst>
                                      </p:cBhvr>
                                      <p:rCtr x="0" y="-2315"/>
                                    </p:animMotion>
                                  </p:childTnLst>
                                </p:cTn>
                              </p:par>
                              <p:par>
                                <p:cTn id="45" presetID="10" presetClass="entr" presetSubtype="0" fill="hold" grpId="0" nodeType="withEffect">
                                  <p:stCondLst>
                                    <p:cond delay="5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42" presetClass="path" presetSubtype="0" decel="100000" fill="hold" grpId="1" nodeType="withEffect">
                                  <p:stCondLst>
                                    <p:cond delay="500"/>
                                  </p:stCondLst>
                                  <p:childTnLst>
                                    <p:animMotion origin="layout" path="M -1.66667E-6 0.04607 L -1.66667E-6 -3.7037E-6 " pathEditMode="relative" rAng="0" ptsTypes="AA">
                                      <p:cBhvr>
                                        <p:cTn id="49" dur="600" fill="hold"/>
                                        <p:tgtEl>
                                          <p:spTgt spid="41"/>
                                        </p:tgtEl>
                                        <p:attrNameLst>
                                          <p:attrName>ppt_x</p:attrName>
                                          <p:attrName>ppt_y</p:attrName>
                                        </p:attrNameLst>
                                      </p:cBhvr>
                                      <p:rCtr x="0" y="-2315"/>
                                    </p:animMotion>
                                  </p:childTnLst>
                                </p:cTn>
                              </p:par>
                              <p:par>
                                <p:cTn id="50" presetID="10" presetClass="entr" presetSubtype="0" fill="hold" nodeType="withEffect">
                                  <p:stCondLst>
                                    <p:cond delay="5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nodeType="withEffect">
                                  <p:stCondLst>
                                    <p:cond delay="500"/>
                                  </p:stCondLst>
                                  <p:childTnLst>
                                    <p:animMotion origin="layout" path="M 0 0.04607 L 0 -4.81481E-6 " pathEditMode="relative" rAng="0" ptsTypes="AA">
                                      <p:cBhvr>
                                        <p:cTn id="54"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 grpId="0"/>
      <p:bldP spid="3" grpId="1"/>
      <p:bldP spid="52" grpId="0" animBg="1"/>
      <p:bldP spid="52" grpId="1" animBg="1"/>
      <p:bldP spid="22" grpId="0"/>
      <p:bldP spid="22" grpId="1"/>
      <p:bldP spid="71" grpId="0"/>
      <p:bldP spid="71" grpId="1"/>
      <p:bldP spid="72" grpId="0"/>
      <p:bldP spid="72" grpId="1"/>
      <p:bldP spid="56" grpId="0" animBg="1"/>
      <p:bldP spid="5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D931B78B-AF5E-2340-A53F-D3E8F9485AA6}"/>
              </a:ext>
            </a:extLst>
          </p:cNvPr>
          <p:cNvSpPr>
            <a:spLocks noGrp="1"/>
          </p:cNvSpPr>
          <p:nvPr>
            <p:ph type="title"/>
          </p:nvPr>
        </p:nvSpPr>
        <p:spPr>
          <a:xfrm>
            <a:off x="455995" y="2628781"/>
            <a:ext cx="3413639" cy="1600438"/>
          </a:xfrm>
        </p:spPr>
        <p:txBody>
          <a:bodyPr/>
          <a:lstStyle/>
          <a:p>
            <a:pPr>
              <a:lnSpc>
                <a:spcPct val="100000"/>
              </a:lnSpc>
            </a:pPr>
            <a:r>
              <a:rPr lang="en-US" sz="2000"/>
              <a:t>On Kubernetes</a:t>
            </a:r>
            <a:br>
              <a:rPr lang="en-US" sz="2750"/>
            </a:br>
            <a:r>
              <a:rPr lang="en-US" sz="2800">
                <a:solidFill>
                  <a:schemeClr val="accent5"/>
                </a:solidFill>
              </a:rPr>
              <a:t>You do not have </a:t>
            </a:r>
            <a:br>
              <a:rPr lang="en-US" sz="2800">
                <a:solidFill>
                  <a:schemeClr val="accent5"/>
                </a:solidFill>
              </a:rPr>
            </a:br>
            <a:r>
              <a:rPr lang="en-US" sz="2800">
                <a:solidFill>
                  <a:schemeClr val="accent5"/>
                </a:solidFill>
              </a:rPr>
              <a:t>to learn or manage Kubernetes</a:t>
            </a:r>
            <a:endParaRPr lang="en-US" sz="2750">
              <a:solidFill>
                <a:schemeClr val="accent5"/>
              </a:solidFill>
            </a:endParaRPr>
          </a:p>
        </p:txBody>
      </p:sp>
      <p:sp>
        <p:nvSpPr>
          <p:cNvPr id="11" name="Freeform: Shape 10">
            <a:extLst>
              <a:ext uri="{FF2B5EF4-FFF2-40B4-BE49-F238E27FC236}">
                <a16:creationId xmlns:a16="http://schemas.microsoft.com/office/drawing/2014/main" id="{63BE0C78-6826-1107-3DE2-AD9A46F9D8C5}"/>
              </a:ext>
              <a:ext uri="{C183D7F6-B498-43B3-948B-1728B52AA6E4}">
                <adec:decorative xmlns:adec="http://schemas.microsoft.com/office/drawing/2017/decorative" val="1"/>
              </a:ext>
            </a:extLst>
          </p:cNvPr>
          <p:cNvSpPr/>
          <p:nvPr/>
        </p:nvSpPr>
        <p:spPr bwMode="auto">
          <a:xfrm>
            <a:off x="4560426" y="0"/>
            <a:ext cx="7631574" cy="6858000"/>
          </a:xfrm>
          <a:custGeom>
            <a:avLst/>
            <a:gdLst>
              <a:gd name="connsiteX0" fmla="*/ 1519027 w 7631574"/>
              <a:gd name="connsiteY0" fmla="*/ 0 h 6858000"/>
              <a:gd name="connsiteX1" fmla="*/ 7631574 w 7631574"/>
              <a:gd name="connsiteY1" fmla="*/ 0 h 6858000"/>
              <a:gd name="connsiteX2" fmla="*/ 7631574 w 7631574"/>
              <a:gd name="connsiteY2" fmla="*/ 6858000 h 6858000"/>
              <a:gd name="connsiteX3" fmla="*/ 1519025 w 7631574"/>
              <a:gd name="connsiteY3" fmla="*/ 6858000 h 6858000"/>
              <a:gd name="connsiteX4" fmla="*/ 1516852 w 7631574"/>
              <a:gd name="connsiteY4" fmla="*/ 6856118 h 6858000"/>
              <a:gd name="connsiteX5" fmla="*/ 0 w 7631574"/>
              <a:gd name="connsiteY5" fmla="*/ 3429001 h 6858000"/>
              <a:gd name="connsiteX6" fmla="*/ 1516852 w 7631574"/>
              <a:gd name="connsiteY6" fmla="*/ 18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31574" h="6858000">
                <a:moveTo>
                  <a:pt x="1519027" y="0"/>
                </a:moveTo>
                <a:lnTo>
                  <a:pt x="7631574" y="0"/>
                </a:lnTo>
                <a:lnTo>
                  <a:pt x="7631574" y="6858000"/>
                </a:lnTo>
                <a:lnTo>
                  <a:pt x="1519025" y="6858000"/>
                </a:lnTo>
                <a:lnTo>
                  <a:pt x="1516852" y="6856118"/>
                </a:lnTo>
                <a:cubicBezTo>
                  <a:pt x="585018" y="6009185"/>
                  <a:pt x="0" y="4787412"/>
                  <a:pt x="0" y="3429001"/>
                </a:cubicBezTo>
                <a:cubicBezTo>
                  <a:pt x="0" y="2070590"/>
                  <a:pt x="585018" y="848817"/>
                  <a:pt x="1516852" y="1884"/>
                </a:cubicBezTo>
                <a:close/>
              </a:path>
            </a:pathLst>
          </a:custGeom>
          <a:solidFill>
            <a:schemeClr val="accent6">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439CF2E2-818F-5EA8-4684-4C497F84191F}"/>
              </a:ext>
              <a:ext uri="{C183D7F6-B498-43B3-948B-1728B52AA6E4}">
                <adec:decorative xmlns:adec="http://schemas.microsoft.com/office/drawing/2017/decorative" val="1"/>
              </a:ext>
            </a:extLst>
          </p:cNvPr>
          <p:cNvGrpSpPr/>
          <p:nvPr/>
        </p:nvGrpSpPr>
        <p:grpSpPr>
          <a:xfrm>
            <a:off x="6356818" y="1469708"/>
            <a:ext cx="4038790" cy="3918585"/>
            <a:chOff x="6858428" y="1655014"/>
            <a:chExt cx="2866789" cy="2781466"/>
          </a:xfrm>
        </p:grpSpPr>
        <p:sp>
          <p:nvSpPr>
            <p:cNvPr id="15" name="Freeform: Shape 14">
              <a:extLst>
                <a:ext uri="{FF2B5EF4-FFF2-40B4-BE49-F238E27FC236}">
                  <a16:creationId xmlns:a16="http://schemas.microsoft.com/office/drawing/2014/main" id="{DACC0B6E-58E4-B043-552B-B0B175827BF2}"/>
                </a:ext>
              </a:extLst>
            </p:cNvPr>
            <p:cNvSpPr/>
            <p:nvPr/>
          </p:nvSpPr>
          <p:spPr>
            <a:xfrm>
              <a:off x="6858428" y="1655014"/>
              <a:ext cx="2866789" cy="2781466"/>
            </a:xfrm>
            <a:custGeom>
              <a:avLst/>
              <a:gdLst>
                <a:gd name="connsiteX0" fmla="*/ 1424142 w 2866789"/>
                <a:gd name="connsiteY0" fmla="*/ 164 h 2781466"/>
                <a:gd name="connsiteX1" fmla="*/ 1350517 w 2866789"/>
                <a:gd name="connsiteY1" fmla="*/ 19885 h 2781466"/>
                <a:gd name="connsiteX2" fmla="*/ 352640 w 2866789"/>
                <a:gd name="connsiteY2" fmla="*/ 495816 h 2781466"/>
                <a:gd name="connsiteX3" fmla="*/ 249434 w 2866789"/>
                <a:gd name="connsiteY3" fmla="*/ 624002 h 2781466"/>
                <a:gd name="connsiteX4" fmla="*/ 4895 w 2866789"/>
                <a:gd name="connsiteY4" fmla="*/ 1692874 h 2781466"/>
                <a:gd name="connsiteX5" fmla="*/ 31847 w 2866789"/>
                <a:gd name="connsiteY5" fmla="*/ 1838808 h 2781466"/>
                <a:gd name="connsiteX6" fmla="*/ 42365 w 2866789"/>
                <a:gd name="connsiteY6" fmla="*/ 1853928 h 2781466"/>
                <a:gd name="connsiteX7" fmla="*/ 731939 w 2866789"/>
                <a:gd name="connsiteY7" fmla="*/ 2711129 h 2781466"/>
                <a:gd name="connsiteX8" fmla="*/ 880503 w 2866789"/>
                <a:gd name="connsiteY8" fmla="*/ 2781467 h 2781466"/>
                <a:gd name="connsiteX9" fmla="*/ 1987502 w 2866789"/>
                <a:gd name="connsiteY9" fmla="*/ 2781467 h 2781466"/>
                <a:gd name="connsiteX10" fmla="*/ 2136723 w 2866789"/>
                <a:gd name="connsiteY10" fmla="*/ 2710471 h 2781466"/>
                <a:gd name="connsiteX11" fmla="*/ 2825640 w 2866789"/>
                <a:gd name="connsiteY11" fmla="*/ 1852613 h 2781466"/>
                <a:gd name="connsiteX12" fmla="*/ 2861137 w 2866789"/>
                <a:gd name="connsiteY12" fmla="*/ 1692874 h 2781466"/>
                <a:gd name="connsiteX13" fmla="*/ 2615284 w 2866789"/>
                <a:gd name="connsiteY13" fmla="*/ 623344 h 2781466"/>
                <a:gd name="connsiteX14" fmla="*/ 2512078 w 2866789"/>
                <a:gd name="connsiteY14" fmla="*/ 495159 h 2781466"/>
                <a:gd name="connsiteX15" fmla="*/ 1516173 w 2866789"/>
                <a:gd name="connsiteY15" fmla="*/ 19885 h 2781466"/>
                <a:gd name="connsiteX16" fmla="*/ 1423485 w 2866789"/>
                <a:gd name="connsiteY16" fmla="*/ 164 h 2781466"/>
                <a:gd name="connsiteX17" fmla="*/ 1424142 w 2866789"/>
                <a:gd name="connsiteY17" fmla="*/ 164 h 2781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6789" h="2781466">
                  <a:moveTo>
                    <a:pt x="1424142" y="164"/>
                  </a:moveTo>
                  <a:cubicBezTo>
                    <a:pt x="1398505" y="1479"/>
                    <a:pt x="1373525" y="8053"/>
                    <a:pt x="1350517" y="19885"/>
                  </a:cubicBezTo>
                  <a:lnTo>
                    <a:pt x="352640" y="495816"/>
                  </a:lnTo>
                  <a:cubicBezTo>
                    <a:pt x="300709" y="520796"/>
                    <a:pt x="262582" y="568126"/>
                    <a:pt x="249434" y="624002"/>
                  </a:cubicBezTo>
                  <a:lnTo>
                    <a:pt x="4895" y="1692874"/>
                  </a:lnTo>
                  <a:cubicBezTo>
                    <a:pt x="-6937" y="1742833"/>
                    <a:pt x="2923" y="1795422"/>
                    <a:pt x="31847" y="1838808"/>
                  </a:cubicBezTo>
                  <a:cubicBezTo>
                    <a:pt x="35134" y="1844067"/>
                    <a:pt x="39078" y="1849326"/>
                    <a:pt x="42365" y="1853928"/>
                  </a:cubicBezTo>
                  <a:lnTo>
                    <a:pt x="731939" y="2711129"/>
                  </a:lnTo>
                  <a:cubicBezTo>
                    <a:pt x="768094" y="2755829"/>
                    <a:pt x="823312" y="2781467"/>
                    <a:pt x="880503" y="2781467"/>
                  </a:cubicBezTo>
                  <a:lnTo>
                    <a:pt x="1987502" y="2781467"/>
                  </a:lnTo>
                  <a:cubicBezTo>
                    <a:pt x="2045350" y="2781467"/>
                    <a:pt x="2099911" y="2754515"/>
                    <a:pt x="2136723" y="2710471"/>
                  </a:cubicBezTo>
                  <a:lnTo>
                    <a:pt x="2825640" y="1852613"/>
                  </a:lnTo>
                  <a:cubicBezTo>
                    <a:pt x="2861795" y="1807912"/>
                    <a:pt x="2875600" y="1748750"/>
                    <a:pt x="2861137" y="1692874"/>
                  </a:cubicBezTo>
                  <a:lnTo>
                    <a:pt x="2615284" y="623344"/>
                  </a:lnTo>
                  <a:cubicBezTo>
                    <a:pt x="2602137" y="566811"/>
                    <a:pt x="2564009" y="520138"/>
                    <a:pt x="2512078" y="495159"/>
                  </a:cubicBezTo>
                  <a:lnTo>
                    <a:pt x="1516173" y="19885"/>
                  </a:lnTo>
                  <a:cubicBezTo>
                    <a:pt x="1487249" y="5423"/>
                    <a:pt x="1455695" y="-1150"/>
                    <a:pt x="1423485" y="164"/>
                  </a:cubicBezTo>
                  <a:lnTo>
                    <a:pt x="1424142" y="164"/>
                  </a:lnTo>
                  <a:close/>
                </a:path>
              </a:pathLst>
            </a:custGeom>
            <a:solidFill>
              <a:srgbClr val="326CE5"/>
            </a:solidFill>
            <a:ln w="6559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0A8B443-C227-C16E-AC56-C884D061382E}"/>
                </a:ext>
              </a:extLst>
            </p:cNvPr>
            <p:cNvSpPr/>
            <p:nvPr/>
          </p:nvSpPr>
          <p:spPr>
            <a:xfrm>
              <a:off x="7241378" y="2019358"/>
              <a:ext cx="2095272" cy="2053930"/>
            </a:xfrm>
            <a:custGeom>
              <a:avLst/>
              <a:gdLst>
                <a:gd name="connsiteX0" fmla="*/ 1050395 w 2095272"/>
                <a:gd name="connsiteY0" fmla="*/ 0 h 2053930"/>
                <a:gd name="connsiteX1" fmla="*/ 991889 w 2095272"/>
                <a:gd name="connsiteY1" fmla="*/ 66394 h 2053930"/>
                <a:gd name="connsiteX2" fmla="*/ 991889 w 2095272"/>
                <a:gd name="connsiteY2" fmla="*/ 83485 h 2053930"/>
                <a:gd name="connsiteX3" fmla="*/ 1000435 w 2095272"/>
                <a:gd name="connsiteY3" fmla="*/ 140018 h 2053930"/>
                <a:gd name="connsiteX4" fmla="*/ 1006351 w 2095272"/>
                <a:gd name="connsiteY4" fmla="*/ 248483 h 2053930"/>
                <a:gd name="connsiteX5" fmla="*/ 986630 w 2095272"/>
                <a:gd name="connsiteY5" fmla="*/ 279379 h 2053930"/>
                <a:gd name="connsiteX6" fmla="*/ 985316 w 2095272"/>
                <a:gd name="connsiteY6" fmla="*/ 304359 h 2053930"/>
                <a:gd name="connsiteX7" fmla="*/ 877508 w 2095272"/>
                <a:gd name="connsiteY7" fmla="*/ 320793 h 2053930"/>
                <a:gd name="connsiteX8" fmla="*/ 487692 w 2095272"/>
                <a:gd name="connsiteY8" fmla="*/ 543639 h 2053930"/>
                <a:gd name="connsiteX9" fmla="*/ 465999 w 2095272"/>
                <a:gd name="connsiteY9" fmla="*/ 528520 h 2053930"/>
                <a:gd name="connsiteX10" fmla="*/ 430501 w 2095272"/>
                <a:gd name="connsiteY10" fmla="*/ 525233 h 2053930"/>
                <a:gd name="connsiteX11" fmla="*/ 350303 w 2095272"/>
                <a:gd name="connsiteY11" fmla="*/ 452923 h 2053930"/>
                <a:gd name="connsiteX12" fmla="*/ 310861 w 2095272"/>
                <a:gd name="connsiteY12" fmla="*/ 411509 h 2053930"/>
                <a:gd name="connsiteX13" fmla="*/ 297714 w 2095272"/>
                <a:gd name="connsiteY13" fmla="*/ 400991 h 2053930"/>
                <a:gd name="connsiteX14" fmla="*/ 256300 w 2095272"/>
                <a:gd name="connsiteY14" fmla="*/ 385215 h 2053930"/>
                <a:gd name="connsiteX15" fmla="*/ 208970 w 2095272"/>
                <a:gd name="connsiteY15" fmla="*/ 406250 h 2053930"/>
                <a:gd name="connsiteX16" fmla="*/ 223432 w 2095272"/>
                <a:gd name="connsiteY16" fmla="*/ 494337 h 2053930"/>
                <a:gd name="connsiteX17" fmla="*/ 235922 w 2095272"/>
                <a:gd name="connsiteY17" fmla="*/ 504197 h 2053930"/>
                <a:gd name="connsiteX18" fmla="*/ 285224 w 2095272"/>
                <a:gd name="connsiteY18" fmla="*/ 533121 h 2053930"/>
                <a:gd name="connsiteX19" fmla="*/ 374625 w 2095272"/>
                <a:gd name="connsiteY19" fmla="*/ 595571 h 2053930"/>
                <a:gd name="connsiteX20" fmla="*/ 386458 w 2095272"/>
                <a:gd name="connsiteY20" fmla="*/ 629754 h 2053930"/>
                <a:gd name="connsiteX21" fmla="*/ 406179 w 2095272"/>
                <a:gd name="connsiteY21" fmla="*/ 647502 h 2053930"/>
                <a:gd name="connsiteX22" fmla="*/ 284567 w 2095272"/>
                <a:gd name="connsiteY22" fmla="*/ 1185225 h 2053930"/>
                <a:gd name="connsiteX23" fmla="*/ 259587 w 2095272"/>
                <a:gd name="connsiteY23" fmla="*/ 1192456 h 2053930"/>
                <a:gd name="connsiteX24" fmla="*/ 233950 w 2095272"/>
                <a:gd name="connsiteY24" fmla="*/ 1218093 h 2053930"/>
                <a:gd name="connsiteX25" fmla="*/ 126800 w 2095272"/>
                <a:gd name="connsiteY25" fmla="*/ 1235842 h 2053930"/>
                <a:gd name="connsiteX26" fmla="*/ 69609 w 2095272"/>
                <a:gd name="connsiteY26" fmla="*/ 1240444 h 2053930"/>
                <a:gd name="connsiteX27" fmla="*/ 53832 w 2095272"/>
                <a:gd name="connsiteY27" fmla="*/ 1243731 h 2053930"/>
                <a:gd name="connsiteX28" fmla="*/ 51860 w 2095272"/>
                <a:gd name="connsiteY28" fmla="*/ 1243731 h 2053930"/>
                <a:gd name="connsiteX29" fmla="*/ 586 w 2095272"/>
                <a:gd name="connsiteY29" fmla="*/ 1311439 h 2053930"/>
                <a:gd name="connsiteX30" fmla="*/ 17020 w 2095272"/>
                <a:gd name="connsiteY30" fmla="*/ 1344964 h 2053930"/>
                <a:gd name="connsiteX31" fmla="*/ 78155 w 2095272"/>
                <a:gd name="connsiteY31" fmla="*/ 1359426 h 2053930"/>
                <a:gd name="connsiteX32" fmla="*/ 79469 w 2095272"/>
                <a:gd name="connsiteY32" fmla="*/ 1359426 h 2053930"/>
                <a:gd name="connsiteX33" fmla="*/ 95904 w 2095272"/>
                <a:gd name="connsiteY33" fmla="*/ 1357454 h 2053930"/>
                <a:gd name="connsiteX34" fmla="*/ 149150 w 2095272"/>
                <a:gd name="connsiteY34" fmla="*/ 1337733 h 2053930"/>
                <a:gd name="connsiteX35" fmla="*/ 253013 w 2095272"/>
                <a:gd name="connsiteY35" fmla="*/ 1307495 h 2053930"/>
                <a:gd name="connsiteX36" fmla="*/ 287196 w 2095272"/>
                <a:gd name="connsiteY36" fmla="*/ 1319327 h 2053930"/>
                <a:gd name="connsiteX37" fmla="*/ 314148 w 2095272"/>
                <a:gd name="connsiteY37" fmla="*/ 1314726 h 2053930"/>
                <a:gd name="connsiteX38" fmla="*/ 657949 w 2095272"/>
                <a:gd name="connsiteY38" fmla="*/ 1744641 h 2053930"/>
                <a:gd name="connsiteX39" fmla="*/ 646774 w 2095272"/>
                <a:gd name="connsiteY39" fmla="*/ 1767649 h 2053930"/>
                <a:gd name="connsiteX40" fmla="*/ 652033 w 2095272"/>
                <a:gd name="connsiteY40" fmla="*/ 1801174 h 2053930"/>
                <a:gd name="connsiteX41" fmla="*/ 598129 w 2095272"/>
                <a:gd name="connsiteY41" fmla="*/ 1899121 h 2053930"/>
                <a:gd name="connsiteX42" fmla="*/ 565918 w 2095272"/>
                <a:gd name="connsiteY42" fmla="*/ 1947109 h 2053930"/>
                <a:gd name="connsiteX43" fmla="*/ 558030 w 2095272"/>
                <a:gd name="connsiteY43" fmla="*/ 1963543 h 2053930"/>
                <a:gd name="connsiteX44" fmla="*/ 579723 w 2095272"/>
                <a:gd name="connsiteY44" fmla="*/ 2045713 h 2053930"/>
                <a:gd name="connsiteX45" fmla="*/ 615878 w 2095272"/>
                <a:gd name="connsiteY45" fmla="*/ 2053602 h 2053930"/>
                <a:gd name="connsiteX46" fmla="*/ 665180 w 2095272"/>
                <a:gd name="connsiteY46" fmla="*/ 2014817 h 2053930"/>
                <a:gd name="connsiteX47" fmla="*/ 672411 w 2095272"/>
                <a:gd name="connsiteY47" fmla="*/ 1999698 h 2053930"/>
                <a:gd name="connsiteX48" fmla="*/ 689502 w 2095272"/>
                <a:gd name="connsiteY48" fmla="*/ 1945137 h 2053930"/>
                <a:gd name="connsiteX49" fmla="*/ 735518 w 2095272"/>
                <a:gd name="connsiteY49" fmla="*/ 1837987 h 2053930"/>
                <a:gd name="connsiteX50" fmla="*/ 761155 w 2095272"/>
                <a:gd name="connsiteY50" fmla="*/ 1825497 h 2053930"/>
                <a:gd name="connsiteX51" fmla="*/ 774302 w 2095272"/>
                <a:gd name="connsiteY51" fmla="*/ 1801174 h 2053930"/>
                <a:gd name="connsiteX52" fmla="*/ 1324515 w 2095272"/>
                <a:gd name="connsiteY52" fmla="*/ 1802489 h 2053930"/>
                <a:gd name="connsiteX53" fmla="*/ 1336347 w 2095272"/>
                <a:gd name="connsiteY53" fmla="*/ 1825497 h 2053930"/>
                <a:gd name="connsiteX54" fmla="*/ 1366586 w 2095272"/>
                <a:gd name="connsiteY54" fmla="*/ 1843903 h 2053930"/>
                <a:gd name="connsiteX55" fmla="*/ 1407343 w 2095272"/>
                <a:gd name="connsiteY55" fmla="*/ 1944479 h 2053930"/>
                <a:gd name="connsiteX56" fmla="*/ 1424434 w 2095272"/>
                <a:gd name="connsiteY56" fmla="*/ 1999041 h 2053930"/>
                <a:gd name="connsiteX57" fmla="*/ 1431665 w 2095272"/>
                <a:gd name="connsiteY57" fmla="*/ 2014160 h 2053930"/>
                <a:gd name="connsiteX58" fmla="*/ 1509234 w 2095272"/>
                <a:gd name="connsiteY58" fmla="*/ 2049000 h 2053930"/>
                <a:gd name="connsiteX59" fmla="*/ 1538158 w 2095272"/>
                <a:gd name="connsiteY59" fmla="*/ 2025992 h 2053930"/>
                <a:gd name="connsiteX60" fmla="*/ 1539473 w 2095272"/>
                <a:gd name="connsiteY60" fmla="*/ 1962886 h 2053930"/>
                <a:gd name="connsiteX61" fmla="*/ 1531584 w 2095272"/>
                <a:gd name="connsiteY61" fmla="*/ 1946452 h 2053930"/>
                <a:gd name="connsiteX62" fmla="*/ 1499373 w 2095272"/>
                <a:gd name="connsiteY62" fmla="*/ 1899121 h 2053930"/>
                <a:gd name="connsiteX63" fmla="*/ 1445470 w 2095272"/>
                <a:gd name="connsiteY63" fmla="*/ 1804461 h 2053930"/>
                <a:gd name="connsiteX64" fmla="*/ 1451386 w 2095272"/>
                <a:gd name="connsiteY64" fmla="*/ 1768964 h 2053930"/>
                <a:gd name="connsiteX65" fmla="*/ 1441526 w 2095272"/>
                <a:gd name="connsiteY65" fmla="*/ 1744641 h 2053930"/>
                <a:gd name="connsiteX66" fmla="*/ 1784012 w 2095272"/>
                <a:gd name="connsiteY66" fmla="*/ 1312754 h 2053930"/>
                <a:gd name="connsiteX67" fmla="*/ 1809649 w 2095272"/>
                <a:gd name="connsiteY67" fmla="*/ 1317355 h 2053930"/>
                <a:gd name="connsiteX68" fmla="*/ 1843174 w 2095272"/>
                <a:gd name="connsiteY68" fmla="*/ 1304865 h 2053930"/>
                <a:gd name="connsiteX69" fmla="*/ 1947038 w 2095272"/>
                <a:gd name="connsiteY69" fmla="*/ 1335104 h 2053930"/>
                <a:gd name="connsiteX70" fmla="*/ 2000284 w 2095272"/>
                <a:gd name="connsiteY70" fmla="*/ 1355482 h 2053930"/>
                <a:gd name="connsiteX71" fmla="*/ 2015403 w 2095272"/>
                <a:gd name="connsiteY71" fmla="*/ 1358769 h 2053930"/>
                <a:gd name="connsiteX72" fmla="*/ 2016718 w 2095272"/>
                <a:gd name="connsiteY72" fmla="*/ 1358769 h 2053930"/>
                <a:gd name="connsiteX73" fmla="*/ 2092315 w 2095272"/>
                <a:gd name="connsiteY73" fmla="*/ 1319985 h 2053930"/>
                <a:gd name="connsiteX74" fmla="*/ 2092315 w 2095272"/>
                <a:gd name="connsiteY74" fmla="*/ 1282515 h 2053930"/>
                <a:gd name="connsiteX75" fmla="*/ 2043670 w 2095272"/>
                <a:gd name="connsiteY75" fmla="*/ 1242416 h 2053930"/>
                <a:gd name="connsiteX76" fmla="*/ 2026579 w 2095272"/>
                <a:gd name="connsiteY76" fmla="*/ 1238472 h 2053930"/>
                <a:gd name="connsiteX77" fmla="*/ 1969388 w 2095272"/>
                <a:gd name="connsiteY77" fmla="*/ 1233870 h 2053930"/>
                <a:gd name="connsiteX78" fmla="*/ 1862238 w 2095272"/>
                <a:gd name="connsiteY78" fmla="*/ 1216121 h 2053930"/>
                <a:gd name="connsiteX79" fmla="*/ 1836601 w 2095272"/>
                <a:gd name="connsiteY79" fmla="*/ 1190484 h 2053930"/>
                <a:gd name="connsiteX80" fmla="*/ 1812278 w 2095272"/>
                <a:gd name="connsiteY80" fmla="*/ 1183253 h 2053930"/>
                <a:gd name="connsiteX81" fmla="*/ 1688037 w 2095272"/>
                <a:gd name="connsiteY81" fmla="*/ 646845 h 2053930"/>
                <a:gd name="connsiteX82" fmla="*/ 1709072 w 2095272"/>
                <a:gd name="connsiteY82" fmla="*/ 627124 h 2053930"/>
                <a:gd name="connsiteX83" fmla="*/ 1720247 w 2095272"/>
                <a:gd name="connsiteY83" fmla="*/ 593599 h 2053930"/>
                <a:gd name="connsiteX84" fmla="*/ 1808991 w 2095272"/>
                <a:gd name="connsiteY84" fmla="*/ 531149 h 2053930"/>
                <a:gd name="connsiteX85" fmla="*/ 1858294 w 2095272"/>
                <a:gd name="connsiteY85" fmla="*/ 502225 h 2053930"/>
                <a:gd name="connsiteX86" fmla="*/ 1871441 w 2095272"/>
                <a:gd name="connsiteY86" fmla="*/ 491707 h 2053930"/>
                <a:gd name="connsiteX87" fmla="*/ 1890505 w 2095272"/>
                <a:gd name="connsiteY87" fmla="*/ 408880 h 2053930"/>
                <a:gd name="connsiteX88" fmla="*/ 1858951 w 2095272"/>
                <a:gd name="connsiteY88" fmla="*/ 383900 h 2053930"/>
                <a:gd name="connsiteX89" fmla="*/ 1796502 w 2095272"/>
                <a:gd name="connsiteY89" fmla="*/ 398362 h 2053930"/>
                <a:gd name="connsiteX90" fmla="*/ 1783354 w 2095272"/>
                <a:gd name="connsiteY90" fmla="*/ 408880 h 2053930"/>
                <a:gd name="connsiteX91" fmla="*/ 1743912 w 2095272"/>
                <a:gd name="connsiteY91" fmla="*/ 450294 h 2053930"/>
                <a:gd name="connsiteX92" fmla="*/ 1665686 w 2095272"/>
                <a:gd name="connsiteY92" fmla="*/ 523918 h 2053930"/>
                <a:gd name="connsiteX93" fmla="*/ 1629531 w 2095272"/>
                <a:gd name="connsiteY93" fmla="*/ 527862 h 2053930"/>
                <a:gd name="connsiteX94" fmla="*/ 1607181 w 2095272"/>
                <a:gd name="connsiteY94" fmla="*/ 544296 h 2053930"/>
                <a:gd name="connsiteX95" fmla="*/ 1111529 w 2095272"/>
                <a:gd name="connsiteY95" fmla="*/ 305016 h 2053930"/>
                <a:gd name="connsiteX96" fmla="*/ 1110215 w 2095272"/>
                <a:gd name="connsiteY96" fmla="*/ 278722 h 2053930"/>
                <a:gd name="connsiteX97" fmla="*/ 1090494 w 2095272"/>
                <a:gd name="connsiteY97" fmla="*/ 249141 h 2053930"/>
                <a:gd name="connsiteX98" fmla="*/ 1097067 w 2095272"/>
                <a:gd name="connsiteY98" fmla="*/ 141333 h 2053930"/>
                <a:gd name="connsiteX99" fmla="*/ 1105613 w 2095272"/>
                <a:gd name="connsiteY99" fmla="*/ 84800 h 2053930"/>
                <a:gd name="connsiteX100" fmla="*/ 1105613 w 2095272"/>
                <a:gd name="connsiteY100" fmla="*/ 67051 h 2053930"/>
                <a:gd name="connsiteX101" fmla="*/ 1047108 w 2095272"/>
                <a:gd name="connsiteY101" fmla="*/ 657 h 2053930"/>
                <a:gd name="connsiteX102" fmla="*/ 1046450 w 2095272"/>
                <a:gd name="connsiteY102" fmla="*/ 657 h 2053930"/>
                <a:gd name="connsiteX103" fmla="*/ 975455 w 2095272"/>
                <a:gd name="connsiteY103" fmla="*/ 462126 h 2053930"/>
                <a:gd name="connsiteX104" fmla="*/ 957706 w 2095272"/>
                <a:gd name="connsiteY104" fmla="*/ 775031 h 2053930"/>
                <a:gd name="connsiteX105" fmla="*/ 956392 w 2095272"/>
                <a:gd name="connsiteY105" fmla="*/ 775031 h 2053930"/>
                <a:gd name="connsiteX106" fmla="*/ 926810 w 2095272"/>
                <a:gd name="connsiteY106" fmla="*/ 820389 h 2053930"/>
                <a:gd name="connsiteX107" fmla="*/ 872907 w 2095272"/>
                <a:gd name="connsiteY107" fmla="*/ 815787 h 2053930"/>
                <a:gd name="connsiteX108" fmla="*/ 616535 w 2095272"/>
                <a:gd name="connsiteY108" fmla="*/ 633698 h 2053930"/>
                <a:gd name="connsiteX109" fmla="*/ 912348 w 2095272"/>
                <a:gd name="connsiteY109" fmla="*/ 472644 h 2053930"/>
                <a:gd name="connsiteX110" fmla="*/ 975455 w 2095272"/>
                <a:gd name="connsiteY110" fmla="*/ 462126 h 2053930"/>
                <a:gd name="connsiteX111" fmla="*/ 975455 w 2095272"/>
                <a:gd name="connsiteY111" fmla="*/ 462126 h 2053930"/>
                <a:gd name="connsiteX112" fmla="*/ 1124677 w 2095272"/>
                <a:gd name="connsiteY112" fmla="*/ 462126 h 2053930"/>
                <a:gd name="connsiteX113" fmla="*/ 1482282 w 2095272"/>
                <a:gd name="connsiteY113" fmla="*/ 634355 h 2053930"/>
                <a:gd name="connsiteX114" fmla="*/ 1227883 w 2095272"/>
                <a:gd name="connsiteY114" fmla="*/ 815130 h 2053930"/>
                <a:gd name="connsiteX115" fmla="*/ 1172664 w 2095272"/>
                <a:gd name="connsiteY115" fmla="*/ 821704 h 2053930"/>
                <a:gd name="connsiteX116" fmla="*/ 1142425 w 2095272"/>
                <a:gd name="connsiteY116" fmla="*/ 775031 h 2053930"/>
                <a:gd name="connsiteX117" fmla="*/ 1124677 w 2095272"/>
                <a:gd name="connsiteY117" fmla="*/ 462783 h 2053930"/>
                <a:gd name="connsiteX118" fmla="*/ 522532 w 2095272"/>
                <a:gd name="connsiteY118" fmla="*/ 751366 h 2053930"/>
                <a:gd name="connsiteX119" fmla="*/ 757211 w 2095272"/>
                <a:gd name="connsiteY119" fmla="*/ 961065 h 2053930"/>
                <a:gd name="connsiteX120" fmla="*/ 757211 w 2095272"/>
                <a:gd name="connsiteY120" fmla="*/ 962379 h 2053930"/>
                <a:gd name="connsiteX121" fmla="*/ 773645 w 2095272"/>
                <a:gd name="connsiteY121" fmla="*/ 1013653 h 2053930"/>
                <a:gd name="connsiteX122" fmla="*/ 736175 w 2095272"/>
                <a:gd name="connsiteY122" fmla="*/ 1052438 h 2053930"/>
                <a:gd name="connsiteX123" fmla="*/ 736175 w 2095272"/>
                <a:gd name="connsiteY123" fmla="*/ 1052438 h 2053930"/>
                <a:gd name="connsiteX124" fmla="*/ 435103 w 2095272"/>
                <a:gd name="connsiteY124" fmla="*/ 1139867 h 2053930"/>
                <a:gd name="connsiteX125" fmla="*/ 522532 w 2095272"/>
                <a:gd name="connsiteY125" fmla="*/ 751366 h 2053930"/>
                <a:gd name="connsiteX126" fmla="*/ 522532 w 2095272"/>
                <a:gd name="connsiteY126" fmla="*/ 751366 h 2053930"/>
                <a:gd name="connsiteX127" fmla="*/ 1574970 w 2095272"/>
                <a:gd name="connsiteY127" fmla="*/ 751366 h 2053930"/>
                <a:gd name="connsiteX128" fmla="*/ 1665029 w 2095272"/>
                <a:gd name="connsiteY128" fmla="*/ 1138553 h 2053930"/>
                <a:gd name="connsiteX129" fmla="*/ 1363299 w 2095272"/>
                <a:gd name="connsiteY129" fmla="*/ 1051781 h 2053930"/>
                <a:gd name="connsiteX130" fmla="*/ 1363299 w 2095272"/>
                <a:gd name="connsiteY130" fmla="*/ 1050466 h 2053930"/>
                <a:gd name="connsiteX131" fmla="*/ 1325830 w 2095272"/>
                <a:gd name="connsiteY131" fmla="*/ 1011681 h 2053930"/>
                <a:gd name="connsiteX132" fmla="*/ 1342264 w 2095272"/>
                <a:gd name="connsiteY132" fmla="*/ 960407 h 2053930"/>
                <a:gd name="connsiteX133" fmla="*/ 1574970 w 2095272"/>
                <a:gd name="connsiteY133" fmla="*/ 752023 h 2053930"/>
                <a:gd name="connsiteX134" fmla="*/ 1574970 w 2095272"/>
                <a:gd name="connsiteY134" fmla="*/ 752023 h 2053930"/>
                <a:gd name="connsiteX135" fmla="*/ 1001750 w 2095272"/>
                <a:gd name="connsiteY135" fmla="*/ 976184 h 2053930"/>
                <a:gd name="connsiteX136" fmla="*/ 1097725 w 2095272"/>
                <a:gd name="connsiteY136" fmla="*/ 976184 h 2053930"/>
                <a:gd name="connsiteX137" fmla="*/ 1156230 w 2095272"/>
                <a:gd name="connsiteY137" fmla="*/ 1050466 h 2053930"/>
                <a:gd name="connsiteX138" fmla="*/ 1135194 w 2095272"/>
                <a:gd name="connsiteY138" fmla="*/ 1143811 h 2053930"/>
                <a:gd name="connsiteX139" fmla="*/ 1049080 w 2095272"/>
                <a:gd name="connsiteY139" fmla="*/ 1185225 h 2053930"/>
                <a:gd name="connsiteX140" fmla="*/ 962965 w 2095272"/>
                <a:gd name="connsiteY140" fmla="*/ 1143811 h 2053930"/>
                <a:gd name="connsiteX141" fmla="*/ 942587 w 2095272"/>
                <a:gd name="connsiteY141" fmla="*/ 1050466 h 2053930"/>
                <a:gd name="connsiteX142" fmla="*/ 1002407 w 2095272"/>
                <a:gd name="connsiteY142" fmla="*/ 976184 h 2053930"/>
                <a:gd name="connsiteX143" fmla="*/ 1309396 w 2095272"/>
                <a:gd name="connsiteY143" fmla="*/ 1230583 h 2053930"/>
                <a:gd name="connsiteX144" fmla="*/ 1321228 w 2095272"/>
                <a:gd name="connsiteY144" fmla="*/ 1230583 h 2053930"/>
                <a:gd name="connsiteX145" fmla="*/ 1631503 w 2095272"/>
                <a:gd name="connsiteY145" fmla="*/ 1283172 h 2053930"/>
                <a:gd name="connsiteX146" fmla="*/ 1383020 w 2095272"/>
                <a:gd name="connsiteY146" fmla="*/ 1596077 h 2053930"/>
                <a:gd name="connsiteX147" fmla="*/ 1262723 w 2095272"/>
                <a:gd name="connsiteY147" fmla="*/ 1305523 h 2053930"/>
                <a:gd name="connsiteX148" fmla="*/ 1290989 w 2095272"/>
                <a:gd name="connsiteY148" fmla="*/ 1236500 h 2053930"/>
                <a:gd name="connsiteX149" fmla="*/ 1308738 w 2095272"/>
                <a:gd name="connsiteY149" fmla="*/ 1232555 h 2053930"/>
                <a:gd name="connsiteX150" fmla="*/ 1308738 w 2095272"/>
                <a:gd name="connsiteY150" fmla="*/ 1231241 h 2053930"/>
                <a:gd name="connsiteX151" fmla="*/ 788107 w 2095272"/>
                <a:gd name="connsiteY151" fmla="*/ 1231898 h 2053930"/>
                <a:gd name="connsiteX152" fmla="*/ 831493 w 2095272"/>
                <a:gd name="connsiteY152" fmla="*/ 1256220 h 2053930"/>
                <a:gd name="connsiteX153" fmla="*/ 835437 w 2095272"/>
                <a:gd name="connsiteY153" fmla="*/ 1305523 h 2053930"/>
                <a:gd name="connsiteX154" fmla="*/ 835437 w 2095272"/>
                <a:gd name="connsiteY154" fmla="*/ 1306837 h 2053930"/>
                <a:gd name="connsiteX155" fmla="*/ 716454 w 2095272"/>
                <a:gd name="connsiteY155" fmla="*/ 1594762 h 2053930"/>
                <a:gd name="connsiteX156" fmla="*/ 469286 w 2095272"/>
                <a:gd name="connsiteY156" fmla="*/ 1285144 h 2053930"/>
                <a:gd name="connsiteX157" fmla="*/ 776932 w 2095272"/>
                <a:gd name="connsiteY157" fmla="*/ 1233213 h 2053930"/>
                <a:gd name="connsiteX158" fmla="*/ 787449 w 2095272"/>
                <a:gd name="connsiteY158" fmla="*/ 1233213 h 2053930"/>
                <a:gd name="connsiteX159" fmla="*/ 787449 w 2095272"/>
                <a:gd name="connsiteY159" fmla="*/ 1233213 h 2053930"/>
                <a:gd name="connsiteX160" fmla="*/ 1048423 w 2095272"/>
                <a:gd name="connsiteY160" fmla="*/ 1356797 h 2053930"/>
                <a:gd name="connsiteX161" fmla="*/ 1096410 w 2095272"/>
                <a:gd name="connsiteY161" fmla="*/ 1384406 h 2053930"/>
                <a:gd name="connsiteX162" fmla="*/ 1097725 w 2095272"/>
                <a:gd name="connsiteY162" fmla="*/ 1384406 h 2053930"/>
                <a:gd name="connsiteX163" fmla="*/ 1249576 w 2095272"/>
                <a:gd name="connsiteY163" fmla="*/ 1657869 h 2053930"/>
                <a:gd name="connsiteX164" fmla="*/ 1189098 w 2095272"/>
                <a:gd name="connsiteY164" fmla="*/ 1675618 h 2053930"/>
                <a:gd name="connsiteX165" fmla="*/ 852528 w 2095272"/>
                <a:gd name="connsiteY165" fmla="*/ 1658527 h 2053930"/>
                <a:gd name="connsiteX166" fmla="*/ 1005037 w 2095272"/>
                <a:gd name="connsiteY166" fmla="*/ 1385064 h 2053930"/>
                <a:gd name="connsiteX167" fmla="*/ 1049737 w 2095272"/>
                <a:gd name="connsiteY167" fmla="*/ 1358769 h 2053930"/>
                <a:gd name="connsiteX168" fmla="*/ 1049737 w 2095272"/>
                <a:gd name="connsiteY168" fmla="*/ 1356797 h 205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095272" h="2053930">
                  <a:moveTo>
                    <a:pt x="1050395" y="0"/>
                  </a:moveTo>
                  <a:cubicBezTo>
                    <a:pt x="1016212" y="2629"/>
                    <a:pt x="989917" y="32211"/>
                    <a:pt x="991889" y="66394"/>
                  </a:cubicBezTo>
                  <a:lnTo>
                    <a:pt x="991889" y="83485"/>
                  </a:lnTo>
                  <a:cubicBezTo>
                    <a:pt x="993204" y="102549"/>
                    <a:pt x="996491" y="121612"/>
                    <a:pt x="1000435" y="140018"/>
                  </a:cubicBezTo>
                  <a:cubicBezTo>
                    <a:pt x="1005694" y="176173"/>
                    <a:pt x="1007666" y="212328"/>
                    <a:pt x="1006351" y="248483"/>
                  </a:cubicBezTo>
                  <a:cubicBezTo>
                    <a:pt x="1003064" y="260316"/>
                    <a:pt x="995833" y="270834"/>
                    <a:pt x="986630" y="279379"/>
                  </a:cubicBezTo>
                  <a:lnTo>
                    <a:pt x="985316" y="304359"/>
                  </a:lnTo>
                  <a:cubicBezTo>
                    <a:pt x="949161" y="307646"/>
                    <a:pt x="913006" y="312905"/>
                    <a:pt x="877508" y="320793"/>
                  </a:cubicBezTo>
                  <a:cubicBezTo>
                    <a:pt x="728287" y="354319"/>
                    <a:pt x="592213" y="431887"/>
                    <a:pt x="487692" y="543639"/>
                  </a:cubicBezTo>
                  <a:lnTo>
                    <a:pt x="465999" y="528520"/>
                  </a:lnTo>
                  <a:cubicBezTo>
                    <a:pt x="454166" y="531807"/>
                    <a:pt x="441676" y="530492"/>
                    <a:pt x="430501" y="525233"/>
                  </a:cubicBezTo>
                  <a:cubicBezTo>
                    <a:pt x="401577" y="503540"/>
                    <a:pt x="374625" y="479218"/>
                    <a:pt x="350303" y="452923"/>
                  </a:cubicBezTo>
                  <a:cubicBezTo>
                    <a:pt x="337813" y="438461"/>
                    <a:pt x="325323" y="424656"/>
                    <a:pt x="310861" y="411509"/>
                  </a:cubicBezTo>
                  <a:lnTo>
                    <a:pt x="297714" y="400991"/>
                  </a:lnTo>
                  <a:cubicBezTo>
                    <a:pt x="285881" y="391788"/>
                    <a:pt x="271419" y="385872"/>
                    <a:pt x="256300" y="385215"/>
                  </a:cubicBezTo>
                  <a:cubicBezTo>
                    <a:pt x="237894" y="384557"/>
                    <a:pt x="220145" y="391788"/>
                    <a:pt x="208970" y="406250"/>
                  </a:cubicBezTo>
                  <a:cubicBezTo>
                    <a:pt x="188592" y="434517"/>
                    <a:pt x="195165" y="473959"/>
                    <a:pt x="223432" y="494337"/>
                  </a:cubicBezTo>
                  <a:lnTo>
                    <a:pt x="235922" y="504197"/>
                  </a:lnTo>
                  <a:cubicBezTo>
                    <a:pt x="251699" y="514715"/>
                    <a:pt x="268133" y="524576"/>
                    <a:pt x="285224" y="533121"/>
                  </a:cubicBezTo>
                  <a:cubicBezTo>
                    <a:pt x="316778" y="550870"/>
                    <a:pt x="347016" y="571248"/>
                    <a:pt x="374625" y="595571"/>
                  </a:cubicBezTo>
                  <a:cubicBezTo>
                    <a:pt x="381856" y="605431"/>
                    <a:pt x="385801" y="617921"/>
                    <a:pt x="386458" y="629754"/>
                  </a:cubicBezTo>
                  <a:lnTo>
                    <a:pt x="406179" y="647502"/>
                  </a:lnTo>
                  <a:cubicBezTo>
                    <a:pt x="301001" y="805927"/>
                    <a:pt x="257615" y="997219"/>
                    <a:pt x="284567" y="1185225"/>
                  </a:cubicBezTo>
                  <a:lnTo>
                    <a:pt x="259587" y="1192456"/>
                  </a:lnTo>
                  <a:cubicBezTo>
                    <a:pt x="253013" y="1202974"/>
                    <a:pt x="244468" y="1211520"/>
                    <a:pt x="233950" y="1218093"/>
                  </a:cubicBezTo>
                  <a:cubicBezTo>
                    <a:pt x="199110" y="1227296"/>
                    <a:pt x="162955" y="1233213"/>
                    <a:pt x="126800" y="1235842"/>
                  </a:cubicBezTo>
                  <a:cubicBezTo>
                    <a:pt x="107736" y="1235842"/>
                    <a:pt x="88673" y="1237814"/>
                    <a:pt x="69609" y="1240444"/>
                  </a:cubicBezTo>
                  <a:lnTo>
                    <a:pt x="53832" y="1243731"/>
                  </a:lnTo>
                  <a:lnTo>
                    <a:pt x="51860" y="1243731"/>
                  </a:lnTo>
                  <a:cubicBezTo>
                    <a:pt x="18992" y="1248332"/>
                    <a:pt x="-4016" y="1278571"/>
                    <a:pt x="586" y="1311439"/>
                  </a:cubicBezTo>
                  <a:cubicBezTo>
                    <a:pt x="2558" y="1323929"/>
                    <a:pt x="7817" y="1335761"/>
                    <a:pt x="17020" y="1344964"/>
                  </a:cubicBezTo>
                  <a:cubicBezTo>
                    <a:pt x="32797" y="1361399"/>
                    <a:pt x="56462" y="1366657"/>
                    <a:pt x="78155" y="1359426"/>
                  </a:cubicBezTo>
                  <a:lnTo>
                    <a:pt x="79469" y="1359426"/>
                  </a:lnTo>
                  <a:lnTo>
                    <a:pt x="95904" y="1357454"/>
                  </a:lnTo>
                  <a:cubicBezTo>
                    <a:pt x="114310" y="1352196"/>
                    <a:pt x="132058" y="1345622"/>
                    <a:pt x="149150" y="1337733"/>
                  </a:cubicBezTo>
                  <a:cubicBezTo>
                    <a:pt x="182675" y="1324586"/>
                    <a:pt x="217516" y="1314068"/>
                    <a:pt x="253013" y="1307495"/>
                  </a:cubicBezTo>
                  <a:cubicBezTo>
                    <a:pt x="265503" y="1308152"/>
                    <a:pt x="277336" y="1312096"/>
                    <a:pt x="287196" y="1319327"/>
                  </a:cubicBezTo>
                  <a:lnTo>
                    <a:pt x="314148" y="1314726"/>
                  </a:lnTo>
                  <a:cubicBezTo>
                    <a:pt x="372653" y="1495501"/>
                    <a:pt x="494923" y="1648666"/>
                    <a:pt x="657949" y="1744641"/>
                  </a:cubicBezTo>
                  <a:lnTo>
                    <a:pt x="646774" y="1767649"/>
                  </a:lnTo>
                  <a:cubicBezTo>
                    <a:pt x="652033" y="1778167"/>
                    <a:pt x="653347" y="1789999"/>
                    <a:pt x="652033" y="1801174"/>
                  </a:cubicBezTo>
                  <a:cubicBezTo>
                    <a:pt x="637571" y="1835357"/>
                    <a:pt x="619164" y="1868225"/>
                    <a:pt x="598129" y="1899121"/>
                  </a:cubicBezTo>
                  <a:cubicBezTo>
                    <a:pt x="586296" y="1914241"/>
                    <a:pt x="575779" y="1930018"/>
                    <a:pt x="565918" y="1947109"/>
                  </a:cubicBezTo>
                  <a:lnTo>
                    <a:pt x="558030" y="1963543"/>
                  </a:lnTo>
                  <a:cubicBezTo>
                    <a:pt x="541596" y="1992467"/>
                    <a:pt x="551456" y="2028622"/>
                    <a:pt x="579723" y="2045713"/>
                  </a:cubicBezTo>
                  <a:cubicBezTo>
                    <a:pt x="590898" y="2052287"/>
                    <a:pt x="603388" y="2054916"/>
                    <a:pt x="615878" y="2053602"/>
                  </a:cubicBezTo>
                  <a:cubicBezTo>
                    <a:pt x="638228" y="2050972"/>
                    <a:pt x="657292" y="2035853"/>
                    <a:pt x="665180" y="2014817"/>
                  </a:cubicBezTo>
                  <a:lnTo>
                    <a:pt x="672411" y="1999698"/>
                  </a:lnTo>
                  <a:cubicBezTo>
                    <a:pt x="678984" y="1981949"/>
                    <a:pt x="684901" y="1963543"/>
                    <a:pt x="689502" y="1945137"/>
                  </a:cubicBezTo>
                  <a:cubicBezTo>
                    <a:pt x="705279" y="1905695"/>
                    <a:pt x="713825" y="1864281"/>
                    <a:pt x="735518" y="1837987"/>
                  </a:cubicBezTo>
                  <a:cubicBezTo>
                    <a:pt x="742749" y="1831413"/>
                    <a:pt x="751294" y="1826812"/>
                    <a:pt x="761155" y="1825497"/>
                  </a:cubicBezTo>
                  <a:lnTo>
                    <a:pt x="774302" y="1801174"/>
                  </a:lnTo>
                  <a:cubicBezTo>
                    <a:pt x="951133" y="1869540"/>
                    <a:pt x="1147027" y="1869540"/>
                    <a:pt x="1324515" y="1802489"/>
                  </a:cubicBezTo>
                  <a:lnTo>
                    <a:pt x="1336347" y="1825497"/>
                  </a:lnTo>
                  <a:cubicBezTo>
                    <a:pt x="1348837" y="1827469"/>
                    <a:pt x="1359355" y="1834042"/>
                    <a:pt x="1366586" y="1843903"/>
                  </a:cubicBezTo>
                  <a:cubicBezTo>
                    <a:pt x="1383678" y="1876114"/>
                    <a:pt x="1396825" y="1909639"/>
                    <a:pt x="1407343" y="1944479"/>
                  </a:cubicBezTo>
                  <a:cubicBezTo>
                    <a:pt x="1411944" y="1962886"/>
                    <a:pt x="1417860" y="1981292"/>
                    <a:pt x="1424434" y="1999041"/>
                  </a:cubicBezTo>
                  <a:lnTo>
                    <a:pt x="1431665" y="2014160"/>
                  </a:lnTo>
                  <a:cubicBezTo>
                    <a:pt x="1443498" y="2045056"/>
                    <a:pt x="1477680" y="2060833"/>
                    <a:pt x="1509234" y="2049000"/>
                  </a:cubicBezTo>
                  <a:cubicBezTo>
                    <a:pt x="1521066" y="2044399"/>
                    <a:pt x="1530927" y="2036510"/>
                    <a:pt x="1538158" y="2025992"/>
                  </a:cubicBezTo>
                  <a:cubicBezTo>
                    <a:pt x="1550648" y="2006929"/>
                    <a:pt x="1550648" y="1982606"/>
                    <a:pt x="1539473" y="1962886"/>
                  </a:cubicBezTo>
                  <a:lnTo>
                    <a:pt x="1531584" y="1946452"/>
                  </a:lnTo>
                  <a:cubicBezTo>
                    <a:pt x="1521724" y="1930018"/>
                    <a:pt x="1511206" y="1914241"/>
                    <a:pt x="1499373" y="1899121"/>
                  </a:cubicBezTo>
                  <a:cubicBezTo>
                    <a:pt x="1478995" y="1869540"/>
                    <a:pt x="1461246" y="1837987"/>
                    <a:pt x="1445470" y="1804461"/>
                  </a:cubicBezTo>
                  <a:cubicBezTo>
                    <a:pt x="1442840" y="1791971"/>
                    <a:pt x="1444812" y="1779481"/>
                    <a:pt x="1451386" y="1768964"/>
                  </a:cubicBezTo>
                  <a:cubicBezTo>
                    <a:pt x="1447442" y="1761075"/>
                    <a:pt x="1444155" y="1753187"/>
                    <a:pt x="1441526" y="1744641"/>
                  </a:cubicBezTo>
                  <a:cubicBezTo>
                    <a:pt x="1604552" y="1647351"/>
                    <a:pt x="1726164" y="1494186"/>
                    <a:pt x="1784012" y="1312754"/>
                  </a:cubicBezTo>
                  <a:lnTo>
                    <a:pt x="1809649" y="1317355"/>
                  </a:lnTo>
                  <a:cubicBezTo>
                    <a:pt x="1818852" y="1308810"/>
                    <a:pt x="1830684" y="1304865"/>
                    <a:pt x="1843174" y="1304865"/>
                  </a:cubicBezTo>
                  <a:cubicBezTo>
                    <a:pt x="1878672" y="1311439"/>
                    <a:pt x="1913512" y="1322614"/>
                    <a:pt x="1947038" y="1335104"/>
                  </a:cubicBezTo>
                  <a:cubicBezTo>
                    <a:pt x="1964786" y="1342992"/>
                    <a:pt x="1982535" y="1350223"/>
                    <a:pt x="2000284" y="1355482"/>
                  </a:cubicBezTo>
                  <a:cubicBezTo>
                    <a:pt x="2004886" y="1356797"/>
                    <a:pt x="2010802" y="1357454"/>
                    <a:pt x="2015403" y="1358769"/>
                  </a:cubicBezTo>
                  <a:lnTo>
                    <a:pt x="2016718" y="1358769"/>
                  </a:lnTo>
                  <a:cubicBezTo>
                    <a:pt x="2048272" y="1368630"/>
                    <a:pt x="2081797" y="1351538"/>
                    <a:pt x="2092315" y="1319985"/>
                  </a:cubicBezTo>
                  <a:cubicBezTo>
                    <a:pt x="2096259" y="1307495"/>
                    <a:pt x="2096259" y="1294348"/>
                    <a:pt x="2092315" y="1282515"/>
                  </a:cubicBezTo>
                  <a:cubicBezTo>
                    <a:pt x="2085084" y="1260822"/>
                    <a:pt x="2066020" y="1245703"/>
                    <a:pt x="2043670" y="1242416"/>
                  </a:cubicBezTo>
                  <a:lnTo>
                    <a:pt x="2026579" y="1238472"/>
                  </a:lnTo>
                  <a:cubicBezTo>
                    <a:pt x="2007515" y="1235842"/>
                    <a:pt x="1988452" y="1234527"/>
                    <a:pt x="1969388" y="1233870"/>
                  </a:cubicBezTo>
                  <a:cubicBezTo>
                    <a:pt x="1933233" y="1231241"/>
                    <a:pt x="1897078" y="1225324"/>
                    <a:pt x="1862238" y="1216121"/>
                  </a:cubicBezTo>
                  <a:cubicBezTo>
                    <a:pt x="1851720" y="1210205"/>
                    <a:pt x="1842517" y="1201002"/>
                    <a:pt x="1836601" y="1190484"/>
                  </a:cubicBezTo>
                  <a:lnTo>
                    <a:pt x="1812278" y="1183253"/>
                  </a:lnTo>
                  <a:cubicBezTo>
                    <a:pt x="1837915" y="995247"/>
                    <a:pt x="1793872" y="803955"/>
                    <a:pt x="1688037" y="646845"/>
                  </a:cubicBezTo>
                  <a:lnTo>
                    <a:pt x="1709072" y="627124"/>
                  </a:lnTo>
                  <a:cubicBezTo>
                    <a:pt x="1708415" y="614634"/>
                    <a:pt x="1712359" y="602802"/>
                    <a:pt x="1720247" y="593599"/>
                  </a:cubicBezTo>
                  <a:cubicBezTo>
                    <a:pt x="1747857" y="569934"/>
                    <a:pt x="1777438" y="548898"/>
                    <a:pt x="1808991" y="531149"/>
                  </a:cubicBezTo>
                  <a:cubicBezTo>
                    <a:pt x="1826083" y="522603"/>
                    <a:pt x="1842517" y="512743"/>
                    <a:pt x="1858294" y="502225"/>
                  </a:cubicBezTo>
                  <a:lnTo>
                    <a:pt x="1871441" y="491707"/>
                  </a:lnTo>
                  <a:cubicBezTo>
                    <a:pt x="1899708" y="473959"/>
                    <a:pt x="1908253" y="437146"/>
                    <a:pt x="1890505" y="408880"/>
                  </a:cubicBezTo>
                  <a:cubicBezTo>
                    <a:pt x="1883274" y="397047"/>
                    <a:pt x="1872098" y="388501"/>
                    <a:pt x="1858951" y="383900"/>
                  </a:cubicBezTo>
                  <a:cubicBezTo>
                    <a:pt x="1837258" y="376012"/>
                    <a:pt x="1812936" y="381928"/>
                    <a:pt x="1796502" y="398362"/>
                  </a:cubicBezTo>
                  <a:lnTo>
                    <a:pt x="1783354" y="408880"/>
                  </a:lnTo>
                  <a:cubicBezTo>
                    <a:pt x="1769550" y="422027"/>
                    <a:pt x="1756402" y="435832"/>
                    <a:pt x="1743912" y="450294"/>
                  </a:cubicBezTo>
                  <a:cubicBezTo>
                    <a:pt x="1720247" y="477245"/>
                    <a:pt x="1693953" y="502225"/>
                    <a:pt x="1665686" y="523918"/>
                  </a:cubicBezTo>
                  <a:cubicBezTo>
                    <a:pt x="1654511" y="528520"/>
                    <a:pt x="1642021" y="529835"/>
                    <a:pt x="1629531" y="527862"/>
                  </a:cubicBezTo>
                  <a:lnTo>
                    <a:pt x="1607181" y="544296"/>
                  </a:lnTo>
                  <a:cubicBezTo>
                    <a:pt x="1476366" y="407565"/>
                    <a:pt x="1300193" y="322108"/>
                    <a:pt x="1111529" y="305016"/>
                  </a:cubicBezTo>
                  <a:cubicBezTo>
                    <a:pt x="1111529" y="295813"/>
                    <a:pt x="1110215" y="282666"/>
                    <a:pt x="1110215" y="278722"/>
                  </a:cubicBezTo>
                  <a:cubicBezTo>
                    <a:pt x="1100354" y="271491"/>
                    <a:pt x="1093123" y="260973"/>
                    <a:pt x="1090494" y="249141"/>
                  </a:cubicBezTo>
                  <a:cubicBezTo>
                    <a:pt x="1089179" y="212986"/>
                    <a:pt x="1091808" y="176831"/>
                    <a:pt x="1097067" y="141333"/>
                  </a:cubicBezTo>
                  <a:cubicBezTo>
                    <a:pt x="1101012" y="122270"/>
                    <a:pt x="1103641" y="103863"/>
                    <a:pt x="1105613" y="84800"/>
                  </a:cubicBezTo>
                  <a:lnTo>
                    <a:pt x="1105613" y="67051"/>
                  </a:lnTo>
                  <a:cubicBezTo>
                    <a:pt x="1107585" y="32868"/>
                    <a:pt x="1081291" y="3287"/>
                    <a:pt x="1047108" y="657"/>
                  </a:cubicBezTo>
                  <a:lnTo>
                    <a:pt x="1046450" y="657"/>
                  </a:lnTo>
                  <a:close/>
                  <a:moveTo>
                    <a:pt x="975455" y="462126"/>
                  </a:moveTo>
                  <a:lnTo>
                    <a:pt x="957706" y="775031"/>
                  </a:lnTo>
                  <a:lnTo>
                    <a:pt x="956392" y="775031"/>
                  </a:lnTo>
                  <a:cubicBezTo>
                    <a:pt x="955734" y="794094"/>
                    <a:pt x="943902" y="810528"/>
                    <a:pt x="926810" y="820389"/>
                  </a:cubicBezTo>
                  <a:cubicBezTo>
                    <a:pt x="909719" y="830249"/>
                    <a:pt x="888683" y="826963"/>
                    <a:pt x="872907" y="815787"/>
                  </a:cubicBezTo>
                  <a:lnTo>
                    <a:pt x="616535" y="633698"/>
                  </a:lnTo>
                  <a:cubicBezTo>
                    <a:pt x="698048" y="553500"/>
                    <a:pt x="800597" y="497624"/>
                    <a:pt x="912348" y="472644"/>
                  </a:cubicBezTo>
                  <a:cubicBezTo>
                    <a:pt x="933384" y="468042"/>
                    <a:pt x="954420" y="464756"/>
                    <a:pt x="975455" y="462126"/>
                  </a:cubicBezTo>
                  <a:lnTo>
                    <a:pt x="975455" y="462126"/>
                  </a:lnTo>
                  <a:close/>
                  <a:moveTo>
                    <a:pt x="1124677" y="462126"/>
                  </a:moveTo>
                  <a:cubicBezTo>
                    <a:pt x="1259436" y="478560"/>
                    <a:pt x="1384992" y="539695"/>
                    <a:pt x="1482282" y="634355"/>
                  </a:cubicBezTo>
                  <a:lnTo>
                    <a:pt x="1227883" y="815130"/>
                  </a:lnTo>
                  <a:cubicBezTo>
                    <a:pt x="1212106" y="827620"/>
                    <a:pt x="1190413" y="830249"/>
                    <a:pt x="1172664" y="821704"/>
                  </a:cubicBezTo>
                  <a:cubicBezTo>
                    <a:pt x="1154915" y="813158"/>
                    <a:pt x="1143083" y="794752"/>
                    <a:pt x="1142425" y="775031"/>
                  </a:cubicBezTo>
                  <a:lnTo>
                    <a:pt x="1124677" y="462783"/>
                  </a:lnTo>
                  <a:close/>
                  <a:moveTo>
                    <a:pt x="522532" y="751366"/>
                  </a:moveTo>
                  <a:lnTo>
                    <a:pt x="757211" y="961065"/>
                  </a:lnTo>
                  <a:lnTo>
                    <a:pt x="757211" y="962379"/>
                  </a:lnTo>
                  <a:cubicBezTo>
                    <a:pt x="771673" y="974869"/>
                    <a:pt x="778246" y="994590"/>
                    <a:pt x="773645" y="1013653"/>
                  </a:cubicBezTo>
                  <a:cubicBezTo>
                    <a:pt x="769043" y="1032717"/>
                    <a:pt x="754581" y="1047179"/>
                    <a:pt x="736175" y="1052438"/>
                  </a:cubicBezTo>
                  <a:lnTo>
                    <a:pt x="736175" y="1052438"/>
                  </a:lnTo>
                  <a:lnTo>
                    <a:pt x="435103" y="1139867"/>
                  </a:lnTo>
                  <a:cubicBezTo>
                    <a:pt x="419983" y="1004450"/>
                    <a:pt x="450880" y="867719"/>
                    <a:pt x="522532" y="751366"/>
                  </a:cubicBezTo>
                  <a:lnTo>
                    <a:pt x="522532" y="751366"/>
                  </a:lnTo>
                  <a:close/>
                  <a:moveTo>
                    <a:pt x="1574970" y="751366"/>
                  </a:moveTo>
                  <a:cubicBezTo>
                    <a:pt x="1645965" y="867062"/>
                    <a:pt x="1677519" y="1003136"/>
                    <a:pt x="1665029" y="1138553"/>
                  </a:cubicBezTo>
                  <a:lnTo>
                    <a:pt x="1363299" y="1051781"/>
                  </a:lnTo>
                  <a:lnTo>
                    <a:pt x="1363299" y="1050466"/>
                  </a:lnTo>
                  <a:cubicBezTo>
                    <a:pt x="1344236" y="1045207"/>
                    <a:pt x="1330431" y="1030088"/>
                    <a:pt x="1325830" y="1011681"/>
                  </a:cubicBezTo>
                  <a:cubicBezTo>
                    <a:pt x="1321228" y="993275"/>
                    <a:pt x="1327802" y="972897"/>
                    <a:pt x="1342264" y="960407"/>
                  </a:cubicBezTo>
                  <a:lnTo>
                    <a:pt x="1574970" y="752023"/>
                  </a:lnTo>
                  <a:lnTo>
                    <a:pt x="1574970" y="752023"/>
                  </a:lnTo>
                  <a:close/>
                  <a:moveTo>
                    <a:pt x="1001750" y="976184"/>
                  </a:moveTo>
                  <a:lnTo>
                    <a:pt x="1097725" y="976184"/>
                  </a:lnTo>
                  <a:lnTo>
                    <a:pt x="1156230" y="1050466"/>
                  </a:lnTo>
                  <a:lnTo>
                    <a:pt x="1135194" y="1143811"/>
                  </a:lnTo>
                  <a:lnTo>
                    <a:pt x="1049080" y="1185225"/>
                  </a:lnTo>
                  <a:lnTo>
                    <a:pt x="962965" y="1143811"/>
                  </a:lnTo>
                  <a:lnTo>
                    <a:pt x="942587" y="1050466"/>
                  </a:lnTo>
                  <a:lnTo>
                    <a:pt x="1002407" y="976184"/>
                  </a:lnTo>
                  <a:close/>
                  <a:moveTo>
                    <a:pt x="1309396" y="1230583"/>
                  </a:moveTo>
                  <a:cubicBezTo>
                    <a:pt x="1313340" y="1230583"/>
                    <a:pt x="1318599" y="1230583"/>
                    <a:pt x="1321228" y="1230583"/>
                  </a:cubicBezTo>
                  <a:lnTo>
                    <a:pt x="1631503" y="1283172"/>
                  </a:lnTo>
                  <a:cubicBezTo>
                    <a:pt x="1586803" y="1412016"/>
                    <a:pt x="1498059" y="1522452"/>
                    <a:pt x="1383020" y="1596077"/>
                  </a:cubicBezTo>
                  <a:lnTo>
                    <a:pt x="1262723" y="1305523"/>
                  </a:lnTo>
                  <a:cubicBezTo>
                    <a:pt x="1251548" y="1278571"/>
                    <a:pt x="1264038" y="1247675"/>
                    <a:pt x="1290989" y="1236500"/>
                  </a:cubicBezTo>
                  <a:cubicBezTo>
                    <a:pt x="1296248" y="1233870"/>
                    <a:pt x="1302165" y="1232555"/>
                    <a:pt x="1308738" y="1232555"/>
                  </a:cubicBezTo>
                  <a:lnTo>
                    <a:pt x="1308738" y="1231241"/>
                  </a:lnTo>
                  <a:close/>
                  <a:moveTo>
                    <a:pt x="788107" y="1231898"/>
                  </a:moveTo>
                  <a:cubicBezTo>
                    <a:pt x="805856" y="1231898"/>
                    <a:pt x="821632" y="1241101"/>
                    <a:pt x="831493" y="1256220"/>
                  </a:cubicBezTo>
                  <a:cubicBezTo>
                    <a:pt x="841353" y="1271340"/>
                    <a:pt x="842668" y="1289089"/>
                    <a:pt x="835437" y="1305523"/>
                  </a:cubicBezTo>
                  <a:lnTo>
                    <a:pt x="835437" y="1306837"/>
                  </a:lnTo>
                  <a:lnTo>
                    <a:pt x="716454" y="1594762"/>
                  </a:lnTo>
                  <a:cubicBezTo>
                    <a:pt x="602073" y="1521795"/>
                    <a:pt x="515301" y="1412673"/>
                    <a:pt x="469286" y="1285144"/>
                  </a:cubicBezTo>
                  <a:lnTo>
                    <a:pt x="776932" y="1233213"/>
                  </a:lnTo>
                  <a:cubicBezTo>
                    <a:pt x="780218" y="1233213"/>
                    <a:pt x="783505" y="1233213"/>
                    <a:pt x="787449" y="1233213"/>
                  </a:cubicBezTo>
                  <a:lnTo>
                    <a:pt x="787449" y="1233213"/>
                  </a:lnTo>
                  <a:close/>
                  <a:moveTo>
                    <a:pt x="1048423" y="1356797"/>
                  </a:moveTo>
                  <a:cubicBezTo>
                    <a:pt x="1068143" y="1356797"/>
                    <a:pt x="1087207" y="1366657"/>
                    <a:pt x="1096410" y="1384406"/>
                  </a:cubicBezTo>
                  <a:lnTo>
                    <a:pt x="1097725" y="1384406"/>
                  </a:lnTo>
                  <a:lnTo>
                    <a:pt x="1249576" y="1657869"/>
                  </a:lnTo>
                  <a:lnTo>
                    <a:pt x="1189098" y="1675618"/>
                  </a:lnTo>
                  <a:cubicBezTo>
                    <a:pt x="1077346" y="1701255"/>
                    <a:pt x="960993" y="1695339"/>
                    <a:pt x="852528" y="1658527"/>
                  </a:cubicBezTo>
                  <a:lnTo>
                    <a:pt x="1005037" y="1385064"/>
                  </a:lnTo>
                  <a:cubicBezTo>
                    <a:pt x="1014240" y="1368630"/>
                    <a:pt x="1031331" y="1358769"/>
                    <a:pt x="1049737" y="1358769"/>
                  </a:cubicBezTo>
                  <a:lnTo>
                    <a:pt x="1049737" y="1356797"/>
                  </a:lnTo>
                  <a:close/>
                </a:path>
              </a:pathLst>
            </a:custGeom>
            <a:solidFill>
              <a:srgbClr val="FFFFFF"/>
            </a:solidFill>
            <a:ln w="7215" cap="flat">
              <a:solidFill>
                <a:srgbClr val="FFFFFF"/>
              </a:solidFill>
              <a:prstDash val="solid"/>
              <a:miter/>
            </a:ln>
          </p:spPr>
          <p:txBody>
            <a:bodyPr rtlCol="0" anchor="ctr"/>
            <a:lstStyle/>
            <a:p>
              <a:endParaRPr lang="en-US"/>
            </a:p>
          </p:txBody>
        </p:sp>
      </p:grpSp>
    </p:spTree>
    <p:extLst>
      <p:ext uri="{BB962C8B-B14F-4D97-AF65-F5344CB8AC3E}">
        <p14:creationId xmlns:p14="http://schemas.microsoft.com/office/powerpoint/2010/main" val="1692552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500"/>
                                  </p:stCondLst>
                                  <p:childTnLst>
                                    <p:animMotion origin="layout" path="M -3.75E-6 0.04606 L -3.75E-6 0 " pathEditMode="relative" rAng="0" ptsTypes="AA">
                                      <p:cBhvr>
                                        <p:cTn id="9" dur="600" fill="hold"/>
                                        <p:tgtEl>
                                          <p:spTgt spid="8"/>
                                        </p:tgtEl>
                                        <p:attrNameLst>
                                          <p:attrName>ppt_x</p:attrName>
                                          <p:attrName>ppt_y</p:attrName>
                                        </p:attrNameLst>
                                      </p:cBhvr>
                                      <p:rCtr x="0" y="-2315"/>
                                    </p:animMotion>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500"/>
                                  </p:stCondLst>
                                  <p:childTnLst>
                                    <p:animMotion origin="layout" path="M 0.20169 0 L 8.33333E-7 0 " pathEditMode="relative" rAng="0" ptsTypes="AA">
                                      <p:cBhvr>
                                        <p:cTn id="14" dur="750" fill="hold"/>
                                        <p:tgtEl>
                                          <p:spTgt spid="17"/>
                                        </p:tgtEl>
                                        <p:attrNameLst>
                                          <p:attrName>ppt_x</p:attrName>
                                          <p:attrName>ppt_y</p:attrName>
                                        </p:attrNameLst>
                                      </p:cBhvr>
                                      <p:rCtr x="-10091" y="0"/>
                                    </p:animMotion>
                                  </p:childTnLst>
                                </p:cTn>
                              </p:par>
                              <p:par>
                                <p:cTn id="15" presetID="10" presetClass="entr" presetSubtype="0" fill="hold" grpId="0"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500"/>
                                  </p:stCondLst>
                                  <p:childTnLst>
                                    <p:animMotion origin="layout" path="M 0.20169 0 L 8.33333E-7 0 " pathEditMode="relative" rAng="0" ptsTypes="AA">
                                      <p:cBhvr>
                                        <p:cTn id="19" dur="750" fill="hold"/>
                                        <p:tgtEl>
                                          <p:spTgt spid="11"/>
                                        </p:tgtEl>
                                        <p:attrNameLst>
                                          <p:attrName>ppt_x</p:attrName>
                                          <p:attrName>ppt_y</p:attrName>
                                        </p:attrNameLst>
                                      </p:cBhvr>
                                      <p:rCtr x="-100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C407-CB7C-3D05-5437-3C72CA4435D8}"/>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1 of 7)</a:t>
            </a:r>
          </a:p>
        </p:txBody>
      </p:sp>
      <p:grpSp>
        <p:nvGrpSpPr>
          <p:cNvPr id="645" name="Group 644" descr="Azure Spring Apps Diagram - 1 of 7">
            <a:extLst>
              <a:ext uri="{FF2B5EF4-FFF2-40B4-BE49-F238E27FC236}">
                <a16:creationId xmlns:a16="http://schemas.microsoft.com/office/drawing/2014/main" id="{FBD687CA-BA5F-971F-83F6-A6647D000C79}"/>
              </a:ext>
              <a:ext uri="{C183D7F6-B498-43B3-948B-1728B52AA6E4}">
                <adec:decorative xmlns:adec="http://schemas.microsoft.com/office/drawing/2017/decorative" val="0"/>
              </a:ext>
            </a:extLst>
          </p:cNvPr>
          <p:cNvGrpSpPr/>
          <p:nvPr/>
        </p:nvGrpSpPr>
        <p:grpSpPr>
          <a:xfrm>
            <a:off x="245780" y="2413951"/>
            <a:ext cx="11258723" cy="1878152"/>
            <a:chOff x="245780" y="2413951"/>
            <a:chExt cx="11258723" cy="1878152"/>
          </a:xfrm>
        </p:grpSpPr>
        <p:sp>
          <p:nvSpPr>
            <p:cNvPr id="646" name="Rectangle 645">
              <a:extLst>
                <a:ext uri="{FF2B5EF4-FFF2-40B4-BE49-F238E27FC236}">
                  <a16:creationId xmlns:a16="http://schemas.microsoft.com/office/drawing/2014/main" id="{D49B3729-7A8E-AD7E-417C-11054A12D8A0}"/>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647" name="Group 646">
              <a:extLst>
                <a:ext uri="{FF2B5EF4-FFF2-40B4-BE49-F238E27FC236}">
                  <a16:creationId xmlns:a16="http://schemas.microsoft.com/office/drawing/2014/main" id="{ED4F7880-AF91-7627-E8B3-E56569C19E83}"/>
                </a:ext>
              </a:extLst>
            </p:cNvPr>
            <p:cNvGrpSpPr/>
            <p:nvPr/>
          </p:nvGrpSpPr>
          <p:grpSpPr>
            <a:xfrm>
              <a:off x="245780" y="2944779"/>
              <a:ext cx="868444" cy="868444"/>
              <a:chOff x="850925" y="1704097"/>
              <a:chExt cx="744791" cy="744791"/>
            </a:xfrm>
          </p:grpSpPr>
          <p:sp>
            <p:nvSpPr>
              <p:cNvPr id="727" name="Rectangle 726">
                <a:extLst>
                  <a:ext uri="{FF2B5EF4-FFF2-40B4-BE49-F238E27FC236}">
                    <a16:creationId xmlns:a16="http://schemas.microsoft.com/office/drawing/2014/main" id="{CE1BCE8D-A62A-4A56-4441-3A3613EAA49A}"/>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28" name="Graphic 727">
                <a:extLst>
                  <a:ext uri="{FF2B5EF4-FFF2-40B4-BE49-F238E27FC236}">
                    <a16:creationId xmlns:a16="http://schemas.microsoft.com/office/drawing/2014/main" id="{9BA7E7D7-39E3-6F23-F87E-4895CA66FA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6250" y="1749422"/>
                <a:ext cx="654141" cy="654141"/>
              </a:xfrm>
              <a:prstGeom prst="rect">
                <a:avLst/>
              </a:prstGeom>
            </p:spPr>
          </p:pic>
        </p:grpSp>
        <p:sp>
          <p:nvSpPr>
            <p:cNvPr id="648" name="TextBox 647">
              <a:extLst>
                <a:ext uri="{FF2B5EF4-FFF2-40B4-BE49-F238E27FC236}">
                  <a16:creationId xmlns:a16="http://schemas.microsoft.com/office/drawing/2014/main" id="{1778939F-CBA2-BE68-3E71-B29132D43F8D}"/>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grpSp>
          <p:nvGrpSpPr>
            <p:cNvPr id="649" name="Group 648">
              <a:extLst>
                <a:ext uri="{FF2B5EF4-FFF2-40B4-BE49-F238E27FC236}">
                  <a16:creationId xmlns:a16="http://schemas.microsoft.com/office/drawing/2014/main" id="{B674C07E-3504-D445-800B-34C331CA0E65}"/>
                </a:ext>
              </a:extLst>
            </p:cNvPr>
            <p:cNvGrpSpPr/>
            <p:nvPr/>
          </p:nvGrpSpPr>
          <p:grpSpPr>
            <a:xfrm>
              <a:off x="1420187" y="2647480"/>
              <a:ext cx="9714194" cy="1421873"/>
              <a:chOff x="6843960" y="3594172"/>
              <a:chExt cx="4519362" cy="661502"/>
            </a:xfrm>
          </p:grpSpPr>
          <p:cxnSp>
            <p:nvCxnSpPr>
              <p:cNvPr id="650" name="Straight Connector 649">
                <a:extLst>
                  <a:ext uri="{FF2B5EF4-FFF2-40B4-BE49-F238E27FC236}">
                    <a16:creationId xmlns:a16="http://schemas.microsoft.com/office/drawing/2014/main" id="{21FAC8FA-A9E1-F2DD-6201-598442739AD2}"/>
                  </a:ext>
                </a:extLst>
              </p:cNvPr>
              <p:cNvCxnSpPr>
                <a:cxnSpLocks/>
              </p:cNvCxnSpPr>
              <p:nvPr/>
            </p:nvCxnSpPr>
            <p:spPr>
              <a:xfrm>
                <a:off x="9103641" y="3788472"/>
                <a:ext cx="0" cy="405522"/>
              </a:xfrm>
              <a:prstGeom prst="line">
                <a:avLst/>
              </a:prstGeom>
              <a:noFill/>
              <a:ln w="19050" cap="flat" cmpd="sng" algn="ctr">
                <a:solidFill>
                  <a:srgbClr val="D59DFF"/>
                </a:solidFill>
                <a:prstDash val="solid"/>
                <a:headEnd type="none" w="med" len="med"/>
                <a:tailEnd type="none" w="med" len="med"/>
              </a:ln>
              <a:effectLst/>
            </p:spPr>
          </p:cxnSp>
          <p:sp>
            <p:nvSpPr>
              <p:cNvPr id="651" name="Rectangle 650">
                <a:extLst>
                  <a:ext uri="{FF2B5EF4-FFF2-40B4-BE49-F238E27FC236}">
                    <a16:creationId xmlns:a16="http://schemas.microsoft.com/office/drawing/2014/main" id="{F898E2BE-E0D8-417B-7BB5-6A69566FCC6C}"/>
                  </a:ext>
                </a:extLst>
              </p:cNvPr>
              <p:cNvSpPr/>
              <p:nvPr/>
            </p:nvSpPr>
            <p:spPr bwMode="auto">
              <a:xfrm>
                <a:off x="6843960" y="3696981"/>
                <a:ext cx="4519362" cy="558693"/>
              </a:xfrm>
              <a:prstGeom prst="rect">
                <a:avLst/>
              </a:prstGeom>
              <a:noFill/>
              <a:ln w="19050"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2" name="Group 651">
                <a:extLst>
                  <a:ext uri="{FF2B5EF4-FFF2-40B4-BE49-F238E27FC236}">
                    <a16:creationId xmlns:a16="http://schemas.microsoft.com/office/drawing/2014/main" id="{FF68F109-179C-9189-094E-7FEFDD6D7645}"/>
                  </a:ext>
                </a:extLst>
              </p:cNvPr>
              <p:cNvGrpSpPr/>
              <p:nvPr/>
            </p:nvGrpSpPr>
            <p:grpSpPr>
              <a:xfrm>
                <a:off x="7877200" y="3594172"/>
                <a:ext cx="193201" cy="193201"/>
                <a:chOff x="7142554" y="3680684"/>
                <a:chExt cx="161985" cy="161985"/>
              </a:xfrm>
            </p:grpSpPr>
            <p:sp>
              <p:nvSpPr>
                <p:cNvPr id="725" name="Oval 724">
                  <a:extLst>
                    <a:ext uri="{FF2B5EF4-FFF2-40B4-BE49-F238E27FC236}">
                      <a16:creationId xmlns:a16="http://schemas.microsoft.com/office/drawing/2014/main" id="{209C6389-4BA2-5607-87F2-1B47ED096E9B}"/>
                    </a:ext>
                  </a:extLst>
                </p:cNvPr>
                <p:cNvSpPr/>
                <p:nvPr/>
              </p:nvSpPr>
              <p:spPr bwMode="auto">
                <a:xfrm>
                  <a:off x="7142554" y="3680684"/>
                  <a:ext cx="161985" cy="161985"/>
                </a:xfrm>
                <a:prstGeom prst="ellipse">
                  <a:avLst/>
                </a:prstGeom>
                <a:solidFill>
                  <a:srgbClr val="FFFFFF"/>
                </a:solidFill>
                <a:ln w="9525"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726" name="Graphic 725">
                  <a:extLst>
                    <a:ext uri="{FF2B5EF4-FFF2-40B4-BE49-F238E27FC236}">
                      <a16:creationId xmlns:a16="http://schemas.microsoft.com/office/drawing/2014/main" id="{050EAE3F-581C-ABC5-996D-8EBEEF9037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1383" y="3700429"/>
                  <a:ext cx="124326" cy="122494"/>
                </a:xfrm>
                <a:prstGeom prst="rect">
                  <a:avLst/>
                </a:prstGeom>
              </p:spPr>
            </p:pic>
          </p:grpSp>
          <p:grpSp>
            <p:nvGrpSpPr>
              <p:cNvPr id="653" name="Group 652">
                <a:extLst>
                  <a:ext uri="{FF2B5EF4-FFF2-40B4-BE49-F238E27FC236}">
                    <a16:creationId xmlns:a16="http://schemas.microsoft.com/office/drawing/2014/main" id="{EC05A3D3-B159-E241-B890-BE2A2E746CFA}"/>
                  </a:ext>
                </a:extLst>
              </p:cNvPr>
              <p:cNvGrpSpPr/>
              <p:nvPr/>
            </p:nvGrpSpPr>
            <p:grpSpPr>
              <a:xfrm>
                <a:off x="10136881" y="3594172"/>
                <a:ext cx="193201" cy="193201"/>
                <a:chOff x="7142554" y="3680684"/>
                <a:chExt cx="161985" cy="161985"/>
              </a:xfrm>
            </p:grpSpPr>
            <p:sp>
              <p:nvSpPr>
                <p:cNvPr id="723" name="Oval 722">
                  <a:extLst>
                    <a:ext uri="{FF2B5EF4-FFF2-40B4-BE49-F238E27FC236}">
                      <a16:creationId xmlns:a16="http://schemas.microsoft.com/office/drawing/2014/main" id="{4CF00815-41CF-97D4-06DE-26F698E14723}"/>
                    </a:ext>
                  </a:extLst>
                </p:cNvPr>
                <p:cNvSpPr/>
                <p:nvPr/>
              </p:nvSpPr>
              <p:spPr bwMode="auto">
                <a:xfrm>
                  <a:off x="7142554" y="3680684"/>
                  <a:ext cx="161985" cy="161985"/>
                </a:xfrm>
                <a:prstGeom prst="ellipse">
                  <a:avLst/>
                </a:prstGeom>
                <a:solidFill>
                  <a:srgbClr val="FFFFFF"/>
                </a:solidFill>
                <a:ln w="9525"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4" name="Graphic 723">
                  <a:extLst>
                    <a:ext uri="{FF2B5EF4-FFF2-40B4-BE49-F238E27FC236}">
                      <a16:creationId xmlns:a16="http://schemas.microsoft.com/office/drawing/2014/main" id="{1C5D3B03-E411-2C63-C532-A36D7DFB9B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1383" y="3700429"/>
                  <a:ext cx="124326" cy="122494"/>
                </a:xfrm>
                <a:prstGeom prst="rect">
                  <a:avLst/>
                </a:prstGeom>
              </p:spPr>
            </p:pic>
          </p:grpSp>
          <p:sp>
            <p:nvSpPr>
              <p:cNvPr id="654" name="TextBox 653">
                <a:extLst>
                  <a:ext uri="{FF2B5EF4-FFF2-40B4-BE49-F238E27FC236}">
                    <a16:creationId xmlns:a16="http://schemas.microsoft.com/office/drawing/2014/main" id="{EEFFEDFD-48BF-E316-8F5C-9C8E60579FAF}"/>
                  </a:ext>
                </a:extLst>
              </p:cNvPr>
              <p:cNvSpPr txBox="1"/>
              <p:nvPr/>
            </p:nvSpPr>
            <p:spPr>
              <a:xfrm>
                <a:off x="7664604" y="3802787"/>
                <a:ext cx="618392" cy="113834"/>
              </a:xfrm>
              <a:prstGeom prst="rect">
                <a:avLst/>
              </a:prstGeom>
              <a:noFill/>
            </p:spPr>
            <p:txBody>
              <a:bodyPr wrap="none">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Semibold"/>
                    <a:cs typeface="Segoe UI" panose="020B0502040204020203" pitchFamily="34" charset="0"/>
                  </a:rPr>
                  <a:t>Spring Boot apps </a:t>
                </a:r>
              </a:p>
            </p:txBody>
          </p:sp>
          <p:sp>
            <p:nvSpPr>
              <p:cNvPr id="655" name="TextBox 654">
                <a:extLst>
                  <a:ext uri="{FF2B5EF4-FFF2-40B4-BE49-F238E27FC236}">
                    <a16:creationId xmlns:a16="http://schemas.microsoft.com/office/drawing/2014/main" id="{F727A8B5-EB04-63EF-6DFB-976E62923A26}"/>
                  </a:ext>
                </a:extLst>
              </p:cNvPr>
              <p:cNvSpPr txBox="1"/>
              <p:nvPr/>
            </p:nvSpPr>
            <p:spPr>
              <a:xfrm>
                <a:off x="9958218" y="3806320"/>
                <a:ext cx="550527" cy="113834"/>
              </a:xfrm>
              <a:prstGeom prst="rect">
                <a:avLst/>
              </a:prstGeom>
              <a:noFill/>
            </p:spPr>
            <p:txBody>
              <a:bodyPr wrap="none">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Semibold"/>
                    <a:cs typeface="Segoe UI" panose="020B0502040204020203" pitchFamily="34" charset="0"/>
                  </a:rPr>
                  <a:t>Service runtime</a:t>
                </a:r>
              </a:p>
            </p:txBody>
          </p:sp>
          <p:grpSp>
            <p:nvGrpSpPr>
              <p:cNvPr id="656" name="Group 655">
                <a:extLst>
                  <a:ext uri="{FF2B5EF4-FFF2-40B4-BE49-F238E27FC236}">
                    <a16:creationId xmlns:a16="http://schemas.microsoft.com/office/drawing/2014/main" id="{C31C4DE9-8046-D8AD-70F0-77203B74D18E}"/>
                  </a:ext>
                </a:extLst>
              </p:cNvPr>
              <p:cNvGrpSpPr/>
              <p:nvPr/>
            </p:nvGrpSpPr>
            <p:grpSpPr>
              <a:xfrm>
                <a:off x="9213176" y="4029267"/>
                <a:ext cx="196257" cy="129271"/>
                <a:chOff x="9090925" y="3944013"/>
                <a:chExt cx="454755" cy="299539"/>
              </a:xfrm>
            </p:grpSpPr>
            <p:pic>
              <p:nvPicPr>
                <p:cNvPr id="720" name="Graphic 719">
                  <a:extLst>
                    <a:ext uri="{FF2B5EF4-FFF2-40B4-BE49-F238E27FC236}">
                      <a16:creationId xmlns:a16="http://schemas.microsoft.com/office/drawing/2014/main" id="{18849031-40F4-1590-3108-14F90F03ED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0925" y="3944013"/>
                  <a:ext cx="454755" cy="299539"/>
                </a:xfrm>
                <a:prstGeom prst="rect">
                  <a:avLst/>
                </a:prstGeom>
              </p:spPr>
            </p:pic>
            <p:sp>
              <p:nvSpPr>
                <p:cNvPr id="721" name="Freeform: Shape 720">
                  <a:extLst>
                    <a:ext uri="{FF2B5EF4-FFF2-40B4-BE49-F238E27FC236}">
                      <a16:creationId xmlns:a16="http://schemas.microsoft.com/office/drawing/2014/main" id="{634BD75E-E18C-D156-62C7-CEFACDCC04DC}"/>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22" name="Oval 721">
                  <a:extLst>
                    <a:ext uri="{FF2B5EF4-FFF2-40B4-BE49-F238E27FC236}">
                      <a16:creationId xmlns:a16="http://schemas.microsoft.com/office/drawing/2014/main" id="{326433BA-CB12-34F1-E768-7A6CCA5ABA11}"/>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57" name="Group 656">
                <a:extLst>
                  <a:ext uri="{FF2B5EF4-FFF2-40B4-BE49-F238E27FC236}">
                    <a16:creationId xmlns:a16="http://schemas.microsoft.com/office/drawing/2014/main" id="{457F439B-D82C-BB03-5948-80AA8DC79AF7}"/>
                  </a:ext>
                </a:extLst>
              </p:cNvPr>
              <p:cNvGrpSpPr/>
              <p:nvPr/>
            </p:nvGrpSpPr>
            <p:grpSpPr>
              <a:xfrm>
                <a:off x="9488697" y="4029267"/>
                <a:ext cx="196257" cy="129271"/>
                <a:chOff x="9090925" y="3944013"/>
                <a:chExt cx="454755" cy="299539"/>
              </a:xfrm>
            </p:grpSpPr>
            <p:pic>
              <p:nvPicPr>
                <p:cNvPr id="717" name="Graphic 716">
                  <a:extLst>
                    <a:ext uri="{FF2B5EF4-FFF2-40B4-BE49-F238E27FC236}">
                      <a16:creationId xmlns:a16="http://schemas.microsoft.com/office/drawing/2014/main" id="{C648CADA-5DB3-2DDF-226D-A2CF5F3042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90925" y="3944013"/>
                  <a:ext cx="454755" cy="299539"/>
                </a:xfrm>
                <a:prstGeom prst="rect">
                  <a:avLst/>
                </a:prstGeom>
              </p:spPr>
            </p:pic>
            <p:sp>
              <p:nvSpPr>
                <p:cNvPr id="718" name="Freeform: Shape 717">
                  <a:extLst>
                    <a:ext uri="{FF2B5EF4-FFF2-40B4-BE49-F238E27FC236}">
                      <a16:creationId xmlns:a16="http://schemas.microsoft.com/office/drawing/2014/main" id="{4956BE3A-53EC-23F6-B493-43EFF6D6B711}"/>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9" name="Oval 718">
                  <a:extLst>
                    <a:ext uri="{FF2B5EF4-FFF2-40B4-BE49-F238E27FC236}">
                      <a16:creationId xmlns:a16="http://schemas.microsoft.com/office/drawing/2014/main" id="{545024BA-5696-387D-4C3F-FF94B96C6B31}"/>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58" name="Graphic 657">
                <a:extLst>
                  <a:ext uri="{FF2B5EF4-FFF2-40B4-BE49-F238E27FC236}">
                    <a16:creationId xmlns:a16="http://schemas.microsoft.com/office/drawing/2014/main" id="{309C3495-2EE7-B8E7-B843-425E174FB0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82269" y="4002881"/>
                <a:ext cx="186833" cy="182042"/>
              </a:xfrm>
              <a:prstGeom prst="rect">
                <a:avLst/>
              </a:prstGeom>
            </p:spPr>
          </p:pic>
          <p:grpSp>
            <p:nvGrpSpPr>
              <p:cNvPr id="659" name="Group 658">
                <a:extLst>
                  <a:ext uri="{FF2B5EF4-FFF2-40B4-BE49-F238E27FC236}">
                    <a16:creationId xmlns:a16="http://schemas.microsoft.com/office/drawing/2014/main" id="{BA61E8B1-51E8-CC02-2334-903F954E6AD1}"/>
                  </a:ext>
                </a:extLst>
              </p:cNvPr>
              <p:cNvGrpSpPr/>
              <p:nvPr/>
            </p:nvGrpSpPr>
            <p:grpSpPr>
              <a:xfrm>
                <a:off x="6993765" y="4002004"/>
                <a:ext cx="183797" cy="183797"/>
                <a:chOff x="9139940" y="4720452"/>
                <a:chExt cx="459359" cy="459359"/>
              </a:xfrm>
            </p:grpSpPr>
            <p:sp>
              <p:nvSpPr>
                <p:cNvPr id="715" name="Oval 714">
                  <a:extLst>
                    <a:ext uri="{FF2B5EF4-FFF2-40B4-BE49-F238E27FC236}">
                      <a16:creationId xmlns:a16="http://schemas.microsoft.com/office/drawing/2014/main" id="{6B7D04BB-B1C8-5227-C2D4-3EFD113FBECD}"/>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6" name="Picture 715" descr="Icon&#10;&#10;Description automatically generated">
                  <a:extLst>
                    <a:ext uri="{FF2B5EF4-FFF2-40B4-BE49-F238E27FC236}">
                      <a16:creationId xmlns:a16="http://schemas.microsoft.com/office/drawing/2014/main" id="{398E1109-E590-70A9-9E94-88109E45B0C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660" name="Group 659">
                <a:extLst>
                  <a:ext uri="{FF2B5EF4-FFF2-40B4-BE49-F238E27FC236}">
                    <a16:creationId xmlns:a16="http://schemas.microsoft.com/office/drawing/2014/main" id="{76D2B4FC-6581-B1EE-6D85-605E0190D286}"/>
                  </a:ext>
                </a:extLst>
              </p:cNvPr>
              <p:cNvGrpSpPr/>
              <p:nvPr/>
            </p:nvGrpSpPr>
            <p:grpSpPr>
              <a:xfrm>
                <a:off x="7237311" y="4002004"/>
                <a:ext cx="183797" cy="183797"/>
                <a:chOff x="9139940" y="4720452"/>
                <a:chExt cx="459359" cy="459359"/>
              </a:xfrm>
            </p:grpSpPr>
            <p:sp>
              <p:nvSpPr>
                <p:cNvPr id="713" name="Oval 712">
                  <a:extLst>
                    <a:ext uri="{FF2B5EF4-FFF2-40B4-BE49-F238E27FC236}">
                      <a16:creationId xmlns:a16="http://schemas.microsoft.com/office/drawing/2014/main" id="{DB26B595-4148-BB00-4799-D882A86DE7AC}"/>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4" name="Picture 713" descr="Icon&#10;&#10;Description automatically generated">
                  <a:extLst>
                    <a:ext uri="{FF2B5EF4-FFF2-40B4-BE49-F238E27FC236}">
                      <a16:creationId xmlns:a16="http://schemas.microsoft.com/office/drawing/2014/main" id="{B066C2BE-441A-7024-C0B7-94188438F4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661" name="Group 660">
                <a:extLst>
                  <a:ext uri="{FF2B5EF4-FFF2-40B4-BE49-F238E27FC236}">
                    <a16:creationId xmlns:a16="http://schemas.microsoft.com/office/drawing/2014/main" id="{54B5504A-25CF-4EC1-0275-DC186FD76D30}"/>
                  </a:ext>
                </a:extLst>
              </p:cNvPr>
              <p:cNvGrpSpPr/>
              <p:nvPr/>
            </p:nvGrpSpPr>
            <p:grpSpPr>
              <a:xfrm>
                <a:off x="7480857" y="4002004"/>
                <a:ext cx="183797" cy="183797"/>
                <a:chOff x="9139940" y="4720452"/>
                <a:chExt cx="459359" cy="459359"/>
              </a:xfrm>
            </p:grpSpPr>
            <p:sp>
              <p:nvSpPr>
                <p:cNvPr id="711" name="Oval 710">
                  <a:extLst>
                    <a:ext uri="{FF2B5EF4-FFF2-40B4-BE49-F238E27FC236}">
                      <a16:creationId xmlns:a16="http://schemas.microsoft.com/office/drawing/2014/main" id="{5EA48F4F-33DE-F42D-E89C-1E0C9A1DEBF1}"/>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2" name="Picture 711" descr="Icon&#10;&#10;Description automatically generated">
                  <a:extLst>
                    <a:ext uri="{FF2B5EF4-FFF2-40B4-BE49-F238E27FC236}">
                      <a16:creationId xmlns:a16="http://schemas.microsoft.com/office/drawing/2014/main" id="{C978299A-8213-FA80-65A0-82F4290D49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662" name="Group 661">
                <a:extLst>
                  <a:ext uri="{FF2B5EF4-FFF2-40B4-BE49-F238E27FC236}">
                    <a16:creationId xmlns:a16="http://schemas.microsoft.com/office/drawing/2014/main" id="{19D7C64B-308E-EFC1-9A01-FD093157CA68}"/>
                  </a:ext>
                </a:extLst>
              </p:cNvPr>
              <p:cNvGrpSpPr/>
              <p:nvPr/>
            </p:nvGrpSpPr>
            <p:grpSpPr>
              <a:xfrm>
                <a:off x="8196848" y="3998930"/>
                <a:ext cx="189945" cy="189945"/>
                <a:chOff x="9139940" y="4720452"/>
                <a:chExt cx="459359" cy="459359"/>
              </a:xfrm>
            </p:grpSpPr>
            <p:sp>
              <p:nvSpPr>
                <p:cNvPr id="709" name="Oval 708">
                  <a:extLst>
                    <a:ext uri="{FF2B5EF4-FFF2-40B4-BE49-F238E27FC236}">
                      <a16:creationId xmlns:a16="http://schemas.microsoft.com/office/drawing/2014/main" id="{19948CE0-B419-0143-DF85-C7EE6AA5E745}"/>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0" name="Picture 709" descr="Icon&#10;&#10;Description automatically generated">
                  <a:extLst>
                    <a:ext uri="{FF2B5EF4-FFF2-40B4-BE49-F238E27FC236}">
                      <a16:creationId xmlns:a16="http://schemas.microsoft.com/office/drawing/2014/main" id="{03B3E94E-2EBF-E1BB-553A-C27F60EFBC8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663" name="Graphic 662">
                <a:extLst>
                  <a:ext uri="{FF2B5EF4-FFF2-40B4-BE49-F238E27FC236}">
                    <a16:creationId xmlns:a16="http://schemas.microsoft.com/office/drawing/2014/main" id="{EAECD8E5-3236-2069-9A75-360F538451E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29784" y="4008177"/>
                <a:ext cx="171450" cy="171450"/>
              </a:xfrm>
              <a:prstGeom prst="rect">
                <a:avLst/>
              </a:prstGeom>
            </p:spPr>
          </p:pic>
          <p:pic>
            <p:nvPicPr>
              <p:cNvPr id="664" name="Graphic 663">
                <a:extLst>
                  <a:ext uri="{FF2B5EF4-FFF2-40B4-BE49-F238E27FC236}">
                    <a16:creationId xmlns:a16="http://schemas.microsoft.com/office/drawing/2014/main" id="{4BAB4876-F6BC-FBC4-D606-E9FBBCB5200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80498" y="4008177"/>
                <a:ext cx="171450" cy="171450"/>
              </a:xfrm>
              <a:prstGeom prst="rect">
                <a:avLst/>
              </a:prstGeom>
            </p:spPr>
          </p:pic>
          <p:grpSp>
            <p:nvGrpSpPr>
              <p:cNvPr id="665" name="Group 664">
                <a:extLst>
                  <a:ext uri="{FF2B5EF4-FFF2-40B4-BE49-F238E27FC236}">
                    <a16:creationId xmlns:a16="http://schemas.microsoft.com/office/drawing/2014/main" id="{75FBD2E1-451C-61B9-979F-108476281ABB}"/>
                  </a:ext>
                </a:extLst>
              </p:cNvPr>
              <p:cNvGrpSpPr/>
              <p:nvPr/>
            </p:nvGrpSpPr>
            <p:grpSpPr>
              <a:xfrm>
                <a:off x="10286387" y="4005794"/>
                <a:ext cx="223134" cy="176217"/>
                <a:chOff x="10257760" y="3961141"/>
                <a:chExt cx="223134" cy="176217"/>
              </a:xfrm>
            </p:grpSpPr>
            <p:pic>
              <p:nvPicPr>
                <p:cNvPr id="704" name="Graphic 703">
                  <a:extLst>
                    <a:ext uri="{FF2B5EF4-FFF2-40B4-BE49-F238E27FC236}">
                      <a16:creationId xmlns:a16="http://schemas.microsoft.com/office/drawing/2014/main" id="{60679152-1304-1999-2C39-DAC407D8090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309444" y="3961141"/>
                  <a:ext cx="171450" cy="171450"/>
                </a:xfrm>
                <a:prstGeom prst="rect">
                  <a:avLst/>
                </a:prstGeom>
              </p:spPr>
            </p:pic>
            <p:grpSp>
              <p:nvGrpSpPr>
                <p:cNvPr id="705" name="Graphic 5541">
                  <a:extLst>
                    <a:ext uri="{FF2B5EF4-FFF2-40B4-BE49-F238E27FC236}">
                      <a16:creationId xmlns:a16="http://schemas.microsoft.com/office/drawing/2014/main" id="{86366B2C-6872-E1FC-D56B-7F07E22835D3}"/>
                    </a:ext>
                  </a:extLst>
                </p:cNvPr>
                <p:cNvGrpSpPr/>
                <p:nvPr/>
              </p:nvGrpSpPr>
              <p:grpSpPr>
                <a:xfrm>
                  <a:off x="10257760" y="4076364"/>
                  <a:ext cx="117990" cy="60994"/>
                  <a:chOff x="10216193" y="4074053"/>
                  <a:chExt cx="117990" cy="60994"/>
                </a:xfrm>
              </p:grpSpPr>
              <p:sp>
                <p:nvSpPr>
                  <p:cNvPr id="706" name="Freeform: Shape 705">
                    <a:extLst>
                      <a:ext uri="{FF2B5EF4-FFF2-40B4-BE49-F238E27FC236}">
                        <a16:creationId xmlns:a16="http://schemas.microsoft.com/office/drawing/2014/main" id="{D1136658-13FA-7E6F-2EF6-CDB93FC929AB}"/>
                      </a:ext>
                    </a:extLst>
                  </p:cNvPr>
                  <p:cNvSpPr/>
                  <p:nvPr/>
                </p:nvSpPr>
                <p:spPr>
                  <a:xfrm>
                    <a:off x="10227765" y="4092366"/>
                    <a:ext cx="94573" cy="25259"/>
                  </a:xfrm>
                  <a:custGeom>
                    <a:avLst/>
                    <a:gdLst>
                      <a:gd name="connsiteX0" fmla="*/ 26487 w 94573"/>
                      <a:gd name="connsiteY0" fmla="*/ 25250 h 25259"/>
                      <a:gd name="connsiteX1" fmla="*/ 26487 w 94573"/>
                      <a:gd name="connsiteY1" fmla="*/ 25250 h 25259"/>
                      <a:gd name="connsiteX2" fmla="*/ 2103 w 94573"/>
                      <a:gd name="connsiteY2" fmla="*/ 15248 h 25259"/>
                      <a:gd name="connsiteX3" fmla="*/ 640 w 94573"/>
                      <a:gd name="connsiteY3" fmla="*/ 9227 h 25259"/>
                      <a:gd name="connsiteX4" fmla="*/ 6661 w 94573"/>
                      <a:gd name="connsiteY4" fmla="*/ 7764 h 25259"/>
                      <a:gd name="connsiteX5" fmla="*/ 8294 w 94573"/>
                      <a:gd name="connsiteY5" fmla="*/ 9533 h 25259"/>
                      <a:gd name="connsiteX6" fmla="*/ 26487 w 94573"/>
                      <a:gd name="connsiteY6" fmla="*/ 16487 h 25259"/>
                      <a:gd name="connsiteX7" fmla="*/ 26487 w 94573"/>
                      <a:gd name="connsiteY7" fmla="*/ 16487 h 25259"/>
                      <a:gd name="connsiteX8" fmla="*/ 44394 w 94573"/>
                      <a:gd name="connsiteY8" fmla="*/ 9533 h 25259"/>
                      <a:gd name="connsiteX9" fmla="*/ 68683 w 94573"/>
                      <a:gd name="connsiteY9" fmla="*/ 8 h 25259"/>
                      <a:gd name="connsiteX10" fmla="*/ 93162 w 94573"/>
                      <a:gd name="connsiteY10" fmla="*/ 9533 h 25259"/>
                      <a:gd name="connsiteX11" fmla="*/ 93414 w 94573"/>
                      <a:gd name="connsiteY11" fmla="*/ 15725 h 25259"/>
                      <a:gd name="connsiteX12" fmla="*/ 87223 w 94573"/>
                      <a:gd name="connsiteY12" fmla="*/ 15977 h 25259"/>
                      <a:gd name="connsiteX13" fmla="*/ 86971 w 94573"/>
                      <a:gd name="connsiteY13" fmla="*/ 15725 h 25259"/>
                      <a:gd name="connsiteX14" fmla="*/ 68969 w 94573"/>
                      <a:gd name="connsiteY14" fmla="*/ 8295 h 25259"/>
                      <a:gd name="connsiteX15" fmla="*/ 68969 w 94573"/>
                      <a:gd name="connsiteY15" fmla="*/ 8295 h 25259"/>
                      <a:gd name="connsiteX16" fmla="*/ 51062 w 94573"/>
                      <a:gd name="connsiteY16" fmla="*/ 15725 h 25259"/>
                      <a:gd name="connsiteX17" fmla="*/ 26487 w 94573"/>
                      <a:gd name="connsiteY17" fmla="*/ 25250 h 2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573" h="25259">
                        <a:moveTo>
                          <a:pt x="26487" y="25250"/>
                        </a:moveTo>
                        <a:lnTo>
                          <a:pt x="26487" y="25250"/>
                        </a:lnTo>
                        <a:cubicBezTo>
                          <a:pt x="17351" y="25297"/>
                          <a:pt x="8574" y="21698"/>
                          <a:pt x="2103" y="15248"/>
                        </a:cubicBezTo>
                        <a:cubicBezTo>
                          <a:pt x="36" y="13990"/>
                          <a:pt x="-619" y="11294"/>
                          <a:pt x="640" y="9227"/>
                        </a:cubicBezTo>
                        <a:cubicBezTo>
                          <a:pt x="1899" y="7161"/>
                          <a:pt x="4594" y="6506"/>
                          <a:pt x="6661" y="7764"/>
                        </a:cubicBezTo>
                        <a:cubicBezTo>
                          <a:pt x="7360" y="8190"/>
                          <a:pt x="7926" y="8803"/>
                          <a:pt x="8294" y="9533"/>
                        </a:cubicBezTo>
                        <a:cubicBezTo>
                          <a:pt x="13184" y="14192"/>
                          <a:pt x="19737" y="16696"/>
                          <a:pt x="26487" y="16487"/>
                        </a:cubicBezTo>
                        <a:lnTo>
                          <a:pt x="26487" y="16487"/>
                        </a:lnTo>
                        <a:cubicBezTo>
                          <a:pt x="33145" y="16651"/>
                          <a:pt x="39592" y="14148"/>
                          <a:pt x="44394" y="9533"/>
                        </a:cubicBezTo>
                        <a:cubicBezTo>
                          <a:pt x="50890" y="3237"/>
                          <a:pt x="59638" y="-194"/>
                          <a:pt x="68683" y="8"/>
                        </a:cubicBezTo>
                        <a:cubicBezTo>
                          <a:pt x="77776" y="-150"/>
                          <a:pt x="86567" y="3271"/>
                          <a:pt x="93162" y="9533"/>
                        </a:cubicBezTo>
                        <a:cubicBezTo>
                          <a:pt x="94941" y="11174"/>
                          <a:pt x="95054" y="13945"/>
                          <a:pt x="93414" y="15725"/>
                        </a:cubicBezTo>
                        <a:cubicBezTo>
                          <a:pt x="91774" y="17504"/>
                          <a:pt x="89003" y="17617"/>
                          <a:pt x="87223" y="15977"/>
                        </a:cubicBezTo>
                        <a:cubicBezTo>
                          <a:pt x="87136" y="15896"/>
                          <a:pt x="87052" y="15812"/>
                          <a:pt x="86971" y="15725"/>
                        </a:cubicBezTo>
                        <a:cubicBezTo>
                          <a:pt x="82182" y="10975"/>
                          <a:pt x="75713" y="8306"/>
                          <a:pt x="68969" y="8295"/>
                        </a:cubicBezTo>
                        <a:lnTo>
                          <a:pt x="68969" y="8295"/>
                        </a:lnTo>
                        <a:cubicBezTo>
                          <a:pt x="62240" y="8246"/>
                          <a:pt x="55779" y="10927"/>
                          <a:pt x="51062" y="15725"/>
                        </a:cubicBezTo>
                        <a:cubicBezTo>
                          <a:pt x="44460" y="22038"/>
                          <a:pt x="35619" y="25465"/>
                          <a:pt x="26487" y="25250"/>
                        </a:cubicBezTo>
                        <a:close/>
                      </a:path>
                    </a:pathLst>
                  </a:custGeom>
                  <a:solidFill>
                    <a:srgbClr val="50E6FF"/>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7" name="Freeform: Shape 706">
                    <a:extLst>
                      <a:ext uri="{FF2B5EF4-FFF2-40B4-BE49-F238E27FC236}">
                        <a16:creationId xmlns:a16="http://schemas.microsoft.com/office/drawing/2014/main" id="{2BE58BA6-4FC9-28DC-FD16-9CD7008270ED}"/>
                      </a:ext>
                    </a:extLst>
                  </p:cNvPr>
                  <p:cNvSpPr/>
                  <p:nvPr/>
                </p:nvSpPr>
                <p:spPr>
                  <a:xfrm>
                    <a:off x="10241091" y="4074053"/>
                    <a:ext cx="93092" cy="26132"/>
                  </a:xfrm>
                  <a:custGeom>
                    <a:avLst/>
                    <a:gdLst>
                      <a:gd name="connsiteX0" fmla="*/ 13161 w 93092"/>
                      <a:gd name="connsiteY0" fmla="*/ 26132 h 26132"/>
                      <a:gd name="connsiteX1" fmla="*/ 13161 w 93092"/>
                      <a:gd name="connsiteY1" fmla="*/ 26132 h 26132"/>
                      <a:gd name="connsiteX2" fmla="*/ 1160 w 93092"/>
                      <a:gd name="connsiteY2" fmla="*/ 21179 h 26132"/>
                      <a:gd name="connsiteX3" fmla="*/ 1412 w 93092"/>
                      <a:gd name="connsiteY3" fmla="*/ 14988 h 26132"/>
                      <a:gd name="connsiteX4" fmla="*/ 7351 w 93092"/>
                      <a:gd name="connsiteY4" fmla="*/ 14988 h 26132"/>
                      <a:gd name="connsiteX5" fmla="*/ 13161 w 93092"/>
                      <a:gd name="connsiteY5" fmla="*/ 17369 h 26132"/>
                      <a:gd name="connsiteX6" fmla="*/ 13161 w 93092"/>
                      <a:gd name="connsiteY6" fmla="*/ 17369 h 26132"/>
                      <a:gd name="connsiteX7" fmla="*/ 18876 w 93092"/>
                      <a:gd name="connsiteY7" fmla="*/ 14988 h 26132"/>
                      <a:gd name="connsiteX8" fmla="*/ 91933 w 93092"/>
                      <a:gd name="connsiteY8" fmla="*/ 14988 h 26132"/>
                      <a:gd name="connsiteX9" fmla="*/ 91681 w 93092"/>
                      <a:gd name="connsiteY9" fmla="*/ 21179 h 26132"/>
                      <a:gd name="connsiteX10" fmla="*/ 85742 w 93092"/>
                      <a:gd name="connsiteY10" fmla="*/ 21179 h 26132"/>
                      <a:gd name="connsiteX11" fmla="*/ 24687 w 93092"/>
                      <a:gd name="connsiteY11" fmla="*/ 21179 h 26132"/>
                      <a:gd name="connsiteX12" fmla="*/ 13161 w 93092"/>
                      <a:gd name="connsiteY12" fmla="*/ 26132 h 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092" h="26132">
                        <a:moveTo>
                          <a:pt x="13161" y="26132"/>
                        </a:moveTo>
                        <a:lnTo>
                          <a:pt x="13161" y="26132"/>
                        </a:lnTo>
                        <a:cubicBezTo>
                          <a:pt x="8664" y="26129"/>
                          <a:pt x="4351" y="24349"/>
                          <a:pt x="1160" y="21179"/>
                        </a:cubicBezTo>
                        <a:cubicBezTo>
                          <a:pt x="-480" y="19400"/>
                          <a:pt x="-367" y="16628"/>
                          <a:pt x="1412" y="14988"/>
                        </a:cubicBezTo>
                        <a:cubicBezTo>
                          <a:pt x="3090" y="13442"/>
                          <a:pt x="5673" y="13442"/>
                          <a:pt x="7351" y="14988"/>
                        </a:cubicBezTo>
                        <a:cubicBezTo>
                          <a:pt x="8882" y="16541"/>
                          <a:pt x="10981" y="17401"/>
                          <a:pt x="13161" y="17369"/>
                        </a:cubicBezTo>
                        <a:lnTo>
                          <a:pt x="13161" y="17369"/>
                        </a:lnTo>
                        <a:cubicBezTo>
                          <a:pt x="15266" y="17181"/>
                          <a:pt x="17261" y="16350"/>
                          <a:pt x="18876" y="14988"/>
                        </a:cubicBezTo>
                        <a:cubicBezTo>
                          <a:pt x="39129" y="-4996"/>
                          <a:pt x="71681" y="-4996"/>
                          <a:pt x="91933" y="14988"/>
                        </a:cubicBezTo>
                        <a:cubicBezTo>
                          <a:pt x="93573" y="16768"/>
                          <a:pt x="93460" y="19539"/>
                          <a:pt x="91681" y="21179"/>
                        </a:cubicBezTo>
                        <a:cubicBezTo>
                          <a:pt x="90003" y="22726"/>
                          <a:pt x="87419" y="22726"/>
                          <a:pt x="85742" y="21179"/>
                        </a:cubicBezTo>
                        <a:cubicBezTo>
                          <a:pt x="68844" y="4411"/>
                          <a:pt x="41584" y="4411"/>
                          <a:pt x="24687" y="21179"/>
                        </a:cubicBezTo>
                        <a:cubicBezTo>
                          <a:pt x="21540" y="24124"/>
                          <a:pt x="17463" y="25876"/>
                          <a:pt x="13161" y="26132"/>
                        </a:cubicBezTo>
                        <a:close/>
                      </a:path>
                    </a:pathLst>
                  </a:custGeom>
                  <a:solidFill>
                    <a:srgbClr val="50E6FF"/>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8" name="Freeform: Shape 707">
                    <a:extLst>
                      <a:ext uri="{FF2B5EF4-FFF2-40B4-BE49-F238E27FC236}">
                        <a16:creationId xmlns:a16="http://schemas.microsoft.com/office/drawing/2014/main" id="{77237F2E-0BE5-AEDD-3B13-8CF16C18D537}"/>
                      </a:ext>
                    </a:extLst>
                  </p:cNvPr>
                  <p:cNvSpPr/>
                  <p:nvPr/>
                </p:nvSpPr>
                <p:spPr>
                  <a:xfrm>
                    <a:off x="10216193" y="4109043"/>
                    <a:ext cx="93251" cy="26004"/>
                  </a:xfrm>
                  <a:custGeom>
                    <a:avLst/>
                    <a:gdLst>
                      <a:gd name="connsiteX0" fmla="*/ 38060 w 93251"/>
                      <a:gd name="connsiteY0" fmla="*/ 26003 h 26004"/>
                      <a:gd name="connsiteX1" fmla="*/ 1198 w 93251"/>
                      <a:gd name="connsiteY1" fmla="*/ 10859 h 26004"/>
                      <a:gd name="connsiteX2" fmla="*/ 1198 w 93251"/>
                      <a:gd name="connsiteY2" fmla="*/ 4763 h 26004"/>
                      <a:gd name="connsiteX3" fmla="*/ 7484 w 93251"/>
                      <a:gd name="connsiteY3" fmla="*/ 4763 h 26004"/>
                      <a:gd name="connsiteX4" fmla="*/ 38060 w 93251"/>
                      <a:gd name="connsiteY4" fmla="*/ 17335 h 26004"/>
                      <a:gd name="connsiteX5" fmla="*/ 68540 w 93251"/>
                      <a:gd name="connsiteY5" fmla="*/ 4667 h 26004"/>
                      <a:gd name="connsiteX6" fmla="*/ 80065 w 93251"/>
                      <a:gd name="connsiteY6" fmla="*/ 0 h 26004"/>
                      <a:gd name="connsiteX7" fmla="*/ 91971 w 93251"/>
                      <a:gd name="connsiteY7" fmla="*/ 4953 h 26004"/>
                      <a:gd name="connsiteX8" fmla="*/ 91971 w 93251"/>
                      <a:gd name="connsiteY8" fmla="*/ 11144 h 26004"/>
                      <a:gd name="connsiteX9" fmla="*/ 85685 w 93251"/>
                      <a:gd name="connsiteY9" fmla="*/ 11144 h 26004"/>
                      <a:gd name="connsiteX10" fmla="*/ 80065 w 93251"/>
                      <a:gd name="connsiteY10" fmla="*/ 8763 h 26004"/>
                      <a:gd name="connsiteX11" fmla="*/ 80065 w 93251"/>
                      <a:gd name="connsiteY11" fmla="*/ 8763 h 26004"/>
                      <a:gd name="connsiteX12" fmla="*/ 74350 w 93251"/>
                      <a:gd name="connsiteY12" fmla="*/ 11240 h 26004"/>
                      <a:gd name="connsiteX13" fmla="*/ 38060 w 93251"/>
                      <a:gd name="connsiteY13" fmla="*/ 26003 h 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251" h="26004">
                        <a:moveTo>
                          <a:pt x="38060" y="26003"/>
                        </a:moveTo>
                        <a:cubicBezTo>
                          <a:pt x="24239" y="26103"/>
                          <a:pt x="10957" y="20646"/>
                          <a:pt x="1198" y="10859"/>
                        </a:cubicBezTo>
                        <a:cubicBezTo>
                          <a:pt x="-399" y="9140"/>
                          <a:pt x="-399" y="6481"/>
                          <a:pt x="1198" y="4763"/>
                        </a:cubicBezTo>
                        <a:cubicBezTo>
                          <a:pt x="2941" y="3044"/>
                          <a:pt x="5741" y="3044"/>
                          <a:pt x="7484" y="4763"/>
                        </a:cubicBezTo>
                        <a:cubicBezTo>
                          <a:pt x="15567" y="12901"/>
                          <a:pt x="26590" y="17434"/>
                          <a:pt x="38060" y="17335"/>
                        </a:cubicBezTo>
                        <a:cubicBezTo>
                          <a:pt x="49503" y="17351"/>
                          <a:pt x="60478" y="12789"/>
                          <a:pt x="68540" y="4667"/>
                        </a:cubicBezTo>
                        <a:cubicBezTo>
                          <a:pt x="71727" y="1827"/>
                          <a:pt x="75799" y="178"/>
                          <a:pt x="80065" y="0"/>
                        </a:cubicBezTo>
                        <a:cubicBezTo>
                          <a:pt x="84521" y="68"/>
                          <a:pt x="88782" y="1841"/>
                          <a:pt x="91971" y="4953"/>
                        </a:cubicBezTo>
                        <a:cubicBezTo>
                          <a:pt x="93679" y="6664"/>
                          <a:pt x="93679" y="9434"/>
                          <a:pt x="91971" y="11144"/>
                        </a:cubicBezTo>
                        <a:cubicBezTo>
                          <a:pt x="90228" y="12863"/>
                          <a:pt x="87428" y="12863"/>
                          <a:pt x="85685" y="11144"/>
                        </a:cubicBezTo>
                        <a:cubicBezTo>
                          <a:pt x="84206" y="9630"/>
                          <a:pt x="82181" y="8773"/>
                          <a:pt x="80065" y="8763"/>
                        </a:cubicBezTo>
                        <a:lnTo>
                          <a:pt x="80065" y="8763"/>
                        </a:lnTo>
                        <a:cubicBezTo>
                          <a:pt x="77936" y="8925"/>
                          <a:pt x="75924" y="9796"/>
                          <a:pt x="74350" y="11240"/>
                        </a:cubicBezTo>
                        <a:cubicBezTo>
                          <a:pt x="64669" y="20746"/>
                          <a:pt x="51628" y="26052"/>
                          <a:pt x="38060" y="26003"/>
                        </a:cubicBezTo>
                        <a:close/>
                      </a:path>
                    </a:pathLst>
                  </a:custGeom>
                  <a:solidFill>
                    <a:srgbClr val="32BEDD"/>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666" name="Group 665">
                <a:extLst>
                  <a:ext uri="{FF2B5EF4-FFF2-40B4-BE49-F238E27FC236}">
                    <a16:creationId xmlns:a16="http://schemas.microsoft.com/office/drawing/2014/main" id="{E118D6FD-AA33-2E32-3658-B78A2BE6565E}"/>
                  </a:ext>
                </a:extLst>
              </p:cNvPr>
              <p:cNvGrpSpPr/>
              <p:nvPr/>
            </p:nvGrpSpPr>
            <p:grpSpPr>
              <a:xfrm>
                <a:off x="10588785" y="4004810"/>
                <a:ext cx="161735" cy="178184"/>
                <a:chOff x="10635532" y="4028587"/>
                <a:chExt cx="188569" cy="207747"/>
              </a:xfrm>
            </p:grpSpPr>
            <p:grpSp>
              <p:nvGrpSpPr>
                <p:cNvPr id="698" name="Group 697">
                  <a:extLst>
                    <a:ext uri="{FF2B5EF4-FFF2-40B4-BE49-F238E27FC236}">
                      <a16:creationId xmlns:a16="http://schemas.microsoft.com/office/drawing/2014/main" id="{4106FA6C-59B5-3502-B387-0F626B1C9072}"/>
                    </a:ext>
                  </a:extLst>
                </p:cNvPr>
                <p:cNvGrpSpPr/>
                <p:nvPr/>
              </p:nvGrpSpPr>
              <p:grpSpPr>
                <a:xfrm>
                  <a:off x="10635532" y="4028587"/>
                  <a:ext cx="122110" cy="161925"/>
                  <a:chOff x="10634330" y="3890356"/>
                  <a:chExt cx="122110" cy="161925"/>
                </a:xfrm>
              </p:grpSpPr>
              <p:sp>
                <p:nvSpPr>
                  <p:cNvPr id="700" name="Freeform: Shape 699">
                    <a:extLst>
                      <a:ext uri="{FF2B5EF4-FFF2-40B4-BE49-F238E27FC236}">
                        <a16:creationId xmlns:a16="http://schemas.microsoft.com/office/drawing/2014/main" id="{D3EB96C9-E5DA-14A3-71F5-D5D06DA0F59E}"/>
                      </a:ext>
                    </a:extLst>
                  </p:cNvPr>
                  <p:cNvSpPr/>
                  <p:nvPr/>
                </p:nvSpPr>
                <p:spPr>
                  <a:xfrm>
                    <a:off x="10634330" y="3912454"/>
                    <a:ext cx="122110" cy="139827"/>
                  </a:xfrm>
                  <a:custGeom>
                    <a:avLst/>
                    <a:gdLst>
                      <a:gd name="connsiteX0" fmla="*/ 61055 w 122110"/>
                      <a:gd name="connsiteY0" fmla="*/ 22098 h 139827"/>
                      <a:gd name="connsiteX1" fmla="*/ 0 w 122110"/>
                      <a:gd name="connsiteY1" fmla="*/ 0 h 139827"/>
                      <a:gd name="connsiteX2" fmla="*/ 0 w 122110"/>
                      <a:gd name="connsiteY2" fmla="*/ 117729 h 139827"/>
                      <a:gd name="connsiteX3" fmla="*/ 60198 w 122110"/>
                      <a:gd name="connsiteY3" fmla="*/ 139827 h 139827"/>
                      <a:gd name="connsiteX4" fmla="*/ 61055 w 122110"/>
                      <a:gd name="connsiteY4" fmla="*/ 139827 h 139827"/>
                      <a:gd name="connsiteX5" fmla="*/ 122111 w 122110"/>
                      <a:gd name="connsiteY5" fmla="*/ 117729 h 139827"/>
                      <a:gd name="connsiteX6" fmla="*/ 122111 w 122110"/>
                      <a:gd name="connsiteY6" fmla="*/ 0 h 139827"/>
                      <a:gd name="connsiteX7" fmla="*/ 61055 w 122110"/>
                      <a:gd name="connsiteY7" fmla="*/ 22098 h 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39827">
                        <a:moveTo>
                          <a:pt x="61055" y="22098"/>
                        </a:moveTo>
                        <a:cubicBezTo>
                          <a:pt x="27337" y="22098"/>
                          <a:pt x="0" y="12573"/>
                          <a:pt x="0" y="0"/>
                        </a:cubicBezTo>
                        <a:lnTo>
                          <a:pt x="0" y="117729"/>
                        </a:lnTo>
                        <a:cubicBezTo>
                          <a:pt x="0" y="129826"/>
                          <a:pt x="26861" y="139637"/>
                          <a:pt x="60198" y="139827"/>
                        </a:cubicBezTo>
                        <a:lnTo>
                          <a:pt x="61055" y="139827"/>
                        </a:lnTo>
                        <a:cubicBezTo>
                          <a:pt x="94774" y="139827"/>
                          <a:pt x="122111" y="130302"/>
                          <a:pt x="122111" y="117729"/>
                        </a:cubicBezTo>
                        <a:lnTo>
                          <a:pt x="122111" y="0"/>
                        </a:lnTo>
                        <a:cubicBezTo>
                          <a:pt x="122111" y="12287"/>
                          <a:pt x="94774" y="22098"/>
                          <a:pt x="61055" y="22098"/>
                        </a:cubicBezTo>
                        <a:close/>
                      </a:path>
                    </a:pathLst>
                  </a:custGeom>
                  <a:solidFill>
                    <a:srgbClr val="005BA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1" name="Freeform: Shape 700">
                    <a:extLst>
                      <a:ext uri="{FF2B5EF4-FFF2-40B4-BE49-F238E27FC236}">
                        <a16:creationId xmlns:a16="http://schemas.microsoft.com/office/drawing/2014/main" id="{F5A159CE-4BAF-6530-1761-5F28860C84CF}"/>
                      </a:ext>
                    </a:extLst>
                  </p:cNvPr>
                  <p:cNvSpPr/>
                  <p:nvPr/>
                </p:nvSpPr>
                <p:spPr>
                  <a:xfrm>
                    <a:off x="10634330" y="3890356"/>
                    <a:ext cx="122110" cy="44195"/>
                  </a:xfrm>
                  <a:custGeom>
                    <a:avLst/>
                    <a:gdLst>
                      <a:gd name="connsiteX0" fmla="*/ 122111 w 122110"/>
                      <a:gd name="connsiteY0" fmla="*/ 22098 h 44195"/>
                      <a:gd name="connsiteX1" fmla="*/ 61055 w 122110"/>
                      <a:gd name="connsiteY1" fmla="*/ 44196 h 44195"/>
                      <a:gd name="connsiteX2" fmla="*/ 0 w 122110"/>
                      <a:gd name="connsiteY2" fmla="*/ 22098 h 44195"/>
                      <a:gd name="connsiteX3" fmla="*/ 61055 w 122110"/>
                      <a:gd name="connsiteY3" fmla="*/ 0 h 44195"/>
                      <a:gd name="connsiteX4" fmla="*/ 122111 w 122110"/>
                      <a:gd name="connsiteY4" fmla="*/ 22098 h 4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 h="44195">
                        <a:moveTo>
                          <a:pt x="122111" y="22098"/>
                        </a:moveTo>
                        <a:cubicBezTo>
                          <a:pt x="122111" y="34385"/>
                          <a:pt x="94774" y="44196"/>
                          <a:pt x="61055" y="44196"/>
                        </a:cubicBezTo>
                        <a:cubicBezTo>
                          <a:pt x="27337" y="44196"/>
                          <a:pt x="0" y="34671"/>
                          <a:pt x="0" y="22098"/>
                        </a:cubicBezTo>
                        <a:cubicBezTo>
                          <a:pt x="0" y="9525"/>
                          <a:pt x="27337" y="0"/>
                          <a:pt x="61055" y="0"/>
                        </a:cubicBezTo>
                        <a:cubicBezTo>
                          <a:pt x="94774" y="0"/>
                          <a:pt x="122111" y="9525"/>
                          <a:pt x="122111" y="22098"/>
                        </a:cubicBezTo>
                      </a:path>
                    </a:pathLst>
                  </a:custGeom>
                  <a:solidFill>
                    <a:srgbClr val="E8E8E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2" name="Freeform: Shape 701">
                    <a:extLst>
                      <a:ext uri="{FF2B5EF4-FFF2-40B4-BE49-F238E27FC236}">
                        <a16:creationId xmlns:a16="http://schemas.microsoft.com/office/drawing/2014/main" id="{E7E1F83A-E539-F64C-DCE0-BEF76608DBC6}"/>
                      </a:ext>
                    </a:extLst>
                  </p:cNvPr>
                  <p:cNvSpPr/>
                  <p:nvPr/>
                </p:nvSpPr>
                <p:spPr>
                  <a:xfrm>
                    <a:off x="10648522" y="3896642"/>
                    <a:ext cx="93726" cy="28098"/>
                  </a:xfrm>
                  <a:custGeom>
                    <a:avLst/>
                    <a:gdLst>
                      <a:gd name="connsiteX0" fmla="*/ 93726 w 93726"/>
                      <a:gd name="connsiteY0" fmla="*/ 14002 h 28098"/>
                      <a:gd name="connsiteX1" fmla="*/ 46863 w 93726"/>
                      <a:gd name="connsiteY1" fmla="*/ 28099 h 28098"/>
                      <a:gd name="connsiteX2" fmla="*/ 0 w 93726"/>
                      <a:gd name="connsiteY2" fmla="*/ 14002 h 28098"/>
                      <a:gd name="connsiteX3" fmla="*/ 46863 w 93726"/>
                      <a:gd name="connsiteY3" fmla="*/ 0 h 28098"/>
                      <a:gd name="connsiteX4" fmla="*/ 93726 w 93726"/>
                      <a:gd name="connsiteY4" fmla="*/ 14002 h 2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26" h="28098">
                        <a:moveTo>
                          <a:pt x="93726" y="14002"/>
                        </a:moveTo>
                        <a:cubicBezTo>
                          <a:pt x="93726" y="21812"/>
                          <a:pt x="72676" y="28099"/>
                          <a:pt x="46863" y="28099"/>
                        </a:cubicBezTo>
                        <a:cubicBezTo>
                          <a:pt x="21050" y="28099"/>
                          <a:pt x="0" y="21812"/>
                          <a:pt x="0" y="14002"/>
                        </a:cubicBezTo>
                        <a:cubicBezTo>
                          <a:pt x="0" y="6191"/>
                          <a:pt x="21050" y="0"/>
                          <a:pt x="46863" y="0"/>
                        </a:cubicBezTo>
                        <a:cubicBezTo>
                          <a:pt x="72676" y="0"/>
                          <a:pt x="93726" y="6287"/>
                          <a:pt x="93726" y="14002"/>
                        </a:cubicBezTo>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3" name="Freeform: Shape 702">
                    <a:extLst>
                      <a:ext uri="{FF2B5EF4-FFF2-40B4-BE49-F238E27FC236}">
                        <a16:creationId xmlns:a16="http://schemas.microsoft.com/office/drawing/2014/main" id="{4F2EF1DB-C8AC-CCF3-7F8B-A993960B754F}"/>
                      </a:ext>
                    </a:extLst>
                  </p:cNvPr>
                  <p:cNvSpPr/>
                  <p:nvPr/>
                </p:nvSpPr>
                <p:spPr>
                  <a:xfrm>
                    <a:off x="10658333" y="3914114"/>
                    <a:ext cx="74104" cy="10693"/>
                  </a:xfrm>
                  <a:custGeom>
                    <a:avLst/>
                    <a:gdLst>
                      <a:gd name="connsiteX0" fmla="*/ 37052 w 74104"/>
                      <a:gd name="connsiteY0" fmla="*/ 55 h 10693"/>
                      <a:gd name="connsiteX1" fmla="*/ 0 w 74104"/>
                      <a:gd name="connsiteY1" fmla="*/ 5484 h 10693"/>
                      <a:gd name="connsiteX2" fmla="*/ 37052 w 74104"/>
                      <a:gd name="connsiteY2" fmla="*/ 10627 h 10693"/>
                      <a:gd name="connsiteX3" fmla="*/ 74105 w 74104"/>
                      <a:gd name="connsiteY3" fmla="*/ 5103 h 10693"/>
                      <a:gd name="connsiteX4" fmla="*/ 37052 w 74104"/>
                      <a:gd name="connsiteY4" fmla="*/ 55 h 10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4" h="10693">
                        <a:moveTo>
                          <a:pt x="37052" y="55"/>
                        </a:moveTo>
                        <a:cubicBezTo>
                          <a:pt x="24482" y="-266"/>
                          <a:pt x="11950" y="1570"/>
                          <a:pt x="0" y="5484"/>
                        </a:cubicBezTo>
                        <a:cubicBezTo>
                          <a:pt x="11961" y="9325"/>
                          <a:pt x="24497" y="11065"/>
                          <a:pt x="37052" y="10627"/>
                        </a:cubicBezTo>
                        <a:cubicBezTo>
                          <a:pt x="49633" y="10996"/>
                          <a:pt x="62178" y="9125"/>
                          <a:pt x="74105" y="5103"/>
                        </a:cubicBezTo>
                        <a:cubicBezTo>
                          <a:pt x="62121" y="1370"/>
                          <a:pt x="49598" y="-336"/>
                          <a:pt x="37052" y="55"/>
                        </a:cubicBezTo>
                        <a:close/>
                      </a:path>
                    </a:pathLst>
                  </a:custGeom>
                  <a:solidFill>
                    <a:srgbClr val="198AB3"/>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699" name="Graphic 698">
                  <a:extLst>
                    <a:ext uri="{FF2B5EF4-FFF2-40B4-BE49-F238E27FC236}">
                      <a16:creationId xmlns:a16="http://schemas.microsoft.com/office/drawing/2014/main" id="{69CD9681-9999-D915-A083-E7C25E7753C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692472" y="4104705"/>
                  <a:ext cx="131629" cy="131629"/>
                </a:xfrm>
                <a:prstGeom prst="rect">
                  <a:avLst/>
                </a:prstGeom>
              </p:spPr>
            </p:pic>
          </p:grpSp>
          <p:grpSp>
            <p:nvGrpSpPr>
              <p:cNvPr id="667" name="Group 666">
                <a:extLst>
                  <a:ext uri="{FF2B5EF4-FFF2-40B4-BE49-F238E27FC236}">
                    <a16:creationId xmlns:a16="http://schemas.microsoft.com/office/drawing/2014/main" id="{36FFC55C-8711-F30C-EAA9-6F85C8F3D53F}"/>
                  </a:ext>
                </a:extLst>
              </p:cNvPr>
              <p:cNvGrpSpPr/>
              <p:nvPr/>
            </p:nvGrpSpPr>
            <p:grpSpPr>
              <a:xfrm>
                <a:off x="9764218" y="4001986"/>
                <a:ext cx="185673" cy="183833"/>
                <a:chOff x="6010275" y="3343275"/>
                <a:chExt cx="228165" cy="225904"/>
              </a:xfrm>
            </p:grpSpPr>
            <p:pic>
              <p:nvPicPr>
                <p:cNvPr id="691" name="Graphic 690">
                  <a:extLst>
                    <a:ext uri="{FF2B5EF4-FFF2-40B4-BE49-F238E27FC236}">
                      <a16:creationId xmlns:a16="http://schemas.microsoft.com/office/drawing/2014/main" id="{B0D03CC0-8327-0B6E-2962-F39535EF266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10275" y="3343275"/>
                  <a:ext cx="225904" cy="225904"/>
                </a:xfrm>
                <a:prstGeom prst="rect">
                  <a:avLst/>
                </a:prstGeom>
              </p:spPr>
            </p:pic>
            <p:grpSp>
              <p:nvGrpSpPr>
                <p:cNvPr id="692" name="Graphic 641">
                  <a:extLst>
                    <a:ext uri="{FF2B5EF4-FFF2-40B4-BE49-F238E27FC236}">
                      <a16:creationId xmlns:a16="http://schemas.microsoft.com/office/drawing/2014/main" id="{74FEC49B-ACAA-E9F7-DBE2-5BC18BE7E14C}"/>
                    </a:ext>
                  </a:extLst>
                </p:cNvPr>
                <p:cNvGrpSpPr/>
                <p:nvPr/>
              </p:nvGrpSpPr>
              <p:grpSpPr>
                <a:xfrm>
                  <a:off x="6097578" y="3425468"/>
                  <a:ext cx="51298" cy="61518"/>
                  <a:chOff x="6382828" y="3440477"/>
                  <a:chExt cx="123825" cy="148494"/>
                </a:xfrm>
              </p:grpSpPr>
              <p:sp>
                <p:nvSpPr>
                  <p:cNvPr id="694" name="Freeform: Shape 693">
                    <a:extLst>
                      <a:ext uri="{FF2B5EF4-FFF2-40B4-BE49-F238E27FC236}">
                        <a16:creationId xmlns:a16="http://schemas.microsoft.com/office/drawing/2014/main" id="{FDFCA87F-5B8E-EBE2-BAC0-99FB2E6650A7}"/>
                      </a:ext>
                    </a:extLst>
                  </p:cNvPr>
                  <p:cNvSpPr/>
                  <p:nvPr/>
                </p:nvSpPr>
                <p:spPr>
                  <a:xfrm>
                    <a:off x="6382828" y="3440477"/>
                    <a:ext cx="123825" cy="148494"/>
                  </a:xfrm>
                  <a:custGeom>
                    <a:avLst/>
                    <a:gdLst>
                      <a:gd name="connsiteX0" fmla="*/ 123825 w 123825"/>
                      <a:gd name="connsiteY0" fmla="*/ 69342 h 148494"/>
                      <a:gd name="connsiteX1" fmla="*/ 63989 w 123825"/>
                      <a:gd name="connsiteY1" fmla="*/ 147923 h 148494"/>
                      <a:gd name="connsiteX2" fmla="*/ 59912 w 123825"/>
                      <a:gd name="connsiteY2" fmla="*/ 147923 h 148494"/>
                      <a:gd name="connsiteX3" fmla="*/ 0 w 123825"/>
                      <a:gd name="connsiteY3" fmla="*/ 69342 h 148494"/>
                      <a:gd name="connsiteX4" fmla="*/ 0 w 123825"/>
                      <a:gd name="connsiteY4" fmla="*/ 21298 h 148494"/>
                      <a:gd name="connsiteX5" fmla="*/ 3810 w 123825"/>
                      <a:gd name="connsiteY5" fmla="*/ 17488 h 148494"/>
                      <a:gd name="connsiteX6" fmla="*/ 61913 w 123825"/>
                      <a:gd name="connsiteY6" fmla="*/ 0 h 148494"/>
                      <a:gd name="connsiteX7" fmla="*/ 120015 w 123825"/>
                      <a:gd name="connsiteY7" fmla="*/ 17497 h 148494"/>
                      <a:gd name="connsiteX8" fmla="*/ 123825 w 123825"/>
                      <a:gd name="connsiteY8" fmla="*/ 21307 h 1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48494">
                        <a:moveTo>
                          <a:pt x="123825" y="69342"/>
                        </a:moveTo>
                        <a:cubicBezTo>
                          <a:pt x="123825" y="109261"/>
                          <a:pt x="74676" y="141408"/>
                          <a:pt x="63989" y="147923"/>
                        </a:cubicBezTo>
                        <a:cubicBezTo>
                          <a:pt x="62737" y="148684"/>
                          <a:pt x="61165" y="148684"/>
                          <a:pt x="59912" y="147923"/>
                        </a:cubicBezTo>
                        <a:cubicBezTo>
                          <a:pt x="49187" y="141408"/>
                          <a:pt x="0" y="109261"/>
                          <a:pt x="0" y="69342"/>
                        </a:cubicBezTo>
                        <a:lnTo>
                          <a:pt x="0" y="21298"/>
                        </a:lnTo>
                        <a:cubicBezTo>
                          <a:pt x="0" y="19194"/>
                          <a:pt x="1706" y="17488"/>
                          <a:pt x="3810" y="17488"/>
                        </a:cubicBezTo>
                        <a:cubicBezTo>
                          <a:pt x="42062" y="16478"/>
                          <a:pt x="33261" y="0"/>
                          <a:pt x="61913" y="0"/>
                        </a:cubicBezTo>
                        <a:cubicBezTo>
                          <a:pt x="90564" y="0"/>
                          <a:pt x="81763" y="16478"/>
                          <a:pt x="120015" y="17497"/>
                        </a:cubicBezTo>
                        <a:cubicBezTo>
                          <a:pt x="122119" y="17497"/>
                          <a:pt x="123825" y="19203"/>
                          <a:pt x="123825" y="21307"/>
                        </a:cubicBezTo>
                        <a:close/>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5" name="Freeform: Shape 694">
                    <a:extLst>
                      <a:ext uri="{FF2B5EF4-FFF2-40B4-BE49-F238E27FC236}">
                        <a16:creationId xmlns:a16="http://schemas.microsoft.com/office/drawing/2014/main" id="{481117AE-15AF-9392-83CC-7D6A29B8DB4F}"/>
                      </a:ext>
                    </a:extLst>
                  </p:cNvPr>
                  <p:cNvSpPr/>
                  <p:nvPr/>
                </p:nvSpPr>
                <p:spPr>
                  <a:xfrm>
                    <a:off x="6414461" y="3463916"/>
                    <a:ext cx="60559" cy="79212"/>
                  </a:xfrm>
                  <a:custGeom>
                    <a:avLst/>
                    <a:gdLst>
                      <a:gd name="connsiteX0" fmla="*/ 57455 w 60559"/>
                      <a:gd name="connsiteY0" fmla="*/ 38045 h 79212"/>
                      <a:gd name="connsiteX1" fmla="*/ 53569 w 60559"/>
                      <a:gd name="connsiteY1" fmla="*/ 38045 h 79212"/>
                      <a:gd name="connsiteX2" fmla="*/ 53569 w 60559"/>
                      <a:gd name="connsiteY2" fmla="*/ 24548 h 79212"/>
                      <a:gd name="connsiteX3" fmla="*/ 46901 w 60559"/>
                      <a:gd name="connsiteY3" fmla="*/ 7318 h 79212"/>
                      <a:gd name="connsiteX4" fmla="*/ 15171 w 60559"/>
                      <a:gd name="connsiteY4" fmla="*/ 5872 h 79212"/>
                      <a:gd name="connsiteX5" fmla="*/ 13726 w 60559"/>
                      <a:gd name="connsiteY5" fmla="*/ 7318 h 79212"/>
                      <a:gd name="connsiteX6" fmla="*/ 7058 w 60559"/>
                      <a:gd name="connsiteY6" fmla="*/ 24539 h 79212"/>
                      <a:gd name="connsiteX7" fmla="*/ 7058 w 60559"/>
                      <a:gd name="connsiteY7" fmla="*/ 38045 h 79212"/>
                      <a:gd name="connsiteX8" fmla="*/ 3105 w 60559"/>
                      <a:gd name="connsiteY8" fmla="*/ 38045 h 79212"/>
                      <a:gd name="connsiteX9" fmla="*/ 0 w 60559"/>
                      <a:gd name="connsiteY9" fmla="*/ 41093 h 79212"/>
                      <a:gd name="connsiteX10" fmla="*/ 0 w 60559"/>
                      <a:gd name="connsiteY10" fmla="*/ 76164 h 79212"/>
                      <a:gd name="connsiteX11" fmla="*/ 3105 w 60559"/>
                      <a:gd name="connsiteY11" fmla="*/ 79212 h 79212"/>
                      <a:gd name="connsiteX12" fmla="*/ 57455 w 60559"/>
                      <a:gd name="connsiteY12" fmla="*/ 79212 h 79212"/>
                      <a:gd name="connsiteX13" fmla="*/ 60560 w 60559"/>
                      <a:gd name="connsiteY13" fmla="*/ 76164 h 79212"/>
                      <a:gd name="connsiteX14" fmla="*/ 60560 w 60559"/>
                      <a:gd name="connsiteY14" fmla="*/ 41093 h 79212"/>
                      <a:gd name="connsiteX15" fmla="*/ 57455 w 60559"/>
                      <a:gd name="connsiteY15" fmla="*/ 38045 h 79212"/>
                      <a:gd name="connsiteX16" fmla="*/ 42701 w 60559"/>
                      <a:gd name="connsiteY16" fmla="*/ 38045 h 79212"/>
                      <a:gd name="connsiteX17" fmla="*/ 17897 w 60559"/>
                      <a:gd name="connsiteY17" fmla="*/ 38045 h 79212"/>
                      <a:gd name="connsiteX18" fmla="*/ 17897 w 60559"/>
                      <a:gd name="connsiteY18" fmla="*/ 24320 h 79212"/>
                      <a:gd name="connsiteX19" fmla="*/ 21803 w 60559"/>
                      <a:gd name="connsiteY19" fmla="*/ 14890 h 79212"/>
                      <a:gd name="connsiteX20" fmla="*/ 37943 w 60559"/>
                      <a:gd name="connsiteY20" fmla="*/ 13999 h 79212"/>
                      <a:gd name="connsiteX21" fmla="*/ 38833 w 60559"/>
                      <a:gd name="connsiteY21" fmla="*/ 14890 h 79212"/>
                      <a:gd name="connsiteX22" fmla="*/ 40291 w 60559"/>
                      <a:gd name="connsiteY22" fmla="*/ 16795 h 79212"/>
                      <a:gd name="connsiteX23" fmla="*/ 40291 w 60559"/>
                      <a:gd name="connsiteY23" fmla="*/ 16795 h 79212"/>
                      <a:gd name="connsiteX24" fmla="*/ 42748 w 60559"/>
                      <a:gd name="connsiteY24" fmla="*/ 24329 h 7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9" h="79212">
                        <a:moveTo>
                          <a:pt x="57455" y="38045"/>
                        </a:moveTo>
                        <a:lnTo>
                          <a:pt x="53569" y="38045"/>
                        </a:lnTo>
                        <a:lnTo>
                          <a:pt x="53569" y="24548"/>
                        </a:lnTo>
                        <a:cubicBezTo>
                          <a:pt x="53602" y="18169"/>
                          <a:pt x="51220" y="12013"/>
                          <a:pt x="46901" y="7318"/>
                        </a:cubicBezTo>
                        <a:cubicBezTo>
                          <a:pt x="38538" y="-1844"/>
                          <a:pt x="24332" y="-2491"/>
                          <a:pt x="15171" y="5872"/>
                        </a:cubicBezTo>
                        <a:cubicBezTo>
                          <a:pt x="14667" y="6332"/>
                          <a:pt x="14185" y="6814"/>
                          <a:pt x="13726" y="7318"/>
                        </a:cubicBezTo>
                        <a:cubicBezTo>
                          <a:pt x="9371" y="11987"/>
                          <a:pt x="6983" y="18155"/>
                          <a:pt x="7058" y="24539"/>
                        </a:cubicBezTo>
                        <a:lnTo>
                          <a:pt x="7058" y="38045"/>
                        </a:lnTo>
                        <a:lnTo>
                          <a:pt x="3105" y="38045"/>
                        </a:lnTo>
                        <a:cubicBezTo>
                          <a:pt x="1416" y="38055"/>
                          <a:pt x="41" y="39405"/>
                          <a:pt x="0" y="41093"/>
                        </a:cubicBezTo>
                        <a:lnTo>
                          <a:pt x="0" y="76164"/>
                        </a:lnTo>
                        <a:cubicBezTo>
                          <a:pt x="46" y="77850"/>
                          <a:pt x="1418" y="79198"/>
                          <a:pt x="3105" y="79212"/>
                        </a:cubicBezTo>
                        <a:lnTo>
                          <a:pt x="57455" y="79212"/>
                        </a:lnTo>
                        <a:cubicBezTo>
                          <a:pt x="59142" y="79198"/>
                          <a:pt x="60514" y="77850"/>
                          <a:pt x="60560" y="76164"/>
                        </a:cubicBezTo>
                        <a:lnTo>
                          <a:pt x="60560" y="41093"/>
                        </a:lnTo>
                        <a:cubicBezTo>
                          <a:pt x="60519" y="39405"/>
                          <a:pt x="59144" y="38055"/>
                          <a:pt x="57455" y="38045"/>
                        </a:cubicBezTo>
                        <a:close/>
                        <a:moveTo>
                          <a:pt x="42701" y="38045"/>
                        </a:moveTo>
                        <a:lnTo>
                          <a:pt x="17897" y="38045"/>
                        </a:lnTo>
                        <a:lnTo>
                          <a:pt x="17897" y="24320"/>
                        </a:lnTo>
                        <a:cubicBezTo>
                          <a:pt x="17932" y="20790"/>
                          <a:pt x="19331" y="17410"/>
                          <a:pt x="21803" y="14890"/>
                        </a:cubicBezTo>
                        <a:cubicBezTo>
                          <a:pt x="26014" y="10187"/>
                          <a:pt x="33240" y="9788"/>
                          <a:pt x="37943" y="13999"/>
                        </a:cubicBezTo>
                        <a:cubicBezTo>
                          <a:pt x="38256" y="14280"/>
                          <a:pt x="38553" y="14577"/>
                          <a:pt x="38833" y="14890"/>
                        </a:cubicBezTo>
                        <a:cubicBezTo>
                          <a:pt x="39376" y="15480"/>
                          <a:pt x="39863" y="16117"/>
                          <a:pt x="40291" y="16795"/>
                        </a:cubicBezTo>
                        <a:lnTo>
                          <a:pt x="40291" y="16795"/>
                        </a:lnTo>
                        <a:cubicBezTo>
                          <a:pt x="41831" y="19011"/>
                          <a:pt x="42685" y="21631"/>
                          <a:pt x="42748" y="24329"/>
                        </a:cubicBez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6" name="Freeform: Shape 695">
                    <a:extLst>
                      <a:ext uri="{FF2B5EF4-FFF2-40B4-BE49-F238E27FC236}">
                        <a16:creationId xmlns:a16="http://schemas.microsoft.com/office/drawing/2014/main" id="{D63BF940-D088-22A0-30E4-7D2A88A0AFBA}"/>
                      </a:ext>
                    </a:extLst>
                  </p:cNvPr>
                  <p:cNvSpPr/>
                  <p:nvPr/>
                </p:nvSpPr>
                <p:spPr>
                  <a:xfrm>
                    <a:off x="6414470" y="3501942"/>
                    <a:ext cx="59445" cy="40405"/>
                  </a:xfrm>
                  <a:custGeom>
                    <a:avLst/>
                    <a:gdLst>
                      <a:gd name="connsiteX0" fmla="*/ 3105 w 59445"/>
                      <a:gd name="connsiteY0" fmla="*/ 0 h 40405"/>
                      <a:gd name="connsiteX1" fmla="*/ 57445 w 59445"/>
                      <a:gd name="connsiteY1" fmla="*/ 0 h 40405"/>
                      <a:gd name="connsiteX2" fmla="*/ 59446 w 59445"/>
                      <a:gd name="connsiteY2" fmla="*/ 762 h 40405"/>
                      <a:gd name="connsiteX3" fmla="*/ 1105 w 59445"/>
                      <a:gd name="connsiteY3" fmla="*/ 40405 h 40405"/>
                      <a:gd name="connsiteX4" fmla="*/ 0 w 59445"/>
                      <a:gd name="connsiteY4" fmla="*/ 38110 h 40405"/>
                      <a:gd name="connsiteX5" fmla="*/ 0 w 59445"/>
                      <a:gd name="connsiteY5" fmla="*/ 3058 h 40405"/>
                      <a:gd name="connsiteX6" fmla="*/ 3105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3105" y="0"/>
                        </a:moveTo>
                        <a:lnTo>
                          <a:pt x="57445" y="0"/>
                        </a:lnTo>
                        <a:cubicBezTo>
                          <a:pt x="58181" y="11"/>
                          <a:pt x="58889" y="280"/>
                          <a:pt x="59446" y="762"/>
                        </a:cubicBezTo>
                        <a:lnTo>
                          <a:pt x="1105" y="40405"/>
                        </a:lnTo>
                        <a:cubicBezTo>
                          <a:pt x="412" y="39844"/>
                          <a:pt x="6" y="39001"/>
                          <a:pt x="0" y="38110"/>
                        </a:cubicBezTo>
                        <a:lnTo>
                          <a:pt x="0" y="3058"/>
                        </a:lnTo>
                        <a:cubicBezTo>
                          <a:pt x="36" y="1366"/>
                          <a:pt x="1413" y="10"/>
                          <a:pt x="3105" y="0"/>
                        </a:cubicBezTo>
                        <a:close/>
                      </a:path>
                    </a:pathLst>
                  </a:custGeom>
                  <a:solidFill>
                    <a:srgbClr val="B3B3B3">
                      <a:alpha val="1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7" name="Freeform: Shape 696">
                    <a:extLst>
                      <a:ext uri="{FF2B5EF4-FFF2-40B4-BE49-F238E27FC236}">
                        <a16:creationId xmlns:a16="http://schemas.microsoft.com/office/drawing/2014/main" id="{AC5E6291-4719-954C-4CE6-6796F8F1A840}"/>
                      </a:ext>
                    </a:extLst>
                  </p:cNvPr>
                  <p:cNvSpPr/>
                  <p:nvPr/>
                </p:nvSpPr>
                <p:spPr>
                  <a:xfrm>
                    <a:off x="6415575" y="3501942"/>
                    <a:ext cx="59445" cy="40405"/>
                  </a:xfrm>
                  <a:custGeom>
                    <a:avLst/>
                    <a:gdLst>
                      <a:gd name="connsiteX0" fmla="*/ 56340 w 59445"/>
                      <a:gd name="connsiteY0" fmla="*/ 0 h 40405"/>
                      <a:gd name="connsiteX1" fmla="*/ 1991 w 59445"/>
                      <a:gd name="connsiteY1" fmla="*/ 0 h 40405"/>
                      <a:gd name="connsiteX2" fmla="*/ 0 w 59445"/>
                      <a:gd name="connsiteY2" fmla="*/ 762 h 40405"/>
                      <a:gd name="connsiteX3" fmla="*/ 58331 w 59445"/>
                      <a:gd name="connsiteY3" fmla="*/ 40405 h 40405"/>
                      <a:gd name="connsiteX4" fmla="*/ 59446 w 59445"/>
                      <a:gd name="connsiteY4" fmla="*/ 38110 h 40405"/>
                      <a:gd name="connsiteX5" fmla="*/ 59446 w 59445"/>
                      <a:gd name="connsiteY5" fmla="*/ 3058 h 40405"/>
                      <a:gd name="connsiteX6" fmla="*/ 56340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56340" y="0"/>
                        </a:moveTo>
                        <a:lnTo>
                          <a:pt x="1991" y="0"/>
                        </a:lnTo>
                        <a:cubicBezTo>
                          <a:pt x="1258" y="13"/>
                          <a:pt x="554" y="283"/>
                          <a:pt x="0" y="762"/>
                        </a:cubicBezTo>
                        <a:lnTo>
                          <a:pt x="58331" y="40405"/>
                        </a:lnTo>
                        <a:cubicBezTo>
                          <a:pt x="59026" y="39845"/>
                          <a:pt x="59435" y="39003"/>
                          <a:pt x="59446" y="38110"/>
                        </a:cubicBezTo>
                        <a:lnTo>
                          <a:pt x="59446" y="3058"/>
                        </a:lnTo>
                        <a:cubicBezTo>
                          <a:pt x="59405" y="1368"/>
                          <a:pt x="58031" y="15"/>
                          <a:pt x="56340" y="0"/>
                        </a:cubicBezTo>
                        <a:close/>
                      </a:path>
                    </a:pathLst>
                  </a:custGeom>
                  <a:solidFill>
                    <a:srgbClr val="A3A3A3">
                      <a:alpha val="9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693" name="Freeform: Shape 692">
                  <a:extLst>
                    <a:ext uri="{FF2B5EF4-FFF2-40B4-BE49-F238E27FC236}">
                      <a16:creationId xmlns:a16="http://schemas.microsoft.com/office/drawing/2014/main" id="{AF86F316-4206-E0C5-1E6B-58D1F5B11B41}"/>
                    </a:ext>
                  </a:extLst>
                </p:cNvPr>
                <p:cNvSpPr/>
                <p:nvPr/>
              </p:nvSpPr>
              <p:spPr>
                <a:xfrm rot="21181879" flipH="1">
                  <a:off x="6089633" y="3359561"/>
                  <a:ext cx="148807" cy="205007"/>
                </a:xfrm>
                <a:custGeom>
                  <a:avLst/>
                  <a:gdLst>
                    <a:gd name="connsiteX0" fmla="*/ 64016 w 148807"/>
                    <a:gd name="connsiteY0" fmla="*/ 0 h 205007"/>
                    <a:gd name="connsiteX1" fmla="*/ 12575 w 148807"/>
                    <a:gd name="connsiteY1" fmla="*/ 8124 h 205007"/>
                    <a:gd name="connsiteX2" fmla="*/ 9867 w 148807"/>
                    <a:gd name="connsiteY2" fmla="*/ 10830 h 205007"/>
                    <a:gd name="connsiteX3" fmla="*/ 26111 w 148807"/>
                    <a:gd name="connsiteY3" fmla="*/ 24369 h 205007"/>
                    <a:gd name="connsiteX4" fmla="*/ 26111 w 148807"/>
                    <a:gd name="connsiteY4" fmla="*/ 27075 h 205007"/>
                    <a:gd name="connsiteX5" fmla="*/ 37368 w 148807"/>
                    <a:gd name="connsiteY5" fmla="*/ 178895 h 205007"/>
                    <a:gd name="connsiteX6" fmla="*/ 115611 w 148807"/>
                    <a:gd name="connsiteY6" fmla="*/ 204711 h 205007"/>
                    <a:gd name="connsiteX7" fmla="*/ 148807 w 148807"/>
                    <a:gd name="connsiteY7" fmla="*/ 195660 h 205007"/>
                    <a:gd name="connsiteX8" fmla="*/ 144001 w 148807"/>
                    <a:gd name="connsiteY8" fmla="*/ 173460 h 205007"/>
                    <a:gd name="connsiteX9" fmla="*/ 140099 w 148807"/>
                    <a:gd name="connsiteY9" fmla="*/ 175798 h 205007"/>
                    <a:gd name="connsiteX10" fmla="*/ 55750 w 148807"/>
                    <a:gd name="connsiteY10" fmla="*/ 154578 h 205007"/>
                    <a:gd name="connsiteX11" fmla="*/ 53186 w 148807"/>
                    <a:gd name="connsiteY11" fmla="*/ 151619 h 205007"/>
                    <a:gd name="connsiteX12" fmla="*/ 53186 w 148807"/>
                    <a:gd name="connsiteY12" fmla="*/ 46026 h 205007"/>
                    <a:gd name="connsiteX13" fmla="*/ 55895 w 148807"/>
                    <a:gd name="connsiteY13" fmla="*/ 46026 h 205007"/>
                    <a:gd name="connsiteX14" fmla="*/ 72140 w 148807"/>
                    <a:gd name="connsiteY14" fmla="*/ 59564 h 205007"/>
                    <a:gd name="connsiteX15" fmla="*/ 74846 w 148807"/>
                    <a:gd name="connsiteY15" fmla="*/ 59564 h 205007"/>
                    <a:gd name="connsiteX16" fmla="*/ 74846 w 148807"/>
                    <a:gd name="connsiteY16" fmla="*/ 56858 h 205007"/>
                    <a:gd name="connsiteX17" fmla="*/ 69431 w 148807"/>
                    <a:gd name="connsiteY17" fmla="*/ 2706 h 205007"/>
                    <a:gd name="connsiteX18" fmla="*/ 64016 w 148807"/>
                    <a:gd name="connsiteY18" fmla="*/ 0 h 20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807" h="205007">
                      <a:moveTo>
                        <a:pt x="64016" y="0"/>
                      </a:moveTo>
                      <a:lnTo>
                        <a:pt x="12575" y="8124"/>
                      </a:lnTo>
                      <a:cubicBezTo>
                        <a:pt x="11080" y="8124"/>
                        <a:pt x="9867" y="9335"/>
                        <a:pt x="9867" y="10830"/>
                      </a:cubicBezTo>
                      <a:lnTo>
                        <a:pt x="26111" y="24369"/>
                      </a:lnTo>
                      <a:lnTo>
                        <a:pt x="26111" y="27075"/>
                      </a:lnTo>
                      <a:cubicBezTo>
                        <a:pt x="-12703" y="72108"/>
                        <a:pt x="-7666" y="140081"/>
                        <a:pt x="37368" y="178895"/>
                      </a:cubicBezTo>
                      <a:cubicBezTo>
                        <a:pt x="59885" y="198304"/>
                        <a:pt x="88136" y="206748"/>
                        <a:pt x="115611" y="204711"/>
                      </a:cubicBezTo>
                      <a:lnTo>
                        <a:pt x="148807" y="195660"/>
                      </a:lnTo>
                      <a:lnTo>
                        <a:pt x="144001" y="173460"/>
                      </a:lnTo>
                      <a:lnTo>
                        <a:pt x="140099" y="175798"/>
                      </a:lnTo>
                      <a:cubicBezTo>
                        <a:pt x="111182" y="185990"/>
                        <a:pt x="77702" y="178668"/>
                        <a:pt x="55750" y="154578"/>
                      </a:cubicBezTo>
                      <a:cubicBezTo>
                        <a:pt x="54872" y="153614"/>
                        <a:pt x="54016" y="152625"/>
                        <a:pt x="53186" y="151619"/>
                      </a:cubicBezTo>
                      <a:cubicBezTo>
                        <a:pt x="26111" y="121627"/>
                        <a:pt x="26111" y="76017"/>
                        <a:pt x="53186" y="46026"/>
                      </a:cubicBezTo>
                      <a:lnTo>
                        <a:pt x="55895" y="46026"/>
                      </a:lnTo>
                      <a:lnTo>
                        <a:pt x="72140" y="59564"/>
                      </a:lnTo>
                      <a:lnTo>
                        <a:pt x="74846" y="59564"/>
                      </a:lnTo>
                      <a:lnTo>
                        <a:pt x="74846" y="56858"/>
                      </a:lnTo>
                      <a:lnTo>
                        <a:pt x="69431" y="2706"/>
                      </a:lnTo>
                      <a:cubicBezTo>
                        <a:pt x="69431" y="0"/>
                        <a:pt x="66725" y="0"/>
                        <a:pt x="64016" y="0"/>
                      </a:cubicBezTo>
                      <a:close/>
                    </a:path>
                  </a:pathLst>
                </a:custGeom>
                <a:solidFill>
                  <a:srgbClr val="86D633"/>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668" name="Group 667">
                <a:extLst>
                  <a:ext uri="{FF2B5EF4-FFF2-40B4-BE49-F238E27FC236}">
                    <a16:creationId xmlns:a16="http://schemas.microsoft.com/office/drawing/2014/main" id="{5A4DF8F1-F41A-6044-3B00-D75EB23D2A8C}"/>
                  </a:ext>
                </a:extLst>
              </p:cNvPr>
              <p:cNvGrpSpPr/>
              <p:nvPr/>
            </p:nvGrpSpPr>
            <p:grpSpPr>
              <a:xfrm>
                <a:off x="10029155" y="4006466"/>
                <a:ext cx="177968" cy="174872"/>
                <a:chOff x="10081033" y="4022784"/>
                <a:chExt cx="177968" cy="174872"/>
              </a:xfrm>
            </p:grpSpPr>
            <p:grpSp>
              <p:nvGrpSpPr>
                <p:cNvPr id="679" name="Graphic 658">
                  <a:extLst>
                    <a:ext uri="{FF2B5EF4-FFF2-40B4-BE49-F238E27FC236}">
                      <a16:creationId xmlns:a16="http://schemas.microsoft.com/office/drawing/2014/main" id="{0CEF7199-BE20-083C-325C-89EAC14D1B23}"/>
                    </a:ext>
                  </a:extLst>
                </p:cNvPr>
                <p:cNvGrpSpPr/>
                <p:nvPr/>
              </p:nvGrpSpPr>
              <p:grpSpPr>
                <a:xfrm>
                  <a:off x="10130574" y="4022784"/>
                  <a:ext cx="78886" cy="91507"/>
                  <a:chOff x="10128395" y="4027098"/>
                  <a:chExt cx="78886" cy="91507"/>
                </a:xfrm>
                <a:solidFill>
                  <a:srgbClr val="D2D2D2"/>
                </a:solidFill>
              </p:grpSpPr>
              <p:sp>
                <p:nvSpPr>
                  <p:cNvPr id="688" name="Freeform: Shape 687">
                    <a:extLst>
                      <a:ext uri="{FF2B5EF4-FFF2-40B4-BE49-F238E27FC236}">
                        <a16:creationId xmlns:a16="http://schemas.microsoft.com/office/drawing/2014/main" id="{8DD605FB-45D2-F90D-37ED-DBAFDFD5D527}"/>
                      </a:ext>
                    </a:extLst>
                  </p:cNvPr>
                  <p:cNvSpPr/>
                  <p:nvPr/>
                </p:nvSpPr>
                <p:spPr>
                  <a:xfrm>
                    <a:off x="10167838" y="4050034"/>
                    <a:ext cx="39443" cy="68570"/>
                  </a:xfrm>
                  <a:custGeom>
                    <a:avLst/>
                    <a:gdLst>
                      <a:gd name="connsiteX0" fmla="*/ 39443 w 39443"/>
                      <a:gd name="connsiteY0" fmla="*/ 0 h 68570"/>
                      <a:gd name="connsiteX1" fmla="*/ 39443 w 39443"/>
                      <a:gd name="connsiteY1" fmla="*/ 45634 h 68570"/>
                      <a:gd name="connsiteX2" fmla="*/ 0 w 39443"/>
                      <a:gd name="connsiteY2" fmla="*/ 68570 h 68570"/>
                      <a:gd name="connsiteX3" fmla="*/ 0 w 39443"/>
                      <a:gd name="connsiteY3" fmla="*/ 22860 h 68570"/>
                      <a:gd name="connsiteX4" fmla="*/ 39443 w 39443"/>
                      <a:gd name="connsiteY4" fmla="*/ 0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0"/>
                        </a:moveTo>
                        <a:lnTo>
                          <a:pt x="39443" y="45634"/>
                        </a:lnTo>
                        <a:lnTo>
                          <a:pt x="0" y="68570"/>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9" name="Freeform: Shape 688">
                    <a:extLst>
                      <a:ext uri="{FF2B5EF4-FFF2-40B4-BE49-F238E27FC236}">
                        <a16:creationId xmlns:a16="http://schemas.microsoft.com/office/drawing/2014/main" id="{17B4F7B7-D480-B8B1-833C-BCFB9AECF9B7}"/>
                      </a:ext>
                    </a:extLst>
                  </p:cNvPr>
                  <p:cNvSpPr/>
                  <p:nvPr/>
                </p:nvSpPr>
                <p:spPr>
                  <a:xfrm>
                    <a:off x="10128395" y="4027098"/>
                    <a:ext cx="78886" cy="45862"/>
                  </a:xfrm>
                  <a:custGeom>
                    <a:avLst/>
                    <a:gdLst>
                      <a:gd name="connsiteX0" fmla="*/ 78886 w 78886"/>
                      <a:gd name="connsiteY0" fmla="*/ 22936 h 45862"/>
                      <a:gd name="connsiteX1" fmla="*/ 39443 w 78886"/>
                      <a:gd name="connsiteY1" fmla="*/ 45863 h 45862"/>
                      <a:gd name="connsiteX2" fmla="*/ 0 w 78886"/>
                      <a:gd name="connsiteY2" fmla="*/ 22927 h 45862"/>
                      <a:gd name="connsiteX3" fmla="*/ 39443 w 78886"/>
                      <a:gd name="connsiteY3" fmla="*/ 0 h 45862"/>
                      <a:gd name="connsiteX4" fmla="*/ 78886 w 78886"/>
                      <a:gd name="connsiteY4" fmla="*/ 2293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36"/>
                        </a:moveTo>
                        <a:lnTo>
                          <a:pt x="39443" y="45863"/>
                        </a:lnTo>
                        <a:lnTo>
                          <a:pt x="0" y="22927"/>
                        </a:lnTo>
                        <a:lnTo>
                          <a:pt x="39443" y="0"/>
                        </a:lnTo>
                        <a:lnTo>
                          <a:pt x="78886" y="22936"/>
                        </a:lnTo>
                        <a:close/>
                      </a:path>
                    </a:pathLst>
                  </a:custGeom>
                  <a:solidFill>
                    <a:srgbClr val="B1B3B3">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0" name="Freeform: Shape 689">
                    <a:extLst>
                      <a:ext uri="{FF2B5EF4-FFF2-40B4-BE49-F238E27FC236}">
                        <a16:creationId xmlns:a16="http://schemas.microsoft.com/office/drawing/2014/main" id="{9EC9CB54-D08A-E183-4621-0A827B87BB26}"/>
                      </a:ext>
                    </a:extLst>
                  </p:cNvPr>
                  <p:cNvSpPr/>
                  <p:nvPr/>
                </p:nvSpPr>
                <p:spPr>
                  <a:xfrm>
                    <a:off x="10128395" y="4050025"/>
                    <a:ext cx="39443" cy="68580"/>
                  </a:xfrm>
                  <a:custGeom>
                    <a:avLst/>
                    <a:gdLst>
                      <a:gd name="connsiteX0" fmla="*/ 39443 w 39443"/>
                      <a:gd name="connsiteY0" fmla="*/ 22936 h 68580"/>
                      <a:gd name="connsiteX1" fmla="*/ 39443 w 39443"/>
                      <a:gd name="connsiteY1" fmla="*/ 68580 h 68580"/>
                      <a:gd name="connsiteX2" fmla="*/ 0 w 39443"/>
                      <a:gd name="connsiteY2" fmla="*/ 45644 h 68580"/>
                      <a:gd name="connsiteX3" fmla="*/ 0 w 39443"/>
                      <a:gd name="connsiteY3" fmla="*/ 0 h 68580"/>
                      <a:gd name="connsiteX4" fmla="*/ 39443 w 39443"/>
                      <a:gd name="connsiteY4" fmla="*/ 22936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80">
                        <a:moveTo>
                          <a:pt x="39443" y="22936"/>
                        </a:moveTo>
                        <a:lnTo>
                          <a:pt x="39443" y="68580"/>
                        </a:lnTo>
                        <a:lnTo>
                          <a:pt x="0" y="45644"/>
                        </a:lnTo>
                        <a:lnTo>
                          <a:pt x="0" y="0"/>
                        </a:lnTo>
                        <a:lnTo>
                          <a:pt x="39443" y="22936"/>
                        </a:lnTo>
                        <a:close/>
                      </a:path>
                    </a:pathLst>
                  </a:custGeom>
                  <a:grp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680" name="Graphic 658">
                  <a:extLst>
                    <a:ext uri="{FF2B5EF4-FFF2-40B4-BE49-F238E27FC236}">
                      <a16:creationId xmlns:a16="http://schemas.microsoft.com/office/drawing/2014/main" id="{03C5CC31-FEAB-DAE1-A19F-2A4E570B606E}"/>
                    </a:ext>
                  </a:extLst>
                </p:cNvPr>
                <p:cNvGrpSpPr/>
                <p:nvPr/>
              </p:nvGrpSpPr>
              <p:grpSpPr>
                <a:xfrm>
                  <a:off x="10081033" y="4106150"/>
                  <a:ext cx="78886" cy="91506"/>
                  <a:chOff x="10087580" y="4099688"/>
                  <a:chExt cx="78886" cy="91506"/>
                </a:xfrm>
                <a:solidFill>
                  <a:srgbClr val="D2D2D2"/>
                </a:solidFill>
              </p:grpSpPr>
              <p:sp>
                <p:nvSpPr>
                  <p:cNvPr id="685" name="Freeform: Shape 684">
                    <a:extLst>
                      <a:ext uri="{FF2B5EF4-FFF2-40B4-BE49-F238E27FC236}">
                        <a16:creationId xmlns:a16="http://schemas.microsoft.com/office/drawing/2014/main" id="{E66B2A21-2527-D665-AE91-BA9A30C9FB74}"/>
                      </a:ext>
                    </a:extLst>
                  </p:cNvPr>
                  <p:cNvSpPr/>
                  <p:nvPr/>
                </p:nvSpPr>
                <p:spPr>
                  <a:xfrm>
                    <a:off x="10127023"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6" name="Freeform: Shape 685">
                    <a:extLst>
                      <a:ext uri="{FF2B5EF4-FFF2-40B4-BE49-F238E27FC236}">
                        <a16:creationId xmlns:a16="http://schemas.microsoft.com/office/drawing/2014/main" id="{4AF8532F-2063-D4B3-4EF5-544D0019A8F6}"/>
                      </a:ext>
                    </a:extLst>
                  </p:cNvPr>
                  <p:cNvSpPr/>
                  <p:nvPr/>
                </p:nvSpPr>
                <p:spPr>
                  <a:xfrm>
                    <a:off x="10087580" y="4099688"/>
                    <a:ext cx="78886" cy="45862"/>
                  </a:xfrm>
                  <a:custGeom>
                    <a:avLst/>
                    <a:gdLst>
                      <a:gd name="connsiteX0" fmla="*/ 78886 w 78886"/>
                      <a:gd name="connsiteY0" fmla="*/ 22946 h 45862"/>
                      <a:gd name="connsiteX1" fmla="*/ 39443 w 78886"/>
                      <a:gd name="connsiteY1" fmla="*/ 45863 h 45862"/>
                      <a:gd name="connsiteX2" fmla="*/ 0 w 78886"/>
                      <a:gd name="connsiteY2" fmla="*/ 22936 h 45862"/>
                      <a:gd name="connsiteX3" fmla="*/ 3944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43" y="45863"/>
                        </a:lnTo>
                        <a:lnTo>
                          <a:pt x="0" y="22936"/>
                        </a:lnTo>
                        <a:lnTo>
                          <a:pt x="39443" y="0"/>
                        </a:lnTo>
                        <a:lnTo>
                          <a:pt x="78886" y="22946"/>
                        </a:lnTo>
                        <a:close/>
                      </a:path>
                    </a:pathLst>
                  </a:custGeom>
                  <a:solidFill>
                    <a:srgbClr val="B1B3B3">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7" name="Freeform: Shape 686">
                    <a:extLst>
                      <a:ext uri="{FF2B5EF4-FFF2-40B4-BE49-F238E27FC236}">
                        <a16:creationId xmlns:a16="http://schemas.microsoft.com/office/drawing/2014/main" id="{51B59EC2-C786-A729-08EA-595104909F93}"/>
                      </a:ext>
                    </a:extLst>
                  </p:cNvPr>
                  <p:cNvSpPr/>
                  <p:nvPr/>
                </p:nvSpPr>
                <p:spPr>
                  <a:xfrm>
                    <a:off x="10087580"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grp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681" name="Graphic 658">
                  <a:extLst>
                    <a:ext uri="{FF2B5EF4-FFF2-40B4-BE49-F238E27FC236}">
                      <a16:creationId xmlns:a16="http://schemas.microsoft.com/office/drawing/2014/main" id="{26490B47-10FF-AF16-6C1B-39D07A64C832}"/>
                    </a:ext>
                  </a:extLst>
                </p:cNvPr>
                <p:cNvGrpSpPr/>
                <p:nvPr/>
              </p:nvGrpSpPr>
              <p:grpSpPr>
                <a:xfrm>
                  <a:off x="10180115" y="4108307"/>
                  <a:ext cx="78886" cy="89349"/>
                  <a:chOff x="10170619" y="4101845"/>
                  <a:chExt cx="78886" cy="89349"/>
                </a:xfrm>
                <a:solidFill>
                  <a:srgbClr val="D2D2D2"/>
                </a:solidFill>
              </p:grpSpPr>
              <p:sp>
                <p:nvSpPr>
                  <p:cNvPr id="682" name="Freeform: Shape 681">
                    <a:extLst>
                      <a:ext uri="{FF2B5EF4-FFF2-40B4-BE49-F238E27FC236}">
                        <a16:creationId xmlns:a16="http://schemas.microsoft.com/office/drawing/2014/main" id="{ED325294-38D5-9598-1FC6-31CF40FCC8AB}"/>
                      </a:ext>
                    </a:extLst>
                  </p:cNvPr>
                  <p:cNvSpPr/>
                  <p:nvPr/>
                </p:nvSpPr>
                <p:spPr>
                  <a:xfrm>
                    <a:off x="10210062"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3" name="Freeform: Shape 682">
                    <a:extLst>
                      <a:ext uri="{FF2B5EF4-FFF2-40B4-BE49-F238E27FC236}">
                        <a16:creationId xmlns:a16="http://schemas.microsoft.com/office/drawing/2014/main" id="{F90281D4-C4A1-DC3B-0E14-FF96F53E1D63}"/>
                      </a:ext>
                    </a:extLst>
                  </p:cNvPr>
                  <p:cNvSpPr/>
                  <p:nvPr/>
                </p:nvSpPr>
                <p:spPr>
                  <a:xfrm>
                    <a:off x="10170619" y="4101845"/>
                    <a:ext cx="78886" cy="45862"/>
                  </a:xfrm>
                  <a:custGeom>
                    <a:avLst/>
                    <a:gdLst>
                      <a:gd name="connsiteX0" fmla="*/ 78886 w 78886"/>
                      <a:gd name="connsiteY0" fmla="*/ 22946 h 45862"/>
                      <a:gd name="connsiteX1" fmla="*/ 39453 w 78886"/>
                      <a:gd name="connsiteY1" fmla="*/ 45863 h 45862"/>
                      <a:gd name="connsiteX2" fmla="*/ 0 w 78886"/>
                      <a:gd name="connsiteY2" fmla="*/ 22936 h 45862"/>
                      <a:gd name="connsiteX3" fmla="*/ 3945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53" y="45863"/>
                        </a:lnTo>
                        <a:lnTo>
                          <a:pt x="0" y="22936"/>
                        </a:lnTo>
                        <a:lnTo>
                          <a:pt x="39453" y="0"/>
                        </a:lnTo>
                        <a:lnTo>
                          <a:pt x="78886" y="22946"/>
                        </a:lnTo>
                        <a:close/>
                      </a:path>
                    </a:pathLst>
                  </a:custGeom>
                  <a:solidFill>
                    <a:srgbClr val="9CEB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4" name="Freeform: Shape 683">
                    <a:extLst>
                      <a:ext uri="{FF2B5EF4-FFF2-40B4-BE49-F238E27FC236}">
                        <a16:creationId xmlns:a16="http://schemas.microsoft.com/office/drawing/2014/main" id="{D8BF4947-ED6D-DEB5-7791-B1EDA0BB224C}"/>
                      </a:ext>
                    </a:extLst>
                  </p:cNvPr>
                  <p:cNvSpPr/>
                  <p:nvPr/>
                </p:nvSpPr>
                <p:spPr>
                  <a:xfrm>
                    <a:off x="10170619"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solidFill>
                    <a:srgbClr val="6AE7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669" name="Group 668">
                <a:extLst>
                  <a:ext uri="{FF2B5EF4-FFF2-40B4-BE49-F238E27FC236}">
                    <a16:creationId xmlns:a16="http://schemas.microsoft.com/office/drawing/2014/main" id="{6FB9E823-180E-CF59-F37E-9A9AB72FD109}"/>
                  </a:ext>
                </a:extLst>
              </p:cNvPr>
              <p:cNvGrpSpPr>
                <a:grpSpLocks noChangeAspect="1"/>
              </p:cNvGrpSpPr>
              <p:nvPr/>
            </p:nvGrpSpPr>
            <p:grpSpPr>
              <a:xfrm>
                <a:off x="7875353" y="4080186"/>
                <a:ext cx="110797" cy="27432"/>
                <a:chOff x="7860569" y="4032362"/>
                <a:chExt cx="184657" cy="45719"/>
              </a:xfrm>
            </p:grpSpPr>
            <p:sp>
              <p:nvSpPr>
                <p:cNvPr id="676" name="Oval 675">
                  <a:extLst>
                    <a:ext uri="{FF2B5EF4-FFF2-40B4-BE49-F238E27FC236}">
                      <a16:creationId xmlns:a16="http://schemas.microsoft.com/office/drawing/2014/main" id="{F6CE9A42-74BC-BA9E-F77A-BC91F904A24A}"/>
                    </a:ext>
                  </a:extLst>
                </p:cNvPr>
                <p:cNvSpPr/>
                <p:nvPr/>
              </p:nvSpPr>
              <p:spPr bwMode="auto">
                <a:xfrm>
                  <a:off x="7860569"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7" name="Oval 676">
                  <a:extLst>
                    <a:ext uri="{FF2B5EF4-FFF2-40B4-BE49-F238E27FC236}">
                      <a16:creationId xmlns:a16="http://schemas.microsoft.com/office/drawing/2014/main" id="{219E416E-523A-9F77-B982-2524BB83D209}"/>
                    </a:ext>
                  </a:extLst>
                </p:cNvPr>
                <p:cNvSpPr/>
                <p:nvPr/>
              </p:nvSpPr>
              <p:spPr bwMode="auto">
                <a:xfrm>
                  <a:off x="7930038"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8" name="Oval 677">
                  <a:extLst>
                    <a:ext uri="{FF2B5EF4-FFF2-40B4-BE49-F238E27FC236}">
                      <a16:creationId xmlns:a16="http://schemas.microsoft.com/office/drawing/2014/main" id="{793E4601-FC24-782D-02A6-6B6503893D77}"/>
                    </a:ext>
                  </a:extLst>
                </p:cNvPr>
                <p:cNvSpPr/>
                <p:nvPr/>
              </p:nvSpPr>
              <p:spPr bwMode="auto">
                <a:xfrm>
                  <a:off x="7999507"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670" name="Group 669">
                <a:extLst>
                  <a:ext uri="{FF2B5EF4-FFF2-40B4-BE49-F238E27FC236}">
                    <a16:creationId xmlns:a16="http://schemas.microsoft.com/office/drawing/2014/main" id="{9790BFE3-87FF-385B-B96F-77824F5944FF}"/>
                  </a:ext>
                </a:extLst>
              </p:cNvPr>
              <p:cNvGrpSpPr/>
              <p:nvPr/>
            </p:nvGrpSpPr>
            <p:grpSpPr>
              <a:xfrm>
                <a:off x="8483929" y="3992769"/>
                <a:ext cx="201204" cy="202267"/>
                <a:chOff x="8468060" y="3983840"/>
                <a:chExt cx="256530" cy="257885"/>
              </a:xfrm>
            </p:grpSpPr>
            <p:pic>
              <p:nvPicPr>
                <p:cNvPr id="671" name="Graphic 670" descr="spring cloud logo">
                  <a:extLst>
                    <a:ext uri="{FF2B5EF4-FFF2-40B4-BE49-F238E27FC236}">
                      <a16:creationId xmlns:a16="http://schemas.microsoft.com/office/drawing/2014/main" id="{B45AC310-D8AF-1ACD-F59A-A0018732903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500090" y="3983840"/>
                  <a:ext cx="192470" cy="192470"/>
                </a:xfrm>
                <a:prstGeom prst="rect">
                  <a:avLst/>
                </a:prstGeom>
              </p:spPr>
            </p:pic>
            <p:grpSp>
              <p:nvGrpSpPr>
                <p:cNvPr id="672" name="Group 671">
                  <a:extLst>
                    <a:ext uri="{FF2B5EF4-FFF2-40B4-BE49-F238E27FC236}">
                      <a16:creationId xmlns:a16="http://schemas.microsoft.com/office/drawing/2014/main" id="{C07B6BF7-4271-4293-CE7F-80B750022AF5}"/>
                    </a:ext>
                  </a:extLst>
                </p:cNvPr>
                <p:cNvGrpSpPr/>
                <p:nvPr/>
              </p:nvGrpSpPr>
              <p:grpSpPr>
                <a:xfrm>
                  <a:off x="8468060" y="4136719"/>
                  <a:ext cx="256530" cy="105006"/>
                  <a:chOff x="8468060" y="4136719"/>
                  <a:chExt cx="256530" cy="105006"/>
                </a:xfrm>
              </p:grpSpPr>
              <p:sp>
                <p:nvSpPr>
                  <p:cNvPr id="673" name="Arrow: Right 672">
                    <a:extLst>
                      <a:ext uri="{FF2B5EF4-FFF2-40B4-BE49-F238E27FC236}">
                        <a16:creationId xmlns:a16="http://schemas.microsoft.com/office/drawing/2014/main" id="{B87AAB8B-2DB9-AB11-942B-8E34E77CD157}"/>
                      </a:ext>
                    </a:extLst>
                  </p:cNvPr>
                  <p:cNvSpPr/>
                  <p:nvPr/>
                </p:nvSpPr>
                <p:spPr bwMode="auto">
                  <a:xfrm rot="1800000">
                    <a:off x="8645418"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4" name="Arrow: Right 673">
                    <a:extLst>
                      <a:ext uri="{FF2B5EF4-FFF2-40B4-BE49-F238E27FC236}">
                        <a16:creationId xmlns:a16="http://schemas.microsoft.com/office/drawing/2014/main" id="{EA77FF9D-8F74-648C-6565-E1C975A26E36}"/>
                      </a:ext>
                    </a:extLst>
                  </p:cNvPr>
                  <p:cNvSpPr/>
                  <p:nvPr/>
                </p:nvSpPr>
                <p:spPr bwMode="auto">
                  <a:xfrm rot="19800000" flipH="1">
                    <a:off x="8468060"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5" name="Arrow: Right 674">
                    <a:extLst>
                      <a:ext uri="{FF2B5EF4-FFF2-40B4-BE49-F238E27FC236}">
                        <a16:creationId xmlns:a16="http://schemas.microsoft.com/office/drawing/2014/main" id="{F236ADF8-E7C1-C4C1-A124-EBCD94E8BC36}"/>
                      </a:ext>
                    </a:extLst>
                  </p:cNvPr>
                  <p:cNvSpPr/>
                  <p:nvPr/>
                </p:nvSpPr>
                <p:spPr bwMode="auto">
                  <a:xfrm rot="16200000" flipH="1">
                    <a:off x="8556740" y="4160361"/>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spTree>
    <p:extLst>
      <p:ext uri="{BB962C8B-B14F-4D97-AF65-F5344CB8AC3E}">
        <p14:creationId xmlns:p14="http://schemas.microsoft.com/office/powerpoint/2010/main" val="133768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5"/>
                                        </p:tgtEl>
                                        <p:attrNameLst>
                                          <p:attrName>style.visibility</p:attrName>
                                        </p:attrNameLst>
                                      </p:cBhvr>
                                      <p:to>
                                        <p:strVal val="visible"/>
                                      </p:to>
                                    </p:set>
                                    <p:animEffect transition="in" filter="fade">
                                      <p:cBhvr>
                                        <p:cTn id="7" dur="500"/>
                                        <p:tgtEl>
                                          <p:spTgt spid="645"/>
                                        </p:tgtEl>
                                      </p:cBhvr>
                                    </p:animEffect>
                                  </p:childTnLst>
                                </p:cTn>
                              </p:par>
                              <p:par>
                                <p:cTn id="8" presetID="42" presetClass="path" presetSubtype="0" decel="100000" fill="hold" nodeType="withEffect">
                                  <p:stCondLst>
                                    <p:cond delay="500"/>
                                  </p:stCondLst>
                                  <p:childTnLst>
                                    <p:animMotion origin="layout" path="M 3.33333E-6 0.04607 L 3.33333E-6 -1.48148E-6 " pathEditMode="relative" rAng="0" ptsTypes="AA">
                                      <p:cBhvr>
                                        <p:cTn id="9" dur="600" fill="hold"/>
                                        <p:tgtEl>
                                          <p:spTgt spid="64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67023-DA23-E86F-D0CE-230E6B33BAFC}"/>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2 of 7)</a:t>
            </a:r>
          </a:p>
        </p:txBody>
      </p:sp>
      <p:grpSp>
        <p:nvGrpSpPr>
          <p:cNvPr id="3" name="Group 2" descr="Azure Spring Apps Diagram - 2 of 7">
            <a:extLst>
              <a:ext uri="{FF2B5EF4-FFF2-40B4-BE49-F238E27FC236}">
                <a16:creationId xmlns:a16="http://schemas.microsoft.com/office/drawing/2014/main" id="{F0379CA5-D28D-4B55-96EF-5B29AB68F501}"/>
              </a:ext>
            </a:extLst>
          </p:cNvPr>
          <p:cNvGrpSpPr/>
          <p:nvPr/>
        </p:nvGrpSpPr>
        <p:grpSpPr>
          <a:xfrm>
            <a:off x="245780" y="2413951"/>
            <a:ext cx="11258724" cy="3857178"/>
            <a:chOff x="245780" y="2413951"/>
            <a:chExt cx="11258724" cy="3857178"/>
          </a:xfrm>
        </p:grpSpPr>
        <p:sp>
          <p:nvSpPr>
            <p:cNvPr id="510" name="TextBox 509">
              <a:extLst>
                <a:ext uri="{FF2B5EF4-FFF2-40B4-BE49-F238E27FC236}">
                  <a16:creationId xmlns:a16="http://schemas.microsoft.com/office/drawing/2014/main" id="{4334FFB6-6BEA-9963-8612-094560053F7B}"/>
                </a:ext>
                <a:ext uri="{C183D7F6-B498-43B3-948B-1728B52AA6E4}">
                  <adec:decorative xmlns:adec="http://schemas.microsoft.com/office/drawing/2017/decorative" val="1"/>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511" name="Straight Arrow Connector 510">
              <a:extLst>
                <a:ext uri="{FF2B5EF4-FFF2-40B4-BE49-F238E27FC236}">
                  <a16:creationId xmlns:a16="http://schemas.microsoft.com/office/drawing/2014/main" id="{A0A559D8-0D31-F018-01AE-124D9E352120}"/>
                </a:ext>
                <a:ext uri="{C183D7F6-B498-43B3-948B-1728B52AA6E4}">
                  <adec:decorative xmlns:adec="http://schemas.microsoft.com/office/drawing/2017/decorative" val="1"/>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512" name="Straight Arrow Connector 511">
              <a:extLst>
                <a:ext uri="{FF2B5EF4-FFF2-40B4-BE49-F238E27FC236}">
                  <a16:creationId xmlns:a16="http://schemas.microsoft.com/office/drawing/2014/main" id="{46F38E5B-F19A-61AF-E2A4-2C9D4E4AB1D7}"/>
                </a:ext>
                <a:ext uri="{C183D7F6-B498-43B3-948B-1728B52AA6E4}">
                  <adec:decorative xmlns:adec="http://schemas.microsoft.com/office/drawing/2017/decorative" val="1"/>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513" name="Rectangle 512">
              <a:extLst>
                <a:ext uri="{FF2B5EF4-FFF2-40B4-BE49-F238E27FC236}">
                  <a16:creationId xmlns:a16="http://schemas.microsoft.com/office/drawing/2014/main" id="{085A04B1-44B1-CA4F-D65A-A39E518E9F85}"/>
                </a:ext>
                <a:ext uri="{C183D7F6-B498-43B3-948B-1728B52AA6E4}">
                  <adec:decorative xmlns:adec="http://schemas.microsoft.com/office/drawing/2017/decorative" val="1"/>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514" name="Rectangle 513">
              <a:extLst>
                <a:ext uri="{FF2B5EF4-FFF2-40B4-BE49-F238E27FC236}">
                  <a16:creationId xmlns:a16="http://schemas.microsoft.com/office/drawing/2014/main" id="{9FB85C5A-ADC3-A573-1F3E-964A475CA922}"/>
                </a:ext>
                <a:ext uri="{C183D7F6-B498-43B3-948B-1728B52AA6E4}">
                  <adec:decorative xmlns:adec="http://schemas.microsoft.com/office/drawing/2017/decorative" val="1"/>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515" name="Rectangle 514">
              <a:extLst>
                <a:ext uri="{FF2B5EF4-FFF2-40B4-BE49-F238E27FC236}">
                  <a16:creationId xmlns:a16="http://schemas.microsoft.com/office/drawing/2014/main" id="{A207E71B-59F1-25EA-8529-E7D0B7510F4F}"/>
                </a:ext>
                <a:ext uri="{C183D7F6-B498-43B3-948B-1728B52AA6E4}">
                  <adec:decorative xmlns:adec="http://schemas.microsoft.com/office/drawing/2017/decorative" val="1"/>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516" name="Rectangle 515">
              <a:extLst>
                <a:ext uri="{FF2B5EF4-FFF2-40B4-BE49-F238E27FC236}">
                  <a16:creationId xmlns:a16="http://schemas.microsoft.com/office/drawing/2014/main" id="{33796F6B-8323-CD84-8A79-B50FED1ED151}"/>
                </a:ext>
                <a:ext uri="{C183D7F6-B498-43B3-948B-1728B52AA6E4}">
                  <adec:decorative xmlns:adec="http://schemas.microsoft.com/office/drawing/2017/decorative" val="1"/>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517" name="Rectangle 516">
              <a:extLst>
                <a:ext uri="{FF2B5EF4-FFF2-40B4-BE49-F238E27FC236}">
                  <a16:creationId xmlns:a16="http://schemas.microsoft.com/office/drawing/2014/main" id="{6DCF7F66-5A73-753F-FAC9-6301FB38E97E}"/>
                </a:ext>
                <a:ext uri="{C183D7F6-B498-43B3-948B-1728B52AA6E4}">
                  <adec:decorative xmlns:adec="http://schemas.microsoft.com/office/drawing/2017/decorative" val="1"/>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grpSp>
          <p:nvGrpSpPr>
            <p:cNvPr id="518" name="Group 517">
              <a:extLst>
                <a:ext uri="{FF2B5EF4-FFF2-40B4-BE49-F238E27FC236}">
                  <a16:creationId xmlns:a16="http://schemas.microsoft.com/office/drawing/2014/main" id="{3B5F4398-3968-CC24-4DB8-B131E53A7C1E}"/>
                </a:ext>
                <a:ext uri="{C183D7F6-B498-43B3-948B-1728B52AA6E4}">
                  <adec:decorative xmlns:adec="http://schemas.microsoft.com/office/drawing/2017/decorative" val="1"/>
                </a:ext>
              </a:extLst>
            </p:cNvPr>
            <p:cNvGrpSpPr/>
            <p:nvPr/>
          </p:nvGrpSpPr>
          <p:grpSpPr>
            <a:xfrm>
              <a:off x="763706" y="5837027"/>
              <a:ext cx="3107660" cy="350552"/>
              <a:chOff x="763706" y="5797271"/>
              <a:chExt cx="3107660" cy="350552"/>
            </a:xfrm>
          </p:grpSpPr>
          <p:pic>
            <p:nvPicPr>
              <p:cNvPr id="519" name="Graphic 518">
                <a:extLst>
                  <a:ext uri="{FF2B5EF4-FFF2-40B4-BE49-F238E27FC236}">
                    <a16:creationId xmlns:a16="http://schemas.microsoft.com/office/drawing/2014/main" id="{EF35861B-E1F4-623F-52CB-58E8BAD57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797271"/>
                <a:ext cx="350552" cy="350552"/>
              </a:xfrm>
              <a:prstGeom prst="rect">
                <a:avLst/>
              </a:prstGeom>
            </p:spPr>
          </p:pic>
          <p:pic>
            <p:nvPicPr>
              <p:cNvPr id="520" name="Graphic 519">
                <a:extLst>
                  <a:ext uri="{FF2B5EF4-FFF2-40B4-BE49-F238E27FC236}">
                    <a16:creationId xmlns:a16="http://schemas.microsoft.com/office/drawing/2014/main" id="{0092E1FF-57E4-3B92-37A3-FFD1DFEC9C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797271"/>
                <a:ext cx="350552" cy="350552"/>
              </a:xfrm>
              <a:prstGeom prst="rect">
                <a:avLst/>
              </a:prstGeom>
            </p:spPr>
          </p:pic>
          <p:pic>
            <p:nvPicPr>
              <p:cNvPr id="521" name="Graphic 520">
                <a:extLst>
                  <a:ext uri="{FF2B5EF4-FFF2-40B4-BE49-F238E27FC236}">
                    <a16:creationId xmlns:a16="http://schemas.microsoft.com/office/drawing/2014/main" id="{49602932-BE08-65CC-1350-DA43887D45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797271"/>
                <a:ext cx="350552" cy="350552"/>
              </a:xfrm>
              <a:prstGeom prst="rect">
                <a:avLst/>
              </a:prstGeom>
            </p:spPr>
          </p:pic>
          <p:pic>
            <p:nvPicPr>
              <p:cNvPr id="522" name="Graphic 521">
                <a:extLst>
                  <a:ext uri="{FF2B5EF4-FFF2-40B4-BE49-F238E27FC236}">
                    <a16:creationId xmlns:a16="http://schemas.microsoft.com/office/drawing/2014/main" id="{CCAB95C8-48BA-7F65-E04E-C29716CFEC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797271"/>
                <a:ext cx="350552" cy="350552"/>
              </a:xfrm>
              <a:prstGeom prst="rect">
                <a:avLst/>
              </a:prstGeom>
            </p:spPr>
          </p:pic>
          <p:pic>
            <p:nvPicPr>
              <p:cNvPr id="523" name="Graphic 522">
                <a:extLst>
                  <a:ext uri="{FF2B5EF4-FFF2-40B4-BE49-F238E27FC236}">
                    <a16:creationId xmlns:a16="http://schemas.microsoft.com/office/drawing/2014/main" id="{3D135B49-40F2-B3CB-214F-69C7F9D0E29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797271"/>
                <a:ext cx="350552" cy="350552"/>
              </a:xfrm>
              <a:prstGeom prst="rect">
                <a:avLst/>
              </a:prstGeom>
            </p:spPr>
          </p:pic>
          <p:pic>
            <p:nvPicPr>
              <p:cNvPr id="524" name="Graphic 523">
                <a:extLst>
                  <a:ext uri="{FF2B5EF4-FFF2-40B4-BE49-F238E27FC236}">
                    <a16:creationId xmlns:a16="http://schemas.microsoft.com/office/drawing/2014/main" id="{D6E8AF7E-ABB0-F822-F70D-1D55B84E1B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797271"/>
                <a:ext cx="350552" cy="350552"/>
              </a:xfrm>
              <a:prstGeom prst="rect">
                <a:avLst/>
              </a:prstGeom>
            </p:spPr>
          </p:pic>
        </p:grpSp>
        <p:grpSp>
          <p:nvGrpSpPr>
            <p:cNvPr id="526" name="Group 525">
              <a:extLst>
                <a:ext uri="{FF2B5EF4-FFF2-40B4-BE49-F238E27FC236}">
                  <a16:creationId xmlns:a16="http://schemas.microsoft.com/office/drawing/2014/main" id="{649E7269-5DFD-8076-CCCD-A5FF78595490}"/>
                </a:ext>
                <a:ext uri="{C183D7F6-B498-43B3-948B-1728B52AA6E4}">
                  <adec:decorative xmlns:adec="http://schemas.microsoft.com/office/drawing/2017/decorative" val="1"/>
                </a:ext>
              </a:extLst>
            </p:cNvPr>
            <p:cNvGrpSpPr/>
            <p:nvPr/>
          </p:nvGrpSpPr>
          <p:grpSpPr>
            <a:xfrm>
              <a:off x="7164809" y="5843069"/>
              <a:ext cx="2381510" cy="338468"/>
              <a:chOff x="7164809" y="5803313"/>
              <a:chExt cx="2381510" cy="338468"/>
            </a:xfrm>
          </p:grpSpPr>
          <p:pic>
            <p:nvPicPr>
              <p:cNvPr id="527" name="Graphic 526">
                <a:extLst>
                  <a:ext uri="{FF2B5EF4-FFF2-40B4-BE49-F238E27FC236}">
                    <a16:creationId xmlns:a16="http://schemas.microsoft.com/office/drawing/2014/main" id="{767EB378-87CE-4AF4-E319-781C2584458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86331" y="5810186"/>
                <a:ext cx="324723" cy="324723"/>
              </a:xfrm>
              <a:prstGeom prst="rect">
                <a:avLst/>
              </a:prstGeom>
            </p:spPr>
          </p:pic>
          <p:pic>
            <p:nvPicPr>
              <p:cNvPr id="528" name="Graphic 527">
                <a:extLst>
                  <a:ext uri="{FF2B5EF4-FFF2-40B4-BE49-F238E27FC236}">
                    <a16:creationId xmlns:a16="http://schemas.microsoft.com/office/drawing/2014/main" id="{53969B59-43BB-F0F9-CC52-1D2DA363E92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4809" y="5810186"/>
                <a:ext cx="324723" cy="324723"/>
              </a:xfrm>
              <a:prstGeom prst="rect">
                <a:avLst/>
              </a:prstGeom>
            </p:spPr>
          </p:pic>
          <p:grpSp>
            <p:nvGrpSpPr>
              <p:cNvPr id="529" name="Group 528">
                <a:extLst>
                  <a:ext uri="{FF2B5EF4-FFF2-40B4-BE49-F238E27FC236}">
                    <a16:creationId xmlns:a16="http://schemas.microsoft.com/office/drawing/2014/main" id="{D4014A4A-D269-9D4E-B66F-712E923958BD}"/>
                  </a:ext>
                </a:extLst>
              </p:cNvPr>
              <p:cNvGrpSpPr/>
              <p:nvPr/>
            </p:nvGrpSpPr>
            <p:grpSpPr>
              <a:xfrm>
                <a:off x="9207852" y="5803313"/>
                <a:ext cx="338467" cy="338468"/>
                <a:chOff x="8979364" y="5100543"/>
                <a:chExt cx="311966" cy="311967"/>
              </a:xfrm>
              <a:solidFill>
                <a:srgbClr val="FFFFFF"/>
              </a:solidFill>
            </p:grpSpPr>
            <p:sp>
              <p:nvSpPr>
                <p:cNvPr id="530" name="Freeform: Shape 529">
                  <a:extLst>
                    <a:ext uri="{FF2B5EF4-FFF2-40B4-BE49-F238E27FC236}">
                      <a16:creationId xmlns:a16="http://schemas.microsoft.com/office/drawing/2014/main" id="{5E730E54-1D73-B498-B166-14CC9817ABDF}"/>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31" name="Freeform: Shape 530">
                  <a:extLst>
                    <a:ext uri="{FF2B5EF4-FFF2-40B4-BE49-F238E27FC236}">
                      <a16:creationId xmlns:a16="http://schemas.microsoft.com/office/drawing/2014/main" id="{CDDC0A4B-C392-0B6C-5300-9A269A0A185F}"/>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pic>
          <p:nvPicPr>
            <p:cNvPr id="532" name="Graphic 531">
              <a:extLst>
                <a:ext uri="{FF2B5EF4-FFF2-40B4-BE49-F238E27FC236}">
                  <a16:creationId xmlns:a16="http://schemas.microsoft.com/office/drawing/2014/main" id="{575D2F61-07CD-C971-7924-62D75A3316BD}"/>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98275" y="5838596"/>
              <a:ext cx="347415" cy="347415"/>
            </a:xfrm>
            <a:prstGeom prst="rect">
              <a:avLst/>
            </a:prstGeom>
          </p:spPr>
        </p:pic>
        <p:grpSp>
          <p:nvGrpSpPr>
            <p:cNvPr id="533" name="Group 532">
              <a:extLst>
                <a:ext uri="{FF2B5EF4-FFF2-40B4-BE49-F238E27FC236}">
                  <a16:creationId xmlns:a16="http://schemas.microsoft.com/office/drawing/2014/main" id="{6973AA63-9423-6A10-1F0D-BE97605D1915}"/>
                </a:ext>
                <a:ext uri="{C183D7F6-B498-43B3-948B-1728B52AA6E4}">
                  <adec:decorative xmlns:adec="http://schemas.microsoft.com/office/drawing/2017/decorative" val="1"/>
                </a:ext>
              </a:extLst>
            </p:cNvPr>
            <p:cNvGrpSpPr/>
            <p:nvPr/>
          </p:nvGrpSpPr>
          <p:grpSpPr>
            <a:xfrm>
              <a:off x="5373434" y="4559141"/>
              <a:ext cx="1056423" cy="430328"/>
              <a:chOff x="3667644" y="4657029"/>
              <a:chExt cx="1056423" cy="430328"/>
            </a:xfrm>
          </p:grpSpPr>
          <p:pic>
            <p:nvPicPr>
              <p:cNvPr id="534" name="Graphic 533">
                <a:extLst>
                  <a:ext uri="{FF2B5EF4-FFF2-40B4-BE49-F238E27FC236}">
                    <a16:creationId xmlns:a16="http://schemas.microsoft.com/office/drawing/2014/main" id="{9DA65F78-2BD5-CEF7-4028-465BB381702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67644" y="4657029"/>
                <a:ext cx="430328" cy="430328"/>
              </a:xfrm>
              <a:prstGeom prst="rect">
                <a:avLst/>
              </a:prstGeom>
            </p:spPr>
          </p:pic>
          <p:grpSp>
            <p:nvGrpSpPr>
              <p:cNvPr id="535" name="Group 534">
                <a:extLst>
                  <a:ext uri="{FF2B5EF4-FFF2-40B4-BE49-F238E27FC236}">
                    <a16:creationId xmlns:a16="http://schemas.microsoft.com/office/drawing/2014/main" id="{B274A890-2F75-C500-5994-2BE33A65864B}"/>
                  </a:ext>
                </a:extLst>
              </p:cNvPr>
              <p:cNvGrpSpPr/>
              <p:nvPr/>
            </p:nvGrpSpPr>
            <p:grpSpPr>
              <a:xfrm>
                <a:off x="4293739" y="4657029"/>
                <a:ext cx="430328" cy="430328"/>
                <a:chOff x="9139940" y="4720452"/>
                <a:chExt cx="459359" cy="459359"/>
              </a:xfrm>
            </p:grpSpPr>
            <p:sp>
              <p:nvSpPr>
                <p:cNvPr id="536" name="Oval 535">
                  <a:extLst>
                    <a:ext uri="{FF2B5EF4-FFF2-40B4-BE49-F238E27FC236}">
                      <a16:creationId xmlns:a16="http://schemas.microsoft.com/office/drawing/2014/main" id="{C9503759-A788-2D38-8AD8-10DE5D4B9E92}"/>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7" name="Picture 536" descr="Icon&#10;&#10;Description automatically generated">
                  <a:extLst>
                    <a:ext uri="{FF2B5EF4-FFF2-40B4-BE49-F238E27FC236}">
                      <a16:creationId xmlns:a16="http://schemas.microsoft.com/office/drawing/2014/main" id="{EB1D0CE7-08AE-6855-DA3B-3205C3077D3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pic>
          <p:nvPicPr>
            <p:cNvPr id="538" name="Graphic 537">
              <a:extLst>
                <a:ext uri="{FF2B5EF4-FFF2-40B4-BE49-F238E27FC236}">
                  <a16:creationId xmlns:a16="http://schemas.microsoft.com/office/drawing/2014/main" id="{7876A184-B323-C69B-43FE-62AA23469088}"/>
                </a:ext>
                <a:ext uri="{C183D7F6-B498-43B3-948B-1728B52AA6E4}">
                  <adec:decorative xmlns:adec="http://schemas.microsoft.com/office/drawing/2017/decorative" val="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8409" y="5876377"/>
              <a:ext cx="303835" cy="271853"/>
            </a:xfrm>
            <a:prstGeom prst="rect">
              <a:avLst/>
            </a:prstGeom>
          </p:spPr>
        </p:pic>
        <p:cxnSp>
          <p:nvCxnSpPr>
            <p:cNvPr id="539" name="Straight Arrow Connector 538">
              <a:extLst>
                <a:ext uri="{FF2B5EF4-FFF2-40B4-BE49-F238E27FC236}">
                  <a16:creationId xmlns:a16="http://schemas.microsoft.com/office/drawing/2014/main" id="{E055E18E-2E5F-6D40-5AE7-3F0AE187BACA}"/>
                </a:ext>
                <a:ext uri="{C183D7F6-B498-43B3-948B-1728B52AA6E4}">
                  <adec:decorative xmlns:adec="http://schemas.microsoft.com/office/drawing/2017/decorative" val="1"/>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540" name="Group 539">
              <a:extLst>
                <a:ext uri="{FF2B5EF4-FFF2-40B4-BE49-F238E27FC236}">
                  <a16:creationId xmlns:a16="http://schemas.microsoft.com/office/drawing/2014/main" id="{93559E1C-7A8B-0266-693A-75D5F7E71C5D}"/>
                </a:ext>
                <a:ext uri="{C183D7F6-B498-43B3-948B-1728B52AA6E4}">
                  <adec:decorative xmlns:adec="http://schemas.microsoft.com/office/drawing/2017/decorative" val="1"/>
                </a:ext>
              </a:extLst>
            </p:cNvPr>
            <p:cNvGrpSpPr/>
            <p:nvPr/>
          </p:nvGrpSpPr>
          <p:grpSpPr>
            <a:xfrm>
              <a:off x="245780" y="2413951"/>
              <a:ext cx="11258723" cy="1878152"/>
              <a:chOff x="245780" y="2413951"/>
              <a:chExt cx="11258723" cy="1878152"/>
            </a:xfrm>
          </p:grpSpPr>
          <p:sp>
            <p:nvSpPr>
              <p:cNvPr id="541" name="Rectangle 540">
                <a:extLst>
                  <a:ext uri="{FF2B5EF4-FFF2-40B4-BE49-F238E27FC236}">
                    <a16:creationId xmlns:a16="http://schemas.microsoft.com/office/drawing/2014/main" id="{AC755B80-CC3A-8013-496A-301661C121D1}"/>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542" name="Group 541">
                <a:extLst>
                  <a:ext uri="{FF2B5EF4-FFF2-40B4-BE49-F238E27FC236}">
                    <a16:creationId xmlns:a16="http://schemas.microsoft.com/office/drawing/2014/main" id="{F74F4C02-02C6-A75A-D7F2-9926F656A9E6}"/>
                  </a:ext>
                </a:extLst>
              </p:cNvPr>
              <p:cNvGrpSpPr/>
              <p:nvPr/>
            </p:nvGrpSpPr>
            <p:grpSpPr>
              <a:xfrm>
                <a:off x="245780" y="2944779"/>
                <a:ext cx="868444" cy="868444"/>
                <a:chOff x="850925" y="1704097"/>
                <a:chExt cx="744791" cy="744791"/>
              </a:xfrm>
            </p:grpSpPr>
            <p:sp>
              <p:nvSpPr>
                <p:cNvPr id="622" name="Rectangle 621">
                  <a:extLst>
                    <a:ext uri="{FF2B5EF4-FFF2-40B4-BE49-F238E27FC236}">
                      <a16:creationId xmlns:a16="http://schemas.microsoft.com/office/drawing/2014/main" id="{66170569-CACE-4FD0-8909-02D597EACBE9}"/>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23" name="Graphic 622">
                  <a:extLst>
                    <a:ext uri="{FF2B5EF4-FFF2-40B4-BE49-F238E27FC236}">
                      <a16:creationId xmlns:a16="http://schemas.microsoft.com/office/drawing/2014/main" id="{6F5E113C-CE80-97C6-884D-43509225A8D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96250" y="1749422"/>
                  <a:ext cx="654141" cy="654141"/>
                </a:xfrm>
                <a:prstGeom prst="rect">
                  <a:avLst/>
                </a:prstGeom>
              </p:spPr>
            </p:pic>
          </p:grpSp>
          <p:sp>
            <p:nvSpPr>
              <p:cNvPr id="543" name="TextBox 542">
                <a:extLst>
                  <a:ext uri="{FF2B5EF4-FFF2-40B4-BE49-F238E27FC236}">
                    <a16:creationId xmlns:a16="http://schemas.microsoft.com/office/drawing/2014/main" id="{1B287501-6559-8684-5254-E09DF97C5AD6}"/>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grpSp>
            <p:nvGrpSpPr>
              <p:cNvPr id="544" name="Group 543">
                <a:extLst>
                  <a:ext uri="{FF2B5EF4-FFF2-40B4-BE49-F238E27FC236}">
                    <a16:creationId xmlns:a16="http://schemas.microsoft.com/office/drawing/2014/main" id="{39CE3415-6CC5-5BF6-7A66-2A92E80EDAA2}"/>
                  </a:ext>
                </a:extLst>
              </p:cNvPr>
              <p:cNvGrpSpPr/>
              <p:nvPr/>
            </p:nvGrpSpPr>
            <p:grpSpPr>
              <a:xfrm>
                <a:off x="1420187" y="2647480"/>
                <a:ext cx="9714194" cy="1421873"/>
                <a:chOff x="6843960" y="3594172"/>
                <a:chExt cx="4519362" cy="661502"/>
              </a:xfrm>
            </p:grpSpPr>
            <p:cxnSp>
              <p:nvCxnSpPr>
                <p:cNvPr id="545" name="Straight Connector 544">
                  <a:extLst>
                    <a:ext uri="{FF2B5EF4-FFF2-40B4-BE49-F238E27FC236}">
                      <a16:creationId xmlns:a16="http://schemas.microsoft.com/office/drawing/2014/main" id="{E2B76777-BD8D-1763-0A4A-E64001824929}"/>
                    </a:ext>
                  </a:extLst>
                </p:cNvPr>
                <p:cNvCxnSpPr>
                  <a:cxnSpLocks/>
                </p:cNvCxnSpPr>
                <p:nvPr/>
              </p:nvCxnSpPr>
              <p:spPr>
                <a:xfrm>
                  <a:off x="9103641" y="3788472"/>
                  <a:ext cx="0" cy="405522"/>
                </a:xfrm>
                <a:prstGeom prst="line">
                  <a:avLst/>
                </a:prstGeom>
                <a:noFill/>
                <a:ln w="19050" cap="flat" cmpd="sng" algn="ctr">
                  <a:solidFill>
                    <a:srgbClr val="D59DFF"/>
                  </a:solidFill>
                  <a:prstDash val="solid"/>
                  <a:headEnd type="none" w="med" len="med"/>
                  <a:tailEnd type="none" w="med" len="med"/>
                </a:ln>
                <a:effectLst/>
              </p:spPr>
            </p:cxnSp>
            <p:sp>
              <p:nvSpPr>
                <p:cNvPr id="546" name="Rectangle 545">
                  <a:extLst>
                    <a:ext uri="{FF2B5EF4-FFF2-40B4-BE49-F238E27FC236}">
                      <a16:creationId xmlns:a16="http://schemas.microsoft.com/office/drawing/2014/main" id="{84AABFBC-BD2B-0E3C-9F61-1B932AF89D7A}"/>
                    </a:ext>
                  </a:extLst>
                </p:cNvPr>
                <p:cNvSpPr/>
                <p:nvPr/>
              </p:nvSpPr>
              <p:spPr bwMode="auto">
                <a:xfrm>
                  <a:off x="6843960" y="3696981"/>
                  <a:ext cx="4519362" cy="558693"/>
                </a:xfrm>
                <a:prstGeom prst="rect">
                  <a:avLst/>
                </a:prstGeom>
                <a:noFill/>
                <a:ln w="19050"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7" name="Group 546">
                  <a:extLst>
                    <a:ext uri="{FF2B5EF4-FFF2-40B4-BE49-F238E27FC236}">
                      <a16:creationId xmlns:a16="http://schemas.microsoft.com/office/drawing/2014/main" id="{5568D9B9-5C59-8A5C-86BF-2A1FD396826E}"/>
                    </a:ext>
                  </a:extLst>
                </p:cNvPr>
                <p:cNvGrpSpPr/>
                <p:nvPr/>
              </p:nvGrpSpPr>
              <p:grpSpPr>
                <a:xfrm>
                  <a:off x="7877200" y="3594172"/>
                  <a:ext cx="193201" cy="193201"/>
                  <a:chOff x="7142554" y="3680684"/>
                  <a:chExt cx="161985" cy="161985"/>
                </a:xfrm>
              </p:grpSpPr>
              <p:sp>
                <p:nvSpPr>
                  <p:cNvPr id="620" name="Oval 619">
                    <a:extLst>
                      <a:ext uri="{FF2B5EF4-FFF2-40B4-BE49-F238E27FC236}">
                        <a16:creationId xmlns:a16="http://schemas.microsoft.com/office/drawing/2014/main" id="{A609F3DB-D65D-8F5F-C9CE-9E194781487F}"/>
                      </a:ext>
                    </a:extLst>
                  </p:cNvPr>
                  <p:cNvSpPr/>
                  <p:nvPr/>
                </p:nvSpPr>
                <p:spPr bwMode="auto">
                  <a:xfrm>
                    <a:off x="7142554" y="3680684"/>
                    <a:ext cx="161985" cy="161985"/>
                  </a:xfrm>
                  <a:prstGeom prst="ellipse">
                    <a:avLst/>
                  </a:prstGeom>
                  <a:solidFill>
                    <a:srgbClr val="FFFFFF"/>
                  </a:solidFill>
                  <a:ln w="9525"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621" name="Graphic 620">
                    <a:extLst>
                      <a:ext uri="{FF2B5EF4-FFF2-40B4-BE49-F238E27FC236}">
                        <a16:creationId xmlns:a16="http://schemas.microsoft.com/office/drawing/2014/main" id="{562F58C2-AF5C-FD85-D3EF-D262C73D9C0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161383" y="3700429"/>
                    <a:ext cx="124326" cy="122494"/>
                  </a:xfrm>
                  <a:prstGeom prst="rect">
                    <a:avLst/>
                  </a:prstGeom>
                </p:spPr>
              </p:pic>
            </p:grpSp>
            <p:grpSp>
              <p:nvGrpSpPr>
                <p:cNvPr id="548" name="Group 547">
                  <a:extLst>
                    <a:ext uri="{FF2B5EF4-FFF2-40B4-BE49-F238E27FC236}">
                      <a16:creationId xmlns:a16="http://schemas.microsoft.com/office/drawing/2014/main" id="{F527FEAC-AA78-7D44-4F2D-080E36970FE3}"/>
                    </a:ext>
                  </a:extLst>
                </p:cNvPr>
                <p:cNvGrpSpPr/>
                <p:nvPr/>
              </p:nvGrpSpPr>
              <p:grpSpPr>
                <a:xfrm>
                  <a:off x="10136881" y="3594172"/>
                  <a:ext cx="193201" cy="193201"/>
                  <a:chOff x="7142554" y="3680684"/>
                  <a:chExt cx="161985" cy="161985"/>
                </a:xfrm>
              </p:grpSpPr>
              <p:sp>
                <p:nvSpPr>
                  <p:cNvPr id="618" name="Oval 617">
                    <a:extLst>
                      <a:ext uri="{FF2B5EF4-FFF2-40B4-BE49-F238E27FC236}">
                        <a16:creationId xmlns:a16="http://schemas.microsoft.com/office/drawing/2014/main" id="{DAEBCD57-CB87-9DE3-4FD0-CD399238B571}"/>
                      </a:ext>
                    </a:extLst>
                  </p:cNvPr>
                  <p:cNvSpPr/>
                  <p:nvPr/>
                </p:nvSpPr>
                <p:spPr bwMode="auto">
                  <a:xfrm>
                    <a:off x="7142554" y="3680684"/>
                    <a:ext cx="161985" cy="161985"/>
                  </a:xfrm>
                  <a:prstGeom prst="ellipse">
                    <a:avLst/>
                  </a:prstGeom>
                  <a:solidFill>
                    <a:srgbClr val="FFFFFF"/>
                  </a:solidFill>
                  <a:ln w="9525" cap="flat" cmpd="sng" algn="ctr">
                    <a:solidFill>
                      <a:srgbClr val="D59D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9" name="Graphic 618">
                    <a:extLst>
                      <a:ext uri="{FF2B5EF4-FFF2-40B4-BE49-F238E27FC236}">
                        <a16:creationId xmlns:a16="http://schemas.microsoft.com/office/drawing/2014/main" id="{32C06393-5088-E0F3-BF88-CCAAF79665E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161383" y="3700429"/>
                    <a:ext cx="124326" cy="122494"/>
                  </a:xfrm>
                  <a:prstGeom prst="rect">
                    <a:avLst/>
                  </a:prstGeom>
                </p:spPr>
              </p:pic>
            </p:grpSp>
            <p:sp>
              <p:nvSpPr>
                <p:cNvPr id="549" name="TextBox 548">
                  <a:extLst>
                    <a:ext uri="{FF2B5EF4-FFF2-40B4-BE49-F238E27FC236}">
                      <a16:creationId xmlns:a16="http://schemas.microsoft.com/office/drawing/2014/main" id="{820E220C-7849-D64F-EF5B-00BA72B66209}"/>
                    </a:ext>
                  </a:extLst>
                </p:cNvPr>
                <p:cNvSpPr txBox="1"/>
                <p:nvPr/>
              </p:nvSpPr>
              <p:spPr>
                <a:xfrm>
                  <a:off x="7664604" y="3802787"/>
                  <a:ext cx="618392" cy="113834"/>
                </a:xfrm>
                <a:prstGeom prst="rect">
                  <a:avLst/>
                </a:prstGeom>
                <a:noFill/>
              </p:spPr>
              <p:txBody>
                <a:bodyPr wrap="none">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Semibold"/>
                      <a:cs typeface="Segoe UI" panose="020B0502040204020203" pitchFamily="34" charset="0"/>
                    </a:rPr>
                    <a:t>Spring Boot apps </a:t>
                  </a:r>
                </a:p>
              </p:txBody>
            </p:sp>
            <p:sp>
              <p:nvSpPr>
                <p:cNvPr id="550" name="TextBox 549">
                  <a:extLst>
                    <a:ext uri="{FF2B5EF4-FFF2-40B4-BE49-F238E27FC236}">
                      <a16:creationId xmlns:a16="http://schemas.microsoft.com/office/drawing/2014/main" id="{8B531C42-F6FD-58CA-FDCB-8AF4CE49F17B}"/>
                    </a:ext>
                  </a:extLst>
                </p:cNvPr>
                <p:cNvSpPr txBox="1"/>
                <p:nvPr/>
              </p:nvSpPr>
              <p:spPr>
                <a:xfrm>
                  <a:off x="9958218" y="3806320"/>
                  <a:ext cx="550527" cy="113834"/>
                </a:xfrm>
                <a:prstGeom prst="rect">
                  <a:avLst/>
                </a:prstGeom>
                <a:noFill/>
              </p:spPr>
              <p:txBody>
                <a:bodyPr wrap="none">
                  <a:spAutoFit/>
                </a:bodyPr>
                <a:lstStyle/>
                <a:p>
                  <a:pPr marL="0" marR="0" lvl="0" indent="0" algn="ctr" defTabSz="91440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Semibold"/>
                      <a:cs typeface="Segoe UI" panose="020B0502040204020203" pitchFamily="34" charset="0"/>
                    </a:rPr>
                    <a:t>Service runtime</a:t>
                  </a:r>
                </a:p>
              </p:txBody>
            </p:sp>
            <p:grpSp>
              <p:nvGrpSpPr>
                <p:cNvPr id="551" name="Group 550">
                  <a:extLst>
                    <a:ext uri="{FF2B5EF4-FFF2-40B4-BE49-F238E27FC236}">
                      <a16:creationId xmlns:a16="http://schemas.microsoft.com/office/drawing/2014/main" id="{66CDD532-60AD-7082-552E-AF8887545E45}"/>
                    </a:ext>
                  </a:extLst>
                </p:cNvPr>
                <p:cNvGrpSpPr/>
                <p:nvPr/>
              </p:nvGrpSpPr>
              <p:grpSpPr>
                <a:xfrm>
                  <a:off x="9213176" y="4029267"/>
                  <a:ext cx="196257" cy="129271"/>
                  <a:chOff x="9090925" y="3944013"/>
                  <a:chExt cx="454755" cy="299539"/>
                </a:xfrm>
              </p:grpSpPr>
              <p:pic>
                <p:nvPicPr>
                  <p:cNvPr id="615" name="Graphic 614">
                    <a:extLst>
                      <a:ext uri="{FF2B5EF4-FFF2-40B4-BE49-F238E27FC236}">
                        <a16:creationId xmlns:a16="http://schemas.microsoft.com/office/drawing/2014/main" id="{A9EF8343-582E-E29F-7E71-4F071326AFA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90925" y="3944013"/>
                    <a:ext cx="454755" cy="299539"/>
                  </a:xfrm>
                  <a:prstGeom prst="rect">
                    <a:avLst/>
                  </a:prstGeom>
                </p:spPr>
              </p:pic>
              <p:sp>
                <p:nvSpPr>
                  <p:cNvPr id="616" name="Freeform: Shape 615">
                    <a:extLst>
                      <a:ext uri="{FF2B5EF4-FFF2-40B4-BE49-F238E27FC236}">
                        <a16:creationId xmlns:a16="http://schemas.microsoft.com/office/drawing/2014/main" id="{6A94660C-A047-9CFF-D129-4594E937366F}"/>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7" name="Oval 616">
                    <a:extLst>
                      <a:ext uri="{FF2B5EF4-FFF2-40B4-BE49-F238E27FC236}">
                        <a16:creationId xmlns:a16="http://schemas.microsoft.com/office/drawing/2014/main" id="{E3D2A10B-AF47-C0D7-6FBF-A3EFFDA04418}"/>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52" name="Group 551">
                  <a:extLst>
                    <a:ext uri="{FF2B5EF4-FFF2-40B4-BE49-F238E27FC236}">
                      <a16:creationId xmlns:a16="http://schemas.microsoft.com/office/drawing/2014/main" id="{6DCE5F6B-B6B8-EF45-C28B-40F20031F7B7}"/>
                    </a:ext>
                  </a:extLst>
                </p:cNvPr>
                <p:cNvGrpSpPr/>
                <p:nvPr/>
              </p:nvGrpSpPr>
              <p:grpSpPr>
                <a:xfrm>
                  <a:off x="9488697" y="4029267"/>
                  <a:ext cx="196257" cy="129271"/>
                  <a:chOff x="9090925" y="3944013"/>
                  <a:chExt cx="454755" cy="299539"/>
                </a:xfrm>
              </p:grpSpPr>
              <p:pic>
                <p:nvPicPr>
                  <p:cNvPr id="612" name="Graphic 611">
                    <a:extLst>
                      <a:ext uri="{FF2B5EF4-FFF2-40B4-BE49-F238E27FC236}">
                        <a16:creationId xmlns:a16="http://schemas.microsoft.com/office/drawing/2014/main" id="{FCA42B9A-58EE-652A-15E3-AEFE6411764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90925" y="3944013"/>
                    <a:ext cx="454755" cy="299539"/>
                  </a:xfrm>
                  <a:prstGeom prst="rect">
                    <a:avLst/>
                  </a:prstGeom>
                </p:spPr>
              </p:pic>
              <p:sp>
                <p:nvSpPr>
                  <p:cNvPr id="613" name="Freeform: Shape 612">
                    <a:extLst>
                      <a:ext uri="{FF2B5EF4-FFF2-40B4-BE49-F238E27FC236}">
                        <a16:creationId xmlns:a16="http://schemas.microsoft.com/office/drawing/2014/main" id="{DCA4860B-FD0B-14AC-2A8B-5EBC378BE9C7}"/>
                      </a:ext>
                    </a:extLst>
                  </p:cNvPr>
                  <p:cNvSpPr/>
                  <p:nvPr/>
                </p:nvSpPr>
                <p:spPr>
                  <a:xfrm>
                    <a:off x="9219760" y="3977888"/>
                    <a:ext cx="254321" cy="224709"/>
                  </a:xfrm>
                  <a:custGeom>
                    <a:avLst/>
                    <a:gdLst>
                      <a:gd name="connsiteX0" fmla="*/ 232029 w 254321"/>
                      <a:gd name="connsiteY0" fmla="*/ 0 h 224709"/>
                      <a:gd name="connsiteX1" fmla="*/ 232873 w 254321"/>
                      <a:gd name="connsiteY1" fmla="*/ 186912 h 224709"/>
                      <a:gd name="connsiteX2" fmla="*/ 232846 w 254321"/>
                      <a:gd name="connsiteY2" fmla="*/ 186885 h 224709"/>
                      <a:gd name="connsiteX3" fmla="*/ 62599 w 254321"/>
                      <a:gd name="connsiteY3" fmla="*/ 222667 h 224709"/>
                      <a:gd name="connsiteX4" fmla="*/ 44191 w 254321"/>
                      <a:gd name="connsiteY4" fmla="*/ 224709 h 224709"/>
                      <a:gd name="connsiteX5" fmla="*/ 52142 w 254321"/>
                      <a:gd name="connsiteY5" fmla="*/ 221686 h 224709"/>
                      <a:gd name="connsiteX6" fmla="*/ 127762 w 254321"/>
                      <a:gd name="connsiteY6" fmla="*/ 195245 h 224709"/>
                      <a:gd name="connsiteX7" fmla="*/ 218931 w 254321"/>
                      <a:gd name="connsiteY7" fmla="*/ 79596 h 224709"/>
                      <a:gd name="connsiteX8" fmla="*/ 111369 w 254321"/>
                      <a:gd name="connsiteY8" fmla="*/ 181848 h 224709"/>
                      <a:gd name="connsiteX9" fmla="*/ 27280 w 254321"/>
                      <a:gd name="connsiteY9" fmla="*/ 203659 h 224709"/>
                      <a:gd name="connsiteX10" fmla="*/ 25102 w 254321"/>
                      <a:gd name="connsiteY10" fmla="*/ 202489 h 224709"/>
                      <a:gd name="connsiteX11" fmla="*/ 54103 w 254321"/>
                      <a:gd name="connsiteY11" fmla="*/ 79133 h 224709"/>
                      <a:gd name="connsiteX12" fmla="*/ 143175 w 254321"/>
                      <a:gd name="connsiteY12" fmla="*/ 66498 h 224709"/>
                      <a:gd name="connsiteX13" fmla="*/ 232029 w 254321"/>
                      <a:gd name="connsiteY13" fmla="*/ 0 h 22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4321" h="224709">
                        <a:moveTo>
                          <a:pt x="232029" y="0"/>
                        </a:moveTo>
                        <a:cubicBezTo>
                          <a:pt x="249865" y="52910"/>
                          <a:pt x="271296" y="135691"/>
                          <a:pt x="232873" y="186912"/>
                        </a:cubicBezTo>
                        <a:lnTo>
                          <a:pt x="232846" y="186885"/>
                        </a:lnTo>
                        <a:cubicBezTo>
                          <a:pt x="195050" y="237235"/>
                          <a:pt x="114337" y="220243"/>
                          <a:pt x="62599" y="222667"/>
                        </a:cubicBezTo>
                        <a:cubicBezTo>
                          <a:pt x="62599" y="222667"/>
                          <a:pt x="53449" y="223184"/>
                          <a:pt x="44191" y="224709"/>
                        </a:cubicBezTo>
                        <a:cubicBezTo>
                          <a:pt x="44191" y="224709"/>
                          <a:pt x="47676" y="223211"/>
                          <a:pt x="52142" y="221686"/>
                        </a:cubicBezTo>
                        <a:cubicBezTo>
                          <a:pt x="88495" y="209106"/>
                          <a:pt x="105651" y="206600"/>
                          <a:pt x="127762" y="195245"/>
                        </a:cubicBezTo>
                        <a:cubicBezTo>
                          <a:pt x="169235" y="174005"/>
                          <a:pt x="210571" y="127685"/>
                          <a:pt x="218931" y="79596"/>
                        </a:cubicBezTo>
                        <a:cubicBezTo>
                          <a:pt x="203137" y="125861"/>
                          <a:pt x="155102" y="165672"/>
                          <a:pt x="111369" y="181848"/>
                        </a:cubicBezTo>
                        <a:cubicBezTo>
                          <a:pt x="81415" y="192876"/>
                          <a:pt x="27280" y="203632"/>
                          <a:pt x="27280" y="203659"/>
                        </a:cubicBezTo>
                        <a:cubicBezTo>
                          <a:pt x="27308" y="203687"/>
                          <a:pt x="25129" y="202516"/>
                          <a:pt x="25102" y="202489"/>
                        </a:cubicBezTo>
                        <a:cubicBezTo>
                          <a:pt x="-11714" y="184571"/>
                          <a:pt x="-12776" y="104839"/>
                          <a:pt x="54103" y="79133"/>
                        </a:cubicBezTo>
                        <a:cubicBezTo>
                          <a:pt x="83430" y="67859"/>
                          <a:pt x="111478" y="74041"/>
                          <a:pt x="143175" y="66498"/>
                        </a:cubicBezTo>
                        <a:cubicBezTo>
                          <a:pt x="176996" y="58465"/>
                          <a:pt x="216126" y="33113"/>
                          <a:pt x="232029" y="0"/>
                        </a:cubicBezTo>
                        <a:close/>
                      </a:path>
                    </a:pathLst>
                  </a:custGeom>
                  <a:solidFill>
                    <a:srgbClr val="FFFFFF"/>
                  </a:solidFill>
                  <a:ln w="268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14" name="Oval 613">
                    <a:extLst>
                      <a:ext uri="{FF2B5EF4-FFF2-40B4-BE49-F238E27FC236}">
                        <a16:creationId xmlns:a16="http://schemas.microsoft.com/office/drawing/2014/main" id="{405DC5EF-C6DC-4535-F3FA-BE7A0A4F2255}"/>
                      </a:ext>
                    </a:extLst>
                  </p:cNvPr>
                  <p:cNvSpPr/>
                  <p:nvPr/>
                </p:nvSpPr>
                <p:spPr bwMode="auto">
                  <a:xfrm>
                    <a:off x="9220134" y="4189033"/>
                    <a:ext cx="27432" cy="2743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553" name="Graphic 552">
                  <a:extLst>
                    <a:ext uri="{FF2B5EF4-FFF2-40B4-BE49-F238E27FC236}">
                      <a16:creationId xmlns:a16="http://schemas.microsoft.com/office/drawing/2014/main" id="{6B7CB6A2-777B-894B-4D39-DA1150E9431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8782269" y="4002881"/>
                  <a:ext cx="186833" cy="182042"/>
                </a:xfrm>
                <a:prstGeom prst="rect">
                  <a:avLst/>
                </a:prstGeom>
              </p:spPr>
            </p:pic>
            <p:grpSp>
              <p:nvGrpSpPr>
                <p:cNvPr id="554" name="Group 553">
                  <a:extLst>
                    <a:ext uri="{FF2B5EF4-FFF2-40B4-BE49-F238E27FC236}">
                      <a16:creationId xmlns:a16="http://schemas.microsoft.com/office/drawing/2014/main" id="{06E81CAA-72F9-15CE-2110-5B9DC655FE3E}"/>
                    </a:ext>
                  </a:extLst>
                </p:cNvPr>
                <p:cNvGrpSpPr/>
                <p:nvPr/>
              </p:nvGrpSpPr>
              <p:grpSpPr>
                <a:xfrm>
                  <a:off x="6993765" y="4002004"/>
                  <a:ext cx="183797" cy="183797"/>
                  <a:chOff x="9139940" y="4720452"/>
                  <a:chExt cx="459359" cy="459359"/>
                </a:xfrm>
              </p:grpSpPr>
              <p:sp>
                <p:nvSpPr>
                  <p:cNvPr id="610" name="Oval 609">
                    <a:extLst>
                      <a:ext uri="{FF2B5EF4-FFF2-40B4-BE49-F238E27FC236}">
                        <a16:creationId xmlns:a16="http://schemas.microsoft.com/office/drawing/2014/main" id="{9678E6A7-3BB9-AD81-8165-576431B53758}"/>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1" name="Picture 610" descr="Icon&#10;&#10;Description automatically generated">
                    <a:extLst>
                      <a:ext uri="{FF2B5EF4-FFF2-40B4-BE49-F238E27FC236}">
                        <a16:creationId xmlns:a16="http://schemas.microsoft.com/office/drawing/2014/main" id="{97FD679E-30CE-13D1-6864-C5F519819AA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55" name="Group 554">
                  <a:extLst>
                    <a:ext uri="{FF2B5EF4-FFF2-40B4-BE49-F238E27FC236}">
                      <a16:creationId xmlns:a16="http://schemas.microsoft.com/office/drawing/2014/main" id="{A1D5CBAE-37E6-947E-7F88-D0917CA6BE2A}"/>
                    </a:ext>
                  </a:extLst>
                </p:cNvPr>
                <p:cNvGrpSpPr/>
                <p:nvPr/>
              </p:nvGrpSpPr>
              <p:grpSpPr>
                <a:xfrm>
                  <a:off x="7237311" y="4002004"/>
                  <a:ext cx="183797" cy="183797"/>
                  <a:chOff x="9139940" y="4720452"/>
                  <a:chExt cx="459359" cy="459359"/>
                </a:xfrm>
              </p:grpSpPr>
              <p:sp>
                <p:nvSpPr>
                  <p:cNvPr id="608" name="Oval 607">
                    <a:extLst>
                      <a:ext uri="{FF2B5EF4-FFF2-40B4-BE49-F238E27FC236}">
                        <a16:creationId xmlns:a16="http://schemas.microsoft.com/office/drawing/2014/main" id="{D6B19C8B-4638-808B-354D-99DD88CD329E}"/>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9" name="Picture 608" descr="Icon&#10;&#10;Description automatically generated">
                    <a:extLst>
                      <a:ext uri="{FF2B5EF4-FFF2-40B4-BE49-F238E27FC236}">
                        <a16:creationId xmlns:a16="http://schemas.microsoft.com/office/drawing/2014/main" id="{C034868F-8541-C4E6-2E09-829FC6D4A61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56" name="Group 555">
                  <a:extLst>
                    <a:ext uri="{FF2B5EF4-FFF2-40B4-BE49-F238E27FC236}">
                      <a16:creationId xmlns:a16="http://schemas.microsoft.com/office/drawing/2014/main" id="{86D2AF4C-3F5C-CD88-01D6-E1AC3B40ED87}"/>
                    </a:ext>
                  </a:extLst>
                </p:cNvPr>
                <p:cNvGrpSpPr/>
                <p:nvPr/>
              </p:nvGrpSpPr>
              <p:grpSpPr>
                <a:xfrm>
                  <a:off x="7480857" y="4002004"/>
                  <a:ext cx="183797" cy="183797"/>
                  <a:chOff x="9139940" y="4720452"/>
                  <a:chExt cx="459359" cy="459359"/>
                </a:xfrm>
              </p:grpSpPr>
              <p:sp>
                <p:nvSpPr>
                  <p:cNvPr id="606" name="Oval 605">
                    <a:extLst>
                      <a:ext uri="{FF2B5EF4-FFF2-40B4-BE49-F238E27FC236}">
                        <a16:creationId xmlns:a16="http://schemas.microsoft.com/office/drawing/2014/main" id="{B63F1915-44F8-6AB1-3E45-43A8DA9CBCB5}"/>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7" name="Picture 606" descr="Icon&#10;&#10;Description automatically generated">
                    <a:extLst>
                      <a:ext uri="{FF2B5EF4-FFF2-40B4-BE49-F238E27FC236}">
                        <a16:creationId xmlns:a16="http://schemas.microsoft.com/office/drawing/2014/main" id="{A6A4D1F3-F6B7-294D-1531-D7AF8FEACFC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nvGrpSpPr>
                <p:cNvPr id="557" name="Group 556">
                  <a:extLst>
                    <a:ext uri="{FF2B5EF4-FFF2-40B4-BE49-F238E27FC236}">
                      <a16:creationId xmlns:a16="http://schemas.microsoft.com/office/drawing/2014/main" id="{C6B6A8F2-D9AF-F6B2-B1C6-442CD9070B6A}"/>
                    </a:ext>
                  </a:extLst>
                </p:cNvPr>
                <p:cNvGrpSpPr/>
                <p:nvPr/>
              </p:nvGrpSpPr>
              <p:grpSpPr>
                <a:xfrm>
                  <a:off x="8196848" y="3998930"/>
                  <a:ext cx="189945" cy="189945"/>
                  <a:chOff x="9139940" y="4720452"/>
                  <a:chExt cx="459359" cy="459359"/>
                </a:xfrm>
              </p:grpSpPr>
              <p:sp>
                <p:nvSpPr>
                  <p:cNvPr id="604" name="Oval 603">
                    <a:extLst>
                      <a:ext uri="{FF2B5EF4-FFF2-40B4-BE49-F238E27FC236}">
                        <a16:creationId xmlns:a16="http://schemas.microsoft.com/office/drawing/2014/main" id="{253C45CB-AB03-36CF-0388-2D7ACE47CA3B}"/>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5" name="Picture 604" descr="Icon&#10;&#10;Description automatically generated">
                    <a:extLst>
                      <a:ext uri="{FF2B5EF4-FFF2-40B4-BE49-F238E27FC236}">
                        <a16:creationId xmlns:a16="http://schemas.microsoft.com/office/drawing/2014/main" id="{70F344BE-F9BA-5A6B-A57A-5F3071BB2B8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558" name="Graphic 557">
                  <a:extLst>
                    <a:ext uri="{FF2B5EF4-FFF2-40B4-BE49-F238E27FC236}">
                      <a16:creationId xmlns:a16="http://schemas.microsoft.com/office/drawing/2014/main" id="{989F1948-2DAA-0AE7-87E1-A5153EF64BB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829784" y="4008177"/>
                  <a:ext cx="171450" cy="171450"/>
                </a:xfrm>
                <a:prstGeom prst="rect">
                  <a:avLst/>
                </a:prstGeom>
              </p:spPr>
            </p:pic>
            <p:pic>
              <p:nvPicPr>
                <p:cNvPr id="559" name="Graphic 558">
                  <a:extLst>
                    <a:ext uri="{FF2B5EF4-FFF2-40B4-BE49-F238E27FC236}">
                      <a16:creationId xmlns:a16="http://schemas.microsoft.com/office/drawing/2014/main" id="{853B5895-C68A-0EF9-9D8C-B52E0FBF04D8}"/>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1080498" y="4008177"/>
                  <a:ext cx="171450" cy="171450"/>
                </a:xfrm>
                <a:prstGeom prst="rect">
                  <a:avLst/>
                </a:prstGeom>
              </p:spPr>
            </p:pic>
            <p:grpSp>
              <p:nvGrpSpPr>
                <p:cNvPr id="560" name="Group 559">
                  <a:extLst>
                    <a:ext uri="{FF2B5EF4-FFF2-40B4-BE49-F238E27FC236}">
                      <a16:creationId xmlns:a16="http://schemas.microsoft.com/office/drawing/2014/main" id="{02BF4A38-C794-9AC6-6771-C91828289692}"/>
                    </a:ext>
                  </a:extLst>
                </p:cNvPr>
                <p:cNvGrpSpPr/>
                <p:nvPr/>
              </p:nvGrpSpPr>
              <p:grpSpPr>
                <a:xfrm>
                  <a:off x="10286387" y="4005794"/>
                  <a:ext cx="223134" cy="176217"/>
                  <a:chOff x="10257760" y="3961141"/>
                  <a:chExt cx="223134" cy="176217"/>
                </a:xfrm>
              </p:grpSpPr>
              <p:pic>
                <p:nvPicPr>
                  <p:cNvPr id="599" name="Graphic 598">
                    <a:extLst>
                      <a:ext uri="{FF2B5EF4-FFF2-40B4-BE49-F238E27FC236}">
                        <a16:creationId xmlns:a16="http://schemas.microsoft.com/office/drawing/2014/main" id="{376C0300-7613-BF58-4DB3-0B3BB5039343}"/>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309444" y="3961141"/>
                    <a:ext cx="171450" cy="171450"/>
                  </a:xfrm>
                  <a:prstGeom prst="rect">
                    <a:avLst/>
                  </a:prstGeom>
                </p:spPr>
              </p:pic>
              <p:grpSp>
                <p:nvGrpSpPr>
                  <p:cNvPr id="600" name="Graphic 5541">
                    <a:extLst>
                      <a:ext uri="{FF2B5EF4-FFF2-40B4-BE49-F238E27FC236}">
                        <a16:creationId xmlns:a16="http://schemas.microsoft.com/office/drawing/2014/main" id="{E362E32C-BFFC-77AA-7FDD-2EB4846F6898}"/>
                      </a:ext>
                    </a:extLst>
                  </p:cNvPr>
                  <p:cNvGrpSpPr/>
                  <p:nvPr/>
                </p:nvGrpSpPr>
                <p:grpSpPr>
                  <a:xfrm>
                    <a:off x="10257760" y="4076364"/>
                    <a:ext cx="117990" cy="60994"/>
                    <a:chOff x="10216193" y="4074053"/>
                    <a:chExt cx="117990" cy="60994"/>
                  </a:xfrm>
                </p:grpSpPr>
                <p:sp>
                  <p:nvSpPr>
                    <p:cNvPr id="601" name="Freeform: Shape 600">
                      <a:extLst>
                        <a:ext uri="{FF2B5EF4-FFF2-40B4-BE49-F238E27FC236}">
                          <a16:creationId xmlns:a16="http://schemas.microsoft.com/office/drawing/2014/main" id="{B05B9EDE-D7F6-E538-60E3-6AFA1695D6F5}"/>
                        </a:ext>
                      </a:extLst>
                    </p:cNvPr>
                    <p:cNvSpPr/>
                    <p:nvPr/>
                  </p:nvSpPr>
                  <p:spPr>
                    <a:xfrm>
                      <a:off x="10227765" y="4092366"/>
                      <a:ext cx="94573" cy="25259"/>
                    </a:xfrm>
                    <a:custGeom>
                      <a:avLst/>
                      <a:gdLst>
                        <a:gd name="connsiteX0" fmla="*/ 26487 w 94573"/>
                        <a:gd name="connsiteY0" fmla="*/ 25250 h 25259"/>
                        <a:gd name="connsiteX1" fmla="*/ 26487 w 94573"/>
                        <a:gd name="connsiteY1" fmla="*/ 25250 h 25259"/>
                        <a:gd name="connsiteX2" fmla="*/ 2103 w 94573"/>
                        <a:gd name="connsiteY2" fmla="*/ 15248 h 25259"/>
                        <a:gd name="connsiteX3" fmla="*/ 640 w 94573"/>
                        <a:gd name="connsiteY3" fmla="*/ 9227 h 25259"/>
                        <a:gd name="connsiteX4" fmla="*/ 6661 w 94573"/>
                        <a:gd name="connsiteY4" fmla="*/ 7764 h 25259"/>
                        <a:gd name="connsiteX5" fmla="*/ 8294 w 94573"/>
                        <a:gd name="connsiteY5" fmla="*/ 9533 h 25259"/>
                        <a:gd name="connsiteX6" fmla="*/ 26487 w 94573"/>
                        <a:gd name="connsiteY6" fmla="*/ 16487 h 25259"/>
                        <a:gd name="connsiteX7" fmla="*/ 26487 w 94573"/>
                        <a:gd name="connsiteY7" fmla="*/ 16487 h 25259"/>
                        <a:gd name="connsiteX8" fmla="*/ 44394 w 94573"/>
                        <a:gd name="connsiteY8" fmla="*/ 9533 h 25259"/>
                        <a:gd name="connsiteX9" fmla="*/ 68683 w 94573"/>
                        <a:gd name="connsiteY9" fmla="*/ 8 h 25259"/>
                        <a:gd name="connsiteX10" fmla="*/ 93162 w 94573"/>
                        <a:gd name="connsiteY10" fmla="*/ 9533 h 25259"/>
                        <a:gd name="connsiteX11" fmla="*/ 93414 w 94573"/>
                        <a:gd name="connsiteY11" fmla="*/ 15725 h 25259"/>
                        <a:gd name="connsiteX12" fmla="*/ 87223 w 94573"/>
                        <a:gd name="connsiteY12" fmla="*/ 15977 h 25259"/>
                        <a:gd name="connsiteX13" fmla="*/ 86971 w 94573"/>
                        <a:gd name="connsiteY13" fmla="*/ 15725 h 25259"/>
                        <a:gd name="connsiteX14" fmla="*/ 68969 w 94573"/>
                        <a:gd name="connsiteY14" fmla="*/ 8295 h 25259"/>
                        <a:gd name="connsiteX15" fmla="*/ 68969 w 94573"/>
                        <a:gd name="connsiteY15" fmla="*/ 8295 h 25259"/>
                        <a:gd name="connsiteX16" fmla="*/ 51062 w 94573"/>
                        <a:gd name="connsiteY16" fmla="*/ 15725 h 25259"/>
                        <a:gd name="connsiteX17" fmla="*/ 26487 w 94573"/>
                        <a:gd name="connsiteY17" fmla="*/ 25250 h 2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573" h="25259">
                          <a:moveTo>
                            <a:pt x="26487" y="25250"/>
                          </a:moveTo>
                          <a:lnTo>
                            <a:pt x="26487" y="25250"/>
                          </a:lnTo>
                          <a:cubicBezTo>
                            <a:pt x="17351" y="25297"/>
                            <a:pt x="8574" y="21698"/>
                            <a:pt x="2103" y="15248"/>
                          </a:cubicBezTo>
                          <a:cubicBezTo>
                            <a:pt x="36" y="13990"/>
                            <a:pt x="-619" y="11294"/>
                            <a:pt x="640" y="9227"/>
                          </a:cubicBezTo>
                          <a:cubicBezTo>
                            <a:pt x="1899" y="7161"/>
                            <a:pt x="4594" y="6506"/>
                            <a:pt x="6661" y="7764"/>
                          </a:cubicBezTo>
                          <a:cubicBezTo>
                            <a:pt x="7360" y="8190"/>
                            <a:pt x="7926" y="8803"/>
                            <a:pt x="8294" y="9533"/>
                          </a:cubicBezTo>
                          <a:cubicBezTo>
                            <a:pt x="13184" y="14192"/>
                            <a:pt x="19737" y="16696"/>
                            <a:pt x="26487" y="16487"/>
                          </a:cubicBezTo>
                          <a:lnTo>
                            <a:pt x="26487" y="16487"/>
                          </a:lnTo>
                          <a:cubicBezTo>
                            <a:pt x="33145" y="16651"/>
                            <a:pt x="39592" y="14148"/>
                            <a:pt x="44394" y="9533"/>
                          </a:cubicBezTo>
                          <a:cubicBezTo>
                            <a:pt x="50890" y="3237"/>
                            <a:pt x="59638" y="-194"/>
                            <a:pt x="68683" y="8"/>
                          </a:cubicBezTo>
                          <a:cubicBezTo>
                            <a:pt x="77776" y="-150"/>
                            <a:pt x="86567" y="3271"/>
                            <a:pt x="93162" y="9533"/>
                          </a:cubicBezTo>
                          <a:cubicBezTo>
                            <a:pt x="94941" y="11174"/>
                            <a:pt x="95054" y="13945"/>
                            <a:pt x="93414" y="15725"/>
                          </a:cubicBezTo>
                          <a:cubicBezTo>
                            <a:pt x="91774" y="17504"/>
                            <a:pt x="89003" y="17617"/>
                            <a:pt x="87223" y="15977"/>
                          </a:cubicBezTo>
                          <a:cubicBezTo>
                            <a:pt x="87136" y="15896"/>
                            <a:pt x="87052" y="15812"/>
                            <a:pt x="86971" y="15725"/>
                          </a:cubicBezTo>
                          <a:cubicBezTo>
                            <a:pt x="82182" y="10975"/>
                            <a:pt x="75713" y="8306"/>
                            <a:pt x="68969" y="8295"/>
                          </a:cubicBezTo>
                          <a:lnTo>
                            <a:pt x="68969" y="8295"/>
                          </a:lnTo>
                          <a:cubicBezTo>
                            <a:pt x="62240" y="8246"/>
                            <a:pt x="55779" y="10927"/>
                            <a:pt x="51062" y="15725"/>
                          </a:cubicBezTo>
                          <a:cubicBezTo>
                            <a:pt x="44460" y="22038"/>
                            <a:pt x="35619" y="25465"/>
                            <a:pt x="26487" y="25250"/>
                          </a:cubicBezTo>
                          <a:close/>
                        </a:path>
                      </a:pathLst>
                    </a:custGeom>
                    <a:solidFill>
                      <a:srgbClr val="50E6FF"/>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2" name="Freeform: Shape 601">
                      <a:extLst>
                        <a:ext uri="{FF2B5EF4-FFF2-40B4-BE49-F238E27FC236}">
                          <a16:creationId xmlns:a16="http://schemas.microsoft.com/office/drawing/2014/main" id="{BA25A495-F60A-3372-EFE4-61765905539B}"/>
                        </a:ext>
                      </a:extLst>
                    </p:cNvPr>
                    <p:cNvSpPr/>
                    <p:nvPr/>
                  </p:nvSpPr>
                  <p:spPr>
                    <a:xfrm>
                      <a:off x="10241091" y="4074053"/>
                      <a:ext cx="93092" cy="26132"/>
                    </a:xfrm>
                    <a:custGeom>
                      <a:avLst/>
                      <a:gdLst>
                        <a:gd name="connsiteX0" fmla="*/ 13161 w 93092"/>
                        <a:gd name="connsiteY0" fmla="*/ 26132 h 26132"/>
                        <a:gd name="connsiteX1" fmla="*/ 13161 w 93092"/>
                        <a:gd name="connsiteY1" fmla="*/ 26132 h 26132"/>
                        <a:gd name="connsiteX2" fmla="*/ 1160 w 93092"/>
                        <a:gd name="connsiteY2" fmla="*/ 21179 h 26132"/>
                        <a:gd name="connsiteX3" fmla="*/ 1412 w 93092"/>
                        <a:gd name="connsiteY3" fmla="*/ 14988 h 26132"/>
                        <a:gd name="connsiteX4" fmla="*/ 7351 w 93092"/>
                        <a:gd name="connsiteY4" fmla="*/ 14988 h 26132"/>
                        <a:gd name="connsiteX5" fmla="*/ 13161 w 93092"/>
                        <a:gd name="connsiteY5" fmla="*/ 17369 h 26132"/>
                        <a:gd name="connsiteX6" fmla="*/ 13161 w 93092"/>
                        <a:gd name="connsiteY6" fmla="*/ 17369 h 26132"/>
                        <a:gd name="connsiteX7" fmla="*/ 18876 w 93092"/>
                        <a:gd name="connsiteY7" fmla="*/ 14988 h 26132"/>
                        <a:gd name="connsiteX8" fmla="*/ 91933 w 93092"/>
                        <a:gd name="connsiteY8" fmla="*/ 14988 h 26132"/>
                        <a:gd name="connsiteX9" fmla="*/ 91681 w 93092"/>
                        <a:gd name="connsiteY9" fmla="*/ 21179 h 26132"/>
                        <a:gd name="connsiteX10" fmla="*/ 85742 w 93092"/>
                        <a:gd name="connsiteY10" fmla="*/ 21179 h 26132"/>
                        <a:gd name="connsiteX11" fmla="*/ 24687 w 93092"/>
                        <a:gd name="connsiteY11" fmla="*/ 21179 h 26132"/>
                        <a:gd name="connsiteX12" fmla="*/ 13161 w 93092"/>
                        <a:gd name="connsiteY12" fmla="*/ 26132 h 26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092" h="26132">
                          <a:moveTo>
                            <a:pt x="13161" y="26132"/>
                          </a:moveTo>
                          <a:lnTo>
                            <a:pt x="13161" y="26132"/>
                          </a:lnTo>
                          <a:cubicBezTo>
                            <a:pt x="8664" y="26129"/>
                            <a:pt x="4351" y="24349"/>
                            <a:pt x="1160" y="21179"/>
                          </a:cubicBezTo>
                          <a:cubicBezTo>
                            <a:pt x="-480" y="19400"/>
                            <a:pt x="-367" y="16628"/>
                            <a:pt x="1412" y="14988"/>
                          </a:cubicBezTo>
                          <a:cubicBezTo>
                            <a:pt x="3090" y="13442"/>
                            <a:pt x="5673" y="13442"/>
                            <a:pt x="7351" y="14988"/>
                          </a:cubicBezTo>
                          <a:cubicBezTo>
                            <a:pt x="8882" y="16541"/>
                            <a:pt x="10981" y="17401"/>
                            <a:pt x="13161" y="17369"/>
                          </a:cubicBezTo>
                          <a:lnTo>
                            <a:pt x="13161" y="17369"/>
                          </a:lnTo>
                          <a:cubicBezTo>
                            <a:pt x="15266" y="17181"/>
                            <a:pt x="17261" y="16350"/>
                            <a:pt x="18876" y="14988"/>
                          </a:cubicBezTo>
                          <a:cubicBezTo>
                            <a:pt x="39129" y="-4996"/>
                            <a:pt x="71681" y="-4996"/>
                            <a:pt x="91933" y="14988"/>
                          </a:cubicBezTo>
                          <a:cubicBezTo>
                            <a:pt x="93573" y="16768"/>
                            <a:pt x="93460" y="19539"/>
                            <a:pt x="91681" y="21179"/>
                          </a:cubicBezTo>
                          <a:cubicBezTo>
                            <a:pt x="90003" y="22726"/>
                            <a:pt x="87419" y="22726"/>
                            <a:pt x="85742" y="21179"/>
                          </a:cubicBezTo>
                          <a:cubicBezTo>
                            <a:pt x="68844" y="4411"/>
                            <a:pt x="41584" y="4411"/>
                            <a:pt x="24687" y="21179"/>
                          </a:cubicBezTo>
                          <a:cubicBezTo>
                            <a:pt x="21540" y="24124"/>
                            <a:pt x="17463" y="25876"/>
                            <a:pt x="13161" y="26132"/>
                          </a:cubicBezTo>
                          <a:close/>
                        </a:path>
                      </a:pathLst>
                    </a:custGeom>
                    <a:solidFill>
                      <a:srgbClr val="50E6FF"/>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03" name="Freeform: Shape 602">
                      <a:extLst>
                        <a:ext uri="{FF2B5EF4-FFF2-40B4-BE49-F238E27FC236}">
                          <a16:creationId xmlns:a16="http://schemas.microsoft.com/office/drawing/2014/main" id="{FE1D3244-4FF2-6B43-652C-FDEA6F2DE310}"/>
                        </a:ext>
                      </a:extLst>
                    </p:cNvPr>
                    <p:cNvSpPr/>
                    <p:nvPr/>
                  </p:nvSpPr>
                  <p:spPr>
                    <a:xfrm>
                      <a:off x="10216193" y="4109043"/>
                      <a:ext cx="93251" cy="26004"/>
                    </a:xfrm>
                    <a:custGeom>
                      <a:avLst/>
                      <a:gdLst>
                        <a:gd name="connsiteX0" fmla="*/ 38060 w 93251"/>
                        <a:gd name="connsiteY0" fmla="*/ 26003 h 26004"/>
                        <a:gd name="connsiteX1" fmla="*/ 1198 w 93251"/>
                        <a:gd name="connsiteY1" fmla="*/ 10859 h 26004"/>
                        <a:gd name="connsiteX2" fmla="*/ 1198 w 93251"/>
                        <a:gd name="connsiteY2" fmla="*/ 4763 h 26004"/>
                        <a:gd name="connsiteX3" fmla="*/ 7484 w 93251"/>
                        <a:gd name="connsiteY3" fmla="*/ 4763 h 26004"/>
                        <a:gd name="connsiteX4" fmla="*/ 38060 w 93251"/>
                        <a:gd name="connsiteY4" fmla="*/ 17335 h 26004"/>
                        <a:gd name="connsiteX5" fmla="*/ 68540 w 93251"/>
                        <a:gd name="connsiteY5" fmla="*/ 4667 h 26004"/>
                        <a:gd name="connsiteX6" fmla="*/ 80065 w 93251"/>
                        <a:gd name="connsiteY6" fmla="*/ 0 h 26004"/>
                        <a:gd name="connsiteX7" fmla="*/ 91971 w 93251"/>
                        <a:gd name="connsiteY7" fmla="*/ 4953 h 26004"/>
                        <a:gd name="connsiteX8" fmla="*/ 91971 w 93251"/>
                        <a:gd name="connsiteY8" fmla="*/ 11144 h 26004"/>
                        <a:gd name="connsiteX9" fmla="*/ 85685 w 93251"/>
                        <a:gd name="connsiteY9" fmla="*/ 11144 h 26004"/>
                        <a:gd name="connsiteX10" fmla="*/ 80065 w 93251"/>
                        <a:gd name="connsiteY10" fmla="*/ 8763 h 26004"/>
                        <a:gd name="connsiteX11" fmla="*/ 80065 w 93251"/>
                        <a:gd name="connsiteY11" fmla="*/ 8763 h 26004"/>
                        <a:gd name="connsiteX12" fmla="*/ 74350 w 93251"/>
                        <a:gd name="connsiteY12" fmla="*/ 11240 h 26004"/>
                        <a:gd name="connsiteX13" fmla="*/ 38060 w 93251"/>
                        <a:gd name="connsiteY13" fmla="*/ 26003 h 2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251" h="26004">
                          <a:moveTo>
                            <a:pt x="38060" y="26003"/>
                          </a:moveTo>
                          <a:cubicBezTo>
                            <a:pt x="24239" y="26103"/>
                            <a:pt x="10957" y="20646"/>
                            <a:pt x="1198" y="10859"/>
                          </a:cubicBezTo>
                          <a:cubicBezTo>
                            <a:pt x="-399" y="9140"/>
                            <a:pt x="-399" y="6481"/>
                            <a:pt x="1198" y="4763"/>
                          </a:cubicBezTo>
                          <a:cubicBezTo>
                            <a:pt x="2941" y="3044"/>
                            <a:pt x="5741" y="3044"/>
                            <a:pt x="7484" y="4763"/>
                          </a:cubicBezTo>
                          <a:cubicBezTo>
                            <a:pt x="15567" y="12901"/>
                            <a:pt x="26590" y="17434"/>
                            <a:pt x="38060" y="17335"/>
                          </a:cubicBezTo>
                          <a:cubicBezTo>
                            <a:pt x="49503" y="17351"/>
                            <a:pt x="60478" y="12789"/>
                            <a:pt x="68540" y="4667"/>
                          </a:cubicBezTo>
                          <a:cubicBezTo>
                            <a:pt x="71727" y="1827"/>
                            <a:pt x="75799" y="178"/>
                            <a:pt x="80065" y="0"/>
                          </a:cubicBezTo>
                          <a:cubicBezTo>
                            <a:pt x="84521" y="68"/>
                            <a:pt x="88782" y="1841"/>
                            <a:pt x="91971" y="4953"/>
                          </a:cubicBezTo>
                          <a:cubicBezTo>
                            <a:pt x="93679" y="6664"/>
                            <a:pt x="93679" y="9434"/>
                            <a:pt x="91971" y="11144"/>
                          </a:cubicBezTo>
                          <a:cubicBezTo>
                            <a:pt x="90228" y="12863"/>
                            <a:pt x="87428" y="12863"/>
                            <a:pt x="85685" y="11144"/>
                          </a:cubicBezTo>
                          <a:cubicBezTo>
                            <a:pt x="84206" y="9630"/>
                            <a:pt x="82181" y="8773"/>
                            <a:pt x="80065" y="8763"/>
                          </a:cubicBezTo>
                          <a:lnTo>
                            <a:pt x="80065" y="8763"/>
                          </a:lnTo>
                          <a:cubicBezTo>
                            <a:pt x="77936" y="8925"/>
                            <a:pt x="75924" y="9796"/>
                            <a:pt x="74350" y="11240"/>
                          </a:cubicBezTo>
                          <a:cubicBezTo>
                            <a:pt x="64669" y="20746"/>
                            <a:pt x="51628" y="26052"/>
                            <a:pt x="38060" y="26003"/>
                          </a:cubicBezTo>
                          <a:close/>
                        </a:path>
                      </a:pathLst>
                    </a:custGeom>
                    <a:solidFill>
                      <a:srgbClr val="32BEDD"/>
                    </a:solidFill>
                    <a:ln w="3175" cap="flat">
                      <a:solidFill>
                        <a:srgbClr val="FFFFFF"/>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561" name="Group 560">
                  <a:extLst>
                    <a:ext uri="{FF2B5EF4-FFF2-40B4-BE49-F238E27FC236}">
                      <a16:creationId xmlns:a16="http://schemas.microsoft.com/office/drawing/2014/main" id="{5BF7555E-3EE7-6DD2-299C-08BD12939BF4}"/>
                    </a:ext>
                  </a:extLst>
                </p:cNvPr>
                <p:cNvGrpSpPr/>
                <p:nvPr/>
              </p:nvGrpSpPr>
              <p:grpSpPr>
                <a:xfrm>
                  <a:off x="10588785" y="4004810"/>
                  <a:ext cx="161735" cy="178184"/>
                  <a:chOff x="10635532" y="4028587"/>
                  <a:chExt cx="188569" cy="207747"/>
                </a:xfrm>
              </p:grpSpPr>
              <p:grpSp>
                <p:nvGrpSpPr>
                  <p:cNvPr id="593" name="Group 592">
                    <a:extLst>
                      <a:ext uri="{FF2B5EF4-FFF2-40B4-BE49-F238E27FC236}">
                        <a16:creationId xmlns:a16="http://schemas.microsoft.com/office/drawing/2014/main" id="{38929467-40CC-8F3F-D469-A2DED4F0E822}"/>
                      </a:ext>
                    </a:extLst>
                  </p:cNvPr>
                  <p:cNvGrpSpPr/>
                  <p:nvPr/>
                </p:nvGrpSpPr>
                <p:grpSpPr>
                  <a:xfrm>
                    <a:off x="10635532" y="4028587"/>
                    <a:ext cx="122110" cy="161925"/>
                    <a:chOff x="10634330" y="3890356"/>
                    <a:chExt cx="122110" cy="161925"/>
                  </a:xfrm>
                </p:grpSpPr>
                <p:sp>
                  <p:nvSpPr>
                    <p:cNvPr id="595" name="Freeform: Shape 594">
                      <a:extLst>
                        <a:ext uri="{FF2B5EF4-FFF2-40B4-BE49-F238E27FC236}">
                          <a16:creationId xmlns:a16="http://schemas.microsoft.com/office/drawing/2014/main" id="{6AA9D2DD-50B1-EBA6-928D-252B28DDAC2C}"/>
                        </a:ext>
                      </a:extLst>
                    </p:cNvPr>
                    <p:cNvSpPr/>
                    <p:nvPr/>
                  </p:nvSpPr>
                  <p:spPr>
                    <a:xfrm>
                      <a:off x="10634330" y="3912454"/>
                      <a:ext cx="122110" cy="139827"/>
                    </a:xfrm>
                    <a:custGeom>
                      <a:avLst/>
                      <a:gdLst>
                        <a:gd name="connsiteX0" fmla="*/ 61055 w 122110"/>
                        <a:gd name="connsiteY0" fmla="*/ 22098 h 139827"/>
                        <a:gd name="connsiteX1" fmla="*/ 0 w 122110"/>
                        <a:gd name="connsiteY1" fmla="*/ 0 h 139827"/>
                        <a:gd name="connsiteX2" fmla="*/ 0 w 122110"/>
                        <a:gd name="connsiteY2" fmla="*/ 117729 h 139827"/>
                        <a:gd name="connsiteX3" fmla="*/ 60198 w 122110"/>
                        <a:gd name="connsiteY3" fmla="*/ 139827 h 139827"/>
                        <a:gd name="connsiteX4" fmla="*/ 61055 w 122110"/>
                        <a:gd name="connsiteY4" fmla="*/ 139827 h 139827"/>
                        <a:gd name="connsiteX5" fmla="*/ 122111 w 122110"/>
                        <a:gd name="connsiteY5" fmla="*/ 117729 h 139827"/>
                        <a:gd name="connsiteX6" fmla="*/ 122111 w 122110"/>
                        <a:gd name="connsiteY6" fmla="*/ 0 h 139827"/>
                        <a:gd name="connsiteX7" fmla="*/ 61055 w 122110"/>
                        <a:gd name="connsiteY7" fmla="*/ 22098 h 1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10" h="139827">
                          <a:moveTo>
                            <a:pt x="61055" y="22098"/>
                          </a:moveTo>
                          <a:cubicBezTo>
                            <a:pt x="27337" y="22098"/>
                            <a:pt x="0" y="12573"/>
                            <a:pt x="0" y="0"/>
                          </a:cubicBezTo>
                          <a:lnTo>
                            <a:pt x="0" y="117729"/>
                          </a:lnTo>
                          <a:cubicBezTo>
                            <a:pt x="0" y="129826"/>
                            <a:pt x="26861" y="139637"/>
                            <a:pt x="60198" y="139827"/>
                          </a:cubicBezTo>
                          <a:lnTo>
                            <a:pt x="61055" y="139827"/>
                          </a:lnTo>
                          <a:cubicBezTo>
                            <a:pt x="94774" y="139827"/>
                            <a:pt x="122111" y="130302"/>
                            <a:pt x="122111" y="117729"/>
                          </a:cubicBezTo>
                          <a:lnTo>
                            <a:pt x="122111" y="0"/>
                          </a:lnTo>
                          <a:cubicBezTo>
                            <a:pt x="122111" y="12287"/>
                            <a:pt x="94774" y="22098"/>
                            <a:pt x="61055" y="22098"/>
                          </a:cubicBezTo>
                          <a:close/>
                        </a:path>
                      </a:pathLst>
                    </a:custGeom>
                    <a:solidFill>
                      <a:srgbClr val="005BA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6" name="Freeform: Shape 595">
                      <a:extLst>
                        <a:ext uri="{FF2B5EF4-FFF2-40B4-BE49-F238E27FC236}">
                          <a16:creationId xmlns:a16="http://schemas.microsoft.com/office/drawing/2014/main" id="{318E748E-5415-C9E7-4765-25CD4D6A92A8}"/>
                        </a:ext>
                      </a:extLst>
                    </p:cNvPr>
                    <p:cNvSpPr/>
                    <p:nvPr/>
                  </p:nvSpPr>
                  <p:spPr>
                    <a:xfrm>
                      <a:off x="10634330" y="3890356"/>
                      <a:ext cx="122110" cy="44195"/>
                    </a:xfrm>
                    <a:custGeom>
                      <a:avLst/>
                      <a:gdLst>
                        <a:gd name="connsiteX0" fmla="*/ 122111 w 122110"/>
                        <a:gd name="connsiteY0" fmla="*/ 22098 h 44195"/>
                        <a:gd name="connsiteX1" fmla="*/ 61055 w 122110"/>
                        <a:gd name="connsiteY1" fmla="*/ 44196 h 44195"/>
                        <a:gd name="connsiteX2" fmla="*/ 0 w 122110"/>
                        <a:gd name="connsiteY2" fmla="*/ 22098 h 44195"/>
                        <a:gd name="connsiteX3" fmla="*/ 61055 w 122110"/>
                        <a:gd name="connsiteY3" fmla="*/ 0 h 44195"/>
                        <a:gd name="connsiteX4" fmla="*/ 122111 w 122110"/>
                        <a:gd name="connsiteY4" fmla="*/ 22098 h 44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 h="44195">
                          <a:moveTo>
                            <a:pt x="122111" y="22098"/>
                          </a:moveTo>
                          <a:cubicBezTo>
                            <a:pt x="122111" y="34385"/>
                            <a:pt x="94774" y="44196"/>
                            <a:pt x="61055" y="44196"/>
                          </a:cubicBezTo>
                          <a:cubicBezTo>
                            <a:pt x="27337" y="44196"/>
                            <a:pt x="0" y="34671"/>
                            <a:pt x="0" y="22098"/>
                          </a:cubicBezTo>
                          <a:cubicBezTo>
                            <a:pt x="0" y="9525"/>
                            <a:pt x="27337" y="0"/>
                            <a:pt x="61055" y="0"/>
                          </a:cubicBezTo>
                          <a:cubicBezTo>
                            <a:pt x="94774" y="0"/>
                            <a:pt x="122111" y="9525"/>
                            <a:pt x="122111" y="22098"/>
                          </a:cubicBezTo>
                        </a:path>
                      </a:pathLst>
                    </a:custGeom>
                    <a:solidFill>
                      <a:srgbClr val="E8E8E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7" name="Freeform: Shape 596">
                      <a:extLst>
                        <a:ext uri="{FF2B5EF4-FFF2-40B4-BE49-F238E27FC236}">
                          <a16:creationId xmlns:a16="http://schemas.microsoft.com/office/drawing/2014/main" id="{52C9F578-0849-009B-21AD-168D0C51364A}"/>
                        </a:ext>
                      </a:extLst>
                    </p:cNvPr>
                    <p:cNvSpPr/>
                    <p:nvPr/>
                  </p:nvSpPr>
                  <p:spPr>
                    <a:xfrm>
                      <a:off x="10648522" y="3896642"/>
                      <a:ext cx="93726" cy="28098"/>
                    </a:xfrm>
                    <a:custGeom>
                      <a:avLst/>
                      <a:gdLst>
                        <a:gd name="connsiteX0" fmla="*/ 93726 w 93726"/>
                        <a:gd name="connsiteY0" fmla="*/ 14002 h 28098"/>
                        <a:gd name="connsiteX1" fmla="*/ 46863 w 93726"/>
                        <a:gd name="connsiteY1" fmla="*/ 28099 h 28098"/>
                        <a:gd name="connsiteX2" fmla="*/ 0 w 93726"/>
                        <a:gd name="connsiteY2" fmla="*/ 14002 h 28098"/>
                        <a:gd name="connsiteX3" fmla="*/ 46863 w 93726"/>
                        <a:gd name="connsiteY3" fmla="*/ 0 h 28098"/>
                        <a:gd name="connsiteX4" fmla="*/ 93726 w 93726"/>
                        <a:gd name="connsiteY4" fmla="*/ 14002 h 28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26" h="28098">
                          <a:moveTo>
                            <a:pt x="93726" y="14002"/>
                          </a:moveTo>
                          <a:cubicBezTo>
                            <a:pt x="93726" y="21812"/>
                            <a:pt x="72676" y="28099"/>
                            <a:pt x="46863" y="28099"/>
                          </a:cubicBezTo>
                          <a:cubicBezTo>
                            <a:pt x="21050" y="28099"/>
                            <a:pt x="0" y="21812"/>
                            <a:pt x="0" y="14002"/>
                          </a:cubicBezTo>
                          <a:cubicBezTo>
                            <a:pt x="0" y="6191"/>
                            <a:pt x="21050" y="0"/>
                            <a:pt x="46863" y="0"/>
                          </a:cubicBezTo>
                          <a:cubicBezTo>
                            <a:pt x="72676" y="0"/>
                            <a:pt x="93726" y="6287"/>
                            <a:pt x="93726" y="14002"/>
                          </a:cubicBezTo>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8" name="Freeform: Shape 597">
                      <a:extLst>
                        <a:ext uri="{FF2B5EF4-FFF2-40B4-BE49-F238E27FC236}">
                          <a16:creationId xmlns:a16="http://schemas.microsoft.com/office/drawing/2014/main" id="{0EAE1DD9-1D03-F3B5-38BB-87984F96D300}"/>
                        </a:ext>
                      </a:extLst>
                    </p:cNvPr>
                    <p:cNvSpPr/>
                    <p:nvPr/>
                  </p:nvSpPr>
                  <p:spPr>
                    <a:xfrm>
                      <a:off x="10658333" y="3914114"/>
                      <a:ext cx="74104" cy="10693"/>
                    </a:xfrm>
                    <a:custGeom>
                      <a:avLst/>
                      <a:gdLst>
                        <a:gd name="connsiteX0" fmla="*/ 37052 w 74104"/>
                        <a:gd name="connsiteY0" fmla="*/ 55 h 10693"/>
                        <a:gd name="connsiteX1" fmla="*/ 0 w 74104"/>
                        <a:gd name="connsiteY1" fmla="*/ 5484 h 10693"/>
                        <a:gd name="connsiteX2" fmla="*/ 37052 w 74104"/>
                        <a:gd name="connsiteY2" fmla="*/ 10627 h 10693"/>
                        <a:gd name="connsiteX3" fmla="*/ 74105 w 74104"/>
                        <a:gd name="connsiteY3" fmla="*/ 5103 h 10693"/>
                        <a:gd name="connsiteX4" fmla="*/ 37052 w 74104"/>
                        <a:gd name="connsiteY4" fmla="*/ 55 h 10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4" h="10693">
                          <a:moveTo>
                            <a:pt x="37052" y="55"/>
                          </a:moveTo>
                          <a:cubicBezTo>
                            <a:pt x="24482" y="-266"/>
                            <a:pt x="11950" y="1570"/>
                            <a:pt x="0" y="5484"/>
                          </a:cubicBezTo>
                          <a:cubicBezTo>
                            <a:pt x="11961" y="9325"/>
                            <a:pt x="24497" y="11065"/>
                            <a:pt x="37052" y="10627"/>
                          </a:cubicBezTo>
                          <a:cubicBezTo>
                            <a:pt x="49633" y="10996"/>
                            <a:pt x="62178" y="9125"/>
                            <a:pt x="74105" y="5103"/>
                          </a:cubicBezTo>
                          <a:cubicBezTo>
                            <a:pt x="62121" y="1370"/>
                            <a:pt x="49598" y="-336"/>
                            <a:pt x="37052" y="55"/>
                          </a:cubicBezTo>
                          <a:close/>
                        </a:path>
                      </a:pathLst>
                    </a:custGeom>
                    <a:solidFill>
                      <a:srgbClr val="198AB3"/>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594" name="Graphic 593">
                    <a:extLst>
                      <a:ext uri="{FF2B5EF4-FFF2-40B4-BE49-F238E27FC236}">
                        <a16:creationId xmlns:a16="http://schemas.microsoft.com/office/drawing/2014/main" id="{D6D2421B-19B7-AFAA-4923-0D171E53F61D}"/>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92472" y="4104705"/>
                    <a:ext cx="131629" cy="131629"/>
                  </a:xfrm>
                  <a:prstGeom prst="rect">
                    <a:avLst/>
                  </a:prstGeom>
                </p:spPr>
              </p:pic>
            </p:grpSp>
            <p:grpSp>
              <p:nvGrpSpPr>
                <p:cNvPr id="562" name="Group 561">
                  <a:extLst>
                    <a:ext uri="{FF2B5EF4-FFF2-40B4-BE49-F238E27FC236}">
                      <a16:creationId xmlns:a16="http://schemas.microsoft.com/office/drawing/2014/main" id="{A834310B-F587-9C53-70D3-CF20A9C15740}"/>
                    </a:ext>
                  </a:extLst>
                </p:cNvPr>
                <p:cNvGrpSpPr/>
                <p:nvPr/>
              </p:nvGrpSpPr>
              <p:grpSpPr>
                <a:xfrm>
                  <a:off x="9764218" y="4001986"/>
                  <a:ext cx="185673" cy="183833"/>
                  <a:chOff x="6010275" y="3343275"/>
                  <a:chExt cx="228165" cy="225904"/>
                </a:xfrm>
              </p:grpSpPr>
              <p:pic>
                <p:nvPicPr>
                  <p:cNvPr id="586" name="Graphic 585">
                    <a:extLst>
                      <a:ext uri="{FF2B5EF4-FFF2-40B4-BE49-F238E27FC236}">
                        <a16:creationId xmlns:a16="http://schemas.microsoft.com/office/drawing/2014/main" id="{0D1B3DC1-245C-6E9D-8074-140946A26DA1}"/>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6010275" y="3343275"/>
                    <a:ext cx="225904" cy="225904"/>
                  </a:xfrm>
                  <a:prstGeom prst="rect">
                    <a:avLst/>
                  </a:prstGeom>
                </p:spPr>
              </p:pic>
              <p:grpSp>
                <p:nvGrpSpPr>
                  <p:cNvPr id="587" name="Graphic 641">
                    <a:extLst>
                      <a:ext uri="{FF2B5EF4-FFF2-40B4-BE49-F238E27FC236}">
                        <a16:creationId xmlns:a16="http://schemas.microsoft.com/office/drawing/2014/main" id="{AFE2BDFF-3EB2-6289-0484-7B3B1B5A0DB7}"/>
                      </a:ext>
                    </a:extLst>
                  </p:cNvPr>
                  <p:cNvGrpSpPr/>
                  <p:nvPr/>
                </p:nvGrpSpPr>
                <p:grpSpPr>
                  <a:xfrm>
                    <a:off x="6097578" y="3425468"/>
                    <a:ext cx="51298" cy="61518"/>
                    <a:chOff x="6382828" y="3440477"/>
                    <a:chExt cx="123825" cy="148494"/>
                  </a:xfrm>
                </p:grpSpPr>
                <p:sp>
                  <p:nvSpPr>
                    <p:cNvPr id="589" name="Freeform: Shape 588">
                      <a:extLst>
                        <a:ext uri="{FF2B5EF4-FFF2-40B4-BE49-F238E27FC236}">
                          <a16:creationId xmlns:a16="http://schemas.microsoft.com/office/drawing/2014/main" id="{F0BE94E6-4066-04DD-79C6-083AC046E1F9}"/>
                        </a:ext>
                      </a:extLst>
                    </p:cNvPr>
                    <p:cNvSpPr/>
                    <p:nvPr/>
                  </p:nvSpPr>
                  <p:spPr>
                    <a:xfrm>
                      <a:off x="6382828" y="3440477"/>
                      <a:ext cx="123825" cy="148494"/>
                    </a:xfrm>
                    <a:custGeom>
                      <a:avLst/>
                      <a:gdLst>
                        <a:gd name="connsiteX0" fmla="*/ 123825 w 123825"/>
                        <a:gd name="connsiteY0" fmla="*/ 69342 h 148494"/>
                        <a:gd name="connsiteX1" fmla="*/ 63989 w 123825"/>
                        <a:gd name="connsiteY1" fmla="*/ 147923 h 148494"/>
                        <a:gd name="connsiteX2" fmla="*/ 59912 w 123825"/>
                        <a:gd name="connsiteY2" fmla="*/ 147923 h 148494"/>
                        <a:gd name="connsiteX3" fmla="*/ 0 w 123825"/>
                        <a:gd name="connsiteY3" fmla="*/ 69342 h 148494"/>
                        <a:gd name="connsiteX4" fmla="*/ 0 w 123825"/>
                        <a:gd name="connsiteY4" fmla="*/ 21298 h 148494"/>
                        <a:gd name="connsiteX5" fmla="*/ 3810 w 123825"/>
                        <a:gd name="connsiteY5" fmla="*/ 17488 h 148494"/>
                        <a:gd name="connsiteX6" fmla="*/ 61913 w 123825"/>
                        <a:gd name="connsiteY6" fmla="*/ 0 h 148494"/>
                        <a:gd name="connsiteX7" fmla="*/ 120015 w 123825"/>
                        <a:gd name="connsiteY7" fmla="*/ 17497 h 148494"/>
                        <a:gd name="connsiteX8" fmla="*/ 123825 w 123825"/>
                        <a:gd name="connsiteY8" fmla="*/ 21307 h 148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48494">
                          <a:moveTo>
                            <a:pt x="123825" y="69342"/>
                          </a:moveTo>
                          <a:cubicBezTo>
                            <a:pt x="123825" y="109261"/>
                            <a:pt x="74676" y="141408"/>
                            <a:pt x="63989" y="147923"/>
                          </a:cubicBezTo>
                          <a:cubicBezTo>
                            <a:pt x="62737" y="148684"/>
                            <a:pt x="61165" y="148684"/>
                            <a:pt x="59912" y="147923"/>
                          </a:cubicBezTo>
                          <a:cubicBezTo>
                            <a:pt x="49187" y="141408"/>
                            <a:pt x="0" y="109261"/>
                            <a:pt x="0" y="69342"/>
                          </a:cubicBezTo>
                          <a:lnTo>
                            <a:pt x="0" y="21298"/>
                          </a:lnTo>
                          <a:cubicBezTo>
                            <a:pt x="0" y="19194"/>
                            <a:pt x="1706" y="17488"/>
                            <a:pt x="3810" y="17488"/>
                          </a:cubicBezTo>
                          <a:cubicBezTo>
                            <a:pt x="42062" y="16478"/>
                            <a:pt x="33261" y="0"/>
                            <a:pt x="61913" y="0"/>
                          </a:cubicBezTo>
                          <a:cubicBezTo>
                            <a:pt x="90564" y="0"/>
                            <a:pt x="81763" y="16478"/>
                            <a:pt x="120015" y="17497"/>
                          </a:cubicBezTo>
                          <a:cubicBezTo>
                            <a:pt x="122119" y="17497"/>
                            <a:pt x="123825" y="19203"/>
                            <a:pt x="123825" y="21307"/>
                          </a:cubicBezTo>
                          <a:close/>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0" name="Freeform: Shape 589">
                      <a:extLst>
                        <a:ext uri="{FF2B5EF4-FFF2-40B4-BE49-F238E27FC236}">
                          <a16:creationId xmlns:a16="http://schemas.microsoft.com/office/drawing/2014/main" id="{8675E8C2-D7F6-8A8E-6BA9-17B1A4BDDD3D}"/>
                        </a:ext>
                      </a:extLst>
                    </p:cNvPr>
                    <p:cNvSpPr/>
                    <p:nvPr/>
                  </p:nvSpPr>
                  <p:spPr>
                    <a:xfrm>
                      <a:off x="6414461" y="3463916"/>
                      <a:ext cx="60559" cy="79212"/>
                    </a:xfrm>
                    <a:custGeom>
                      <a:avLst/>
                      <a:gdLst>
                        <a:gd name="connsiteX0" fmla="*/ 57455 w 60559"/>
                        <a:gd name="connsiteY0" fmla="*/ 38045 h 79212"/>
                        <a:gd name="connsiteX1" fmla="*/ 53569 w 60559"/>
                        <a:gd name="connsiteY1" fmla="*/ 38045 h 79212"/>
                        <a:gd name="connsiteX2" fmla="*/ 53569 w 60559"/>
                        <a:gd name="connsiteY2" fmla="*/ 24548 h 79212"/>
                        <a:gd name="connsiteX3" fmla="*/ 46901 w 60559"/>
                        <a:gd name="connsiteY3" fmla="*/ 7318 h 79212"/>
                        <a:gd name="connsiteX4" fmla="*/ 15171 w 60559"/>
                        <a:gd name="connsiteY4" fmla="*/ 5872 h 79212"/>
                        <a:gd name="connsiteX5" fmla="*/ 13726 w 60559"/>
                        <a:gd name="connsiteY5" fmla="*/ 7318 h 79212"/>
                        <a:gd name="connsiteX6" fmla="*/ 7058 w 60559"/>
                        <a:gd name="connsiteY6" fmla="*/ 24539 h 79212"/>
                        <a:gd name="connsiteX7" fmla="*/ 7058 w 60559"/>
                        <a:gd name="connsiteY7" fmla="*/ 38045 h 79212"/>
                        <a:gd name="connsiteX8" fmla="*/ 3105 w 60559"/>
                        <a:gd name="connsiteY8" fmla="*/ 38045 h 79212"/>
                        <a:gd name="connsiteX9" fmla="*/ 0 w 60559"/>
                        <a:gd name="connsiteY9" fmla="*/ 41093 h 79212"/>
                        <a:gd name="connsiteX10" fmla="*/ 0 w 60559"/>
                        <a:gd name="connsiteY10" fmla="*/ 76164 h 79212"/>
                        <a:gd name="connsiteX11" fmla="*/ 3105 w 60559"/>
                        <a:gd name="connsiteY11" fmla="*/ 79212 h 79212"/>
                        <a:gd name="connsiteX12" fmla="*/ 57455 w 60559"/>
                        <a:gd name="connsiteY12" fmla="*/ 79212 h 79212"/>
                        <a:gd name="connsiteX13" fmla="*/ 60560 w 60559"/>
                        <a:gd name="connsiteY13" fmla="*/ 76164 h 79212"/>
                        <a:gd name="connsiteX14" fmla="*/ 60560 w 60559"/>
                        <a:gd name="connsiteY14" fmla="*/ 41093 h 79212"/>
                        <a:gd name="connsiteX15" fmla="*/ 57455 w 60559"/>
                        <a:gd name="connsiteY15" fmla="*/ 38045 h 79212"/>
                        <a:gd name="connsiteX16" fmla="*/ 42701 w 60559"/>
                        <a:gd name="connsiteY16" fmla="*/ 38045 h 79212"/>
                        <a:gd name="connsiteX17" fmla="*/ 17897 w 60559"/>
                        <a:gd name="connsiteY17" fmla="*/ 38045 h 79212"/>
                        <a:gd name="connsiteX18" fmla="*/ 17897 w 60559"/>
                        <a:gd name="connsiteY18" fmla="*/ 24320 h 79212"/>
                        <a:gd name="connsiteX19" fmla="*/ 21803 w 60559"/>
                        <a:gd name="connsiteY19" fmla="*/ 14890 h 79212"/>
                        <a:gd name="connsiteX20" fmla="*/ 37943 w 60559"/>
                        <a:gd name="connsiteY20" fmla="*/ 13999 h 79212"/>
                        <a:gd name="connsiteX21" fmla="*/ 38833 w 60559"/>
                        <a:gd name="connsiteY21" fmla="*/ 14890 h 79212"/>
                        <a:gd name="connsiteX22" fmla="*/ 40291 w 60559"/>
                        <a:gd name="connsiteY22" fmla="*/ 16795 h 79212"/>
                        <a:gd name="connsiteX23" fmla="*/ 40291 w 60559"/>
                        <a:gd name="connsiteY23" fmla="*/ 16795 h 79212"/>
                        <a:gd name="connsiteX24" fmla="*/ 42748 w 60559"/>
                        <a:gd name="connsiteY24" fmla="*/ 24329 h 79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0559" h="79212">
                          <a:moveTo>
                            <a:pt x="57455" y="38045"/>
                          </a:moveTo>
                          <a:lnTo>
                            <a:pt x="53569" y="38045"/>
                          </a:lnTo>
                          <a:lnTo>
                            <a:pt x="53569" y="24548"/>
                          </a:lnTo>
                          <a:cubicBezTo>
                            <a:pt x="53602" y="18169"/>
                            <a:pt x="51220" y="12013"/>
                            <a:pt x="46901" y="7318"/>
                          </a:cubicBezTo>
                          <a:cubicBezTo>
                            <a:pt x="38538" y="-1844"/>
                            <a:pt x="24332" y="-2491"/>
                            <a:pt x="15171" y="5872"/>
                          </a:cubicBezTo>
                          <a:cubicBezTo>
                            <a:pt x="14667" y="6332"/>
                            <a:pt x="14185" y="6814"/>
                            <a:pt x="13726" y="7318"/>
                          </a:cubicBezTo>
                          <a:cubicBezTo>
                            <a:pt x="9371" y="11987"/>
                            <a:pt x="6983" y="18155"/>
                            <a:pt x="7058" y="24539"/>
                          </a:cubicBezTo>
                          <a:lnTo>
                            <a:pt x="7058" y="38045"/>
                          </a:lnTo>
                          <a:lnTo>
                            <a:pt x="3105" y="38045"/>
                          </a:lnTo>
                          <a:cubicBezTo>
                            <a:pt x="1416" y="38055"/>
                            <a:pt x="41" y="39405"/>
                            <a:pt x="0" y="41093"/>
                          </a:cubicBezTo>
                          <a:lnTo>
                            <a:pt x="0" y="76164"/>
                          </a:lnTo>
                          <a:cubicBezTo>
                            <a:pt x="46" y="77850"/>
                            <a:pt x="1418" y="79198"/>
                            <a:pt x="3105" y="79212"/>
                          </a:cubicBezTo>
                          <a:lnTo>
                            <a:pt x="57455" y="79212"/>
                          </a:lnTo>
                          <a:cubicBezTo>
                            <a:pt x="59142" y="79198"/>
                            <a:pt x="60514" y="77850"/>
                            <a:pt x="60560" y="76164"/>
                          </a:cubicBezTo>
                          <a:lnTo>
                            <a:pt x="60560" y="41093"/>
                          </a:lnTo>
                          <a:cubicBezTo>
                            <a:pt x="60519" y="39405"/>
                            <a:pt x="59144" y="38055"/>
                            <a:pt x="57455" y="38045"/>
                          </a:cubicBezTo>
                          <a:close/>
                          <a:moveTo>
                            <a:pt x="42701" y="38045"/>
                          </a:moveTo>
                          <a:lnTo>
                            <a:pt x="17897" y="38045"/>
                          </a:lnTo>
                          <a:lnTo>
                            <a:pt x="17897" y="24320"/>
                          </a:lnTo>
                          <a:cubicBezTo>
                            <a:pt x="17932" y="20790"/>
                            <a:pt x="19331" y="17410"/>
                            <a:pt x="21803" y="14890"/>
                          </a:cubicBezTo>
                          <a:cubicBezTo>
                            <a:pt x="26014" y="10187"/>
                            <a:pt x="33240" y="9788"/>
                            <a:pt x="37943" y="13999"/>
                          </a:cubicBezTo>
                          <a:cubicBezTo>
                            <a:pt x="38256" y="14280"/>
                            <a:pt x="38553" y="14577"/>
                            <a:pt x="38833" y="14890"/>
                          </a:cubicBezTo>
                          <a:cubicBezTo>
                            <a:pt x="39376" y="15480"/>
                            <a:pt x="39863" y="16117"/>
                            <a:pt x="40291" y="16795"/>
                          </a:cubicBezTo>
                          <a:lnTo>
                            <a:pt x="40291" y="16795"/>
                          </a:lnTo>
                          <a:cubicBezTo>
                            <a:pt x="41831" y="19011"/>
                            <a:pt x="42685" y="21631"/>
                            <a:pt x="42748" y="24329"/>
                          </a:cubicBez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1" name="Freeform: Shape 590">
                      <a:extLst>
                        <a:ext uri="{FF2B5EF4-FFF2-40B4-BE49-F238E27FC236}">
                          <a16:creationId xmlns:a16="http://schemas.microsoft.com/office/drawing/2014/main" id="{7FFB3CAD-562E-A91E-8079-AFB185A86E04}"/>
                        </a:ext>
                      </a:extLst>
                    </p:cNvPr>
                    <p:cNvSpPr/>
                    <p:nvPr/>
                  </p:nvSpPr>
                  <p:spPr>
                    <a:xfrm>
                      <a:off x="6414470" y="3501942"/>
                      <a:ext cx="59445" cy="40405"/>
                    </a:xfrm>
                    <a:custGeom>
                      <a:avLst/>
                      <a:gdLst>
                        <a:gd name="connsiteX0" fmla="*/ 3105 w 59445"/>
                        <a:gd name="connsiteY0" fmla="*/ 0 h 40405"/>
                        <a:gd name="connsiteX1" fmla="*/ 57445 w 59445"/>
                        <a:gd name="connsiteY1" fmla="*/ 0 h 40405"/>
                        <a:gd name="connsiteX2" fmla="*/ 59446 w 59445"/>
                        <a:gd name="connsiteY2" fmla="*/ 762 h 40405"/>
                        <a:gd name="connsiteX3" fmla="*/ 1105 w 59445"/>
                        <a:gd name="connsiteY3" fmla="*/ 40405 h 40405"/>
                        <a:gd name="connsiteX4" fmla="*/ 0 w 59445"/>
                        <a:gd name="connsiteY4" fmla="*/ 38110 h 40405"/>
                        <a:gd name="connsiteX5" fmla="*/ 0 w 59445"/>
                        <a:gd name="connsiteY5" fmla="*/ 3058 h 40405"/>
                        <a:gd name="connsiteX6" fmla="*/ 3105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3105" y="0"/>
                          </a:moveTo>
                          <a:lnTo>
                            <a:pt x="57445" y="0"/>
                          </a:lnTo>
                          <a:cubicBezTo>
                            <a:pt x="58181" y="11"/>
                            <a:pt x="58889" y="280"/>
                            <a:pt x="59446" y="762"/>
                          </a:cubicBezTo>
                          <a:lnTo>
                            <a:pt x="1105" y="40405"/>
                          </a:lnTo>
                          <a:cubicBezTo>
                            <a:pt x="412" y="39844"/>
                            <a:pt x="6" y="39001"/>
                            <a:pt x="0" y="38110"/>
                          </a:cubicBezTo>
                          <a:lnTo>
                            <a:pt x="0" y="3058"/>
                          </a:lnTo>
                          <a:cubicBezTo>
                            <a:pt x="36" y="1366"/>
                            <a:pt x="1413" y="10"/>
                            <a:pt x="3105" y="0"/>
                          </a:cubicBezTo>
                          <a:close/>
                        </a:path>
                      </a:pathLst>
                    </a:custGeom>
                    <a:solidFill>
                      <a:srgbClr val="B3B3B3">
                        <a:alpha val="1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92" name="Freeform: Shape 591">
                      <a:extLst>
                        <a:ext uri="{FF2B5EF4-FFF2-40B4-BE49-F238E27FC236}">
                          <a16:creationId xmlns:a16="http://schemas.microsoft.com/office/drawing/2014/main" id="{A6F12C6E-23B8-FC90-5EC9-28053ABD1347}"/>
                        </a:ext>
                      </a:extLst>
                    </p:cNvPr>
                    <p:cNvSpPr/>
                    <p:nvPr/>
                  </p:nvSpPr>
                  <p:spPr>
                    <a:xfrm>
                      <a:off x="6415575" y="3501942"/>
                      <a:ext cx="59445" cy="40405"/>
                    </a:xfrm>
                    <a:custGeom>
                      <a:avLst/>
                      <a:gdLst>
                        <a:gd name="connsiteX0" fmla="*/ 56340 w 59445"/>
                        <a:gd name="connsiteY0" fmla="*/ 0 h 40405"/>
                        <a:gd name="connsiteX1" fmla="*/ 1991 w 59445"/>
                        <a:gd name="connsiteY1" fmla="*/ 0 h 40405"/>
                        <a:gd name="connsiteX2" fmla="*/ 0 w 59445"/>
                        <a:gd name="connsiteY2" fmla="*/ 762 h 40405"/>
                        <a:gd name="connsiteX3" fmla="*/ 58331 w 59445"/>
                        <a:gd name="connsiteY3" fmla="*/ 40405 h 40405"/>
                        <a:gd name="connsiteX4" fmla="*/ 59446 w 59445"/>
                        <a:gd name="connsiteY4" fmla="*/ 38110 h 40405"/>
                        <a:gd name="connsiteX5" fmla="*/ 59446 w 59445"/>
                        <a:gd name="connsiteY5" fmla="*/ 3058 h 40405"/>
                        <a:gd name="connsiteX6" fmla="*/ 56340 w 59445"/>
                        <a:gd name="connsiteY6" fmla="*/ 0 h 40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45" h="40405">
                          <a:moveTo>
                            <a:pt x="56340" y="0"/>
                          </a:moveTo>
                          <a:lnTo>
                            <a:pt x="1991" y="0"/>
                          </a:lnTo>
                          <a:cubicBezTo>
                            <a:pt x="1258" y="13"/>
                            <a:pt x="554" y="283"/>
                            <a:pt x="0" y="762"/>
                          </a:cubicBezTo>
                          <a:lnTo>
                            <a:pt x="58331" y="40405"/>
                          </a:lnTo>
                          <a:cubicBezTo>
                            <a:pt x="59026" y="39845"/>
                            <a:pt x="59435" y="39003"/>
                            <a:pt x="59446" y="38110"/>
                          </a:cubicBezTo>
                          <a:lnTo>
                            <a:pt x="59446" y="3058"/>
                          </a:lnTo>
                          <a:cubicBezTo>
                            <a:pt x="59405" y="1368"/>
                            <a:pt x="58031" y="15"/>
                            <a:pt x="56340" y="0"/>
                          </a:cubicBezTo>
                          <a:close/>
                        </a:path>
                      </a:pathLst>
                    </a:custGeom>
                    <a:solidFill>
                      <a:srgbClr val="A3A3A3">
                        <a:alpha val="9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588" name="Freeform: Shape 587">
                    <a:extLst>
                      <a:ext uri="{FF2B5EF4-FFF2-40B4-BE49-F238E27FC236}">
                        <a16:creationId xmlns:a16="http://schemas.microsoft.com/office/drawing/2014/main" id="{23E49E29-65E6-B18E-BC80-B64AFE78B399}"/>
                      </a:ext>
                    </a:extLst>
                  </p:cNvPr>
                  <p:cNvSpPr/>
                  <p:nvPr/>
                </p:nvSpPr>
                <p:spPr>
                  <a:xfrm rot="21181879" flipH="1">
                    <a:off x="6089633" y="3359561"/>
                    <a:ext cx="148807" cy="205007"/>
                  </a:xfrm>
                  <a:custGeom>
                    <a:avLst/>
                    <a:gdLst>
                      <a:gd name="connsiteX0" fmla="*/ 64016 w 148807"/>
                      <a:gd name="connsiteY0" fmla="*/ 0 h 205007"/>
                      <a:gd name="connsiteX1" fmla="*/ 12575 w 148807"/>
                      <a:gd name="connsiteY1" fmla="*/ 8124 h 205007"/>
                      <a:gd name="connsiteX2" fmla="*/ 9867 w 148807"/>
                      <a:gd name="connsiteY2" fmla="*/ 10830 h 205007"/>
                      <a:gd name="connsiteX3" fmla="*/ 26111 w 148807"/>
                      <a:gd name="connsiteY3" fmla="*/ 24369 h 205007"/>
                      <a:gd name="connsiteX4" fmla="*/ 26111 w 148807"/>
                      <a:gd name="connsiteY4" fmla="*/ 27075 h 205007"/>
                      <a:gd name="connsiteX5" fmla="*/ 37368 w 148807"/>
                      <a:gd name="connsiteY5" fmla="*/ 178895 h 205007"/>
                      <a:gd name="connsiteX6" fmla="*/ 115611 w 148807"/>
                      <a:gd name="connsiteY6" fmla="*/ 204711 h 205007"/>
                      <a:gd name="connsiteX7" fmla="*/ 148807 w 148807"/>
                      <a:gd name="connsiteY7" fmla="*/ 195660 h 205007"/>
                      <a:gd name="connsiteX8" fmla="*/ 144001 w 148807"/>
                      <a:gd name="connsiteY8" fmla="*/ 173460 h 205007"/>
                      <a:gd name="connsiteX9" fmla="*/ 140099 w 148807"/>
                      <a:gd name="connsiteY9" fmla="*/ 175798 h 205007"/>
                      <a:gd name="connsiteX10" fmla="*/ 55750 w 148807"/>
                      <a:gd name="connsiteY10" fmla="*/ 154578 h 205007"/>
                      <a:gd name="connsiteX11" fmla="*/ 53186 w 148807"/>
                      <a:gd name="connsiteY11" fmla="*/ 151619 h 205007"/>
                      <a:gd name="connsiteX12" fmla="*/ 53186 w 148807"/>
                      <a:gd name="connsiteY12" fmla="*/ 46026 h 205007"/>
                      <a:gd name="connsiteX13" fmla="*/ 55895 w 148807"/>
                      <a:gd name="connsiteY13" fmla="*/ 46026 h 205007"/>
                      <a:gd name="connsiteX14" fmla="*/ 72140 w 148807"/>
                      <a:gd name="connsiteY14" fmla="*/ 59564 h 205007"/>
                      <a:gd name="connsiteX15" fmla="*/ 74846 w 148807"/>
                      <a:gd name="connsiteY15" fmla="*/ 59564 h 205007"/>
                      <a:gd name="connsiteX16" fmla="*/ 74846 w 148807"/>
                      <a:gd name="connsiteY16" fmla="*/ 56858 h 205007"/>
                      <a:gd name="connsiteX17" fmla="*/ 69431 w 148807"/>
                      <a:gd name="connsiteY17" fmla="*/ 2706 h 205007"/>
                      <a:gd name="connsiteX18" fmla="*/ 64016 w 148807"/>
                      <a:gd name="connsiteY18" fmla="*/ 0 h 20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8807" h="205007">
                        <a:moveTo>
                          <a:pt x="64016" y="0"/>
                        </a:moveTo>
                        <a:lnTo>
                          <a:pt x="12575" y="8124"/>
                        </a:lnTo>
                        <a:cubicBezTo>
                          <a:pt x="11080" y="8124"/>
                          <a:pt x="9867" y="9335"/>
                          <a:pt x="9867" y="10830"/>
                        </a:cubicBezTo>
                        <a:lnTo>
                          <a:pt x="26111" y="24369"/>
                        </a:lnTo>
                        <a:lnTo>
                          <a:pt x="26111" y="27075"/>
                        </a:lnTo>
                        <a:cubicBezTo>
                          <a:pt x="-12703" y="72108"/>
                          <a:pt x="-7666" y="140081"/>
                          <a:pt x="37368" y="178895"/>
                        </a:cubicBezTo>
                        <a:cubicBezTo>
                          <a:pt x="59885" y="198304"/>
                          <a:pt x="88136" y="206748"/>
                          <a:pt x="115611" y="204711"/>
                        </a:cubicBezTo>
                        <a:lnTo>
                          <a:pt x="148807" y="195660"/>
                        </a:lnTo>
                        <a:lnTo>
                          <a:pt x="144001" y="173460"/>
                        </a:lnTo>
                        <a:lnTo>
                          <a:pt x="140099" y="175798"/>
                        </a:lnTo>
                        <a:cubicBezTo>
                          <a:pt x="111182" y="185990"/>
                          <a:pt x="77702" y="178668"/>
                          <a:pt x="55750" y="154578"/>
                        </a:cubicBezTo>
                        <a:cubicBezTo>
                          <a:pt x="54872" y="153614"/>
                          <a:pt x="54016" y="152625"/>
                          <a:pt x="53186" y="151619"/>
                        </a:cubicBezTo>
                        <a:cubicBezTo>
                          <a:pt x="26111" y="121627"/>
                          <a:pt x="26111" y="76017"/>
                          <a:pt x="53186" y="46026"/>
                        </a:cubicBezTo>
                        <a:lnTo>
                          <a:pt x="55895" y="46026"/>
                        </a:lnTo>
                        <a:lnTo>
                          <a:pt x="72140" y="59564"/>
                        </a:lnTo>
                        <a:lnTo>
                          <a:pt x="74846" y="59564"/>
                        </a:lnTo>
                        <a:lnTo>
                          <a:pt x="74846" y="56858"/>
                        </a:lnTo>
                        <a:lnTo>
                          <a:pt x="69431" y="2706"/>
                        </a:lnTo>
                        <a:cubicBezTo>
                          <a:pt x="69431" y="0"/>
                          <a:pt x="66725" y="0"/>
                          <a:pt x="64016" y="0"/>
                        </a:cubicBezTo>
                        <a:close/>
                      </a:path>
                    </a:pathLst>
                  </a:custGeom>
                  <a:solidFill>
                    <a:srgbClr val="86D633"/>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563" name="Group 562">
                  <a:extLst>
                    <a:ext uri="{FF2B5EF4-FFF2-40B4-BE49-F238E27FC236}">
                      <a16:creationId xmlns:a16="http://schemas.microsoft.com/office/drawing/2014/main" id="{B19EB502-0F75-7E56-DEE3-113C0D979C35}"/>
                    </a:ext>
                  </a:extLst>
                </p:cNvPr>
                <p:cNvGrpSpPr/>
                <p:nvPr/>
              </p:nvGrpSpPr>
              <p:grpSpPr>
                <a:xfrm>
                  <a:off x="10029155" y="4006466"/>
                  <a:ext cx="177968" cy="174872"/>
                  <a:chOff x="10081033" y="4022784"/>
                  <a:chExt cx="177968" cy="174872"/>
                </a:xfrm>
              </p:grpSpPr>
              <p:grpSp>
                <p:nvGrpSpPr>
                  <p:cNvPr id="574" name="Graphic 658">
                    <a:extLst>
                      <a:ext uri="{FF2B5EF4-FFF2-40B4-BE49-F238E27FC236}">
                        <a16:creationId xmlns:a16="http://schemas.microsoft.com/office/drawing/2014/main" id="{5A777914-A967-E68B-4860-BEE606009A68}"/>
                      </a:ext>
                    </a:extLst>
                  </p:cNvPr>
                  <p:cNvGrpSpPr/>
                  <p:nvPr/>
                </p:nvGrpSpPr>
                <p:grpSpPr>
                  <a:xfrm>
                    <a:off x="10130574" y="4022784"/>
                    <a:ext cx="78886" cy="91506"/>
                    <a:chOff x="10128395" y="4027098"/>
                    <a:chExt cx="78886" cy="91506"/>
                  </a:xfrm>
                  <a:solidFill>
                    <a:srgbClr val="D2D2D2"/>
                  </a:solidFill>
                </p:grpSpPr>
                <p:sp>
                  <p:nvSpPr>
                    <p:cNvPr id="583" name="Freeform: Shape 582">
                      <a:extLst>
                        <a:ext uri="{FF2B5EF4-FFF2-40B4-BE49-F238E27FC236}">
                          <a16:creationId xmlns:a16="http://schemas.microsoft.com/office/drawing/2014/main" id="{229F9FE4-454D-07B9-F830-F0874D23324F}"/>
                        </a:ext>
                      </a:extLst>
                    </p:cNvPr>
                    <p:cNvSpPr/>
                    <p:nvPr/>
                  </p:nvSpPr>
                  <p:spPr>
                    <a:xfrm>
                      <a:off x="10167838" y="4050034"/>
                      <a:ext cx="39443" cy="68570"/>
                    </a:xfrm>
                    <a:custGeom>
                      <a:avLst/>
                      <a:gdLst>
                        <a:gd name="connsiteX0" fmla="*/ 39443 w 39443"/>
                        <a:gd name="connsiteY0" fmla="*/ 0 h 68570"/>
                        <a:gd name="connsiteX1" fmla="*/ 39443 w 39443"/>
                        <a:gd name="connsiteY1" fmla="*/ 45634 h 68570"/>
                        <a:gd name="connsiteX2" fmla="*/ 0 w 39443"/>
                        <a:gd name="connsiteY2" fmla="*/ 68570 h 68570"/>
                        <a:gd name="connsiteX3" fmla="*/ 0 w 39443"/>
                        <a:gd name="connsiteY3" fmla="*/ 22860 h 68570"/>
                        <a:gd name="connsiteX4" fmla="*/ 39443 w 39443"/>
                        <a:gd name="connsiteY4" fmla="*/ 0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0"/>
                          </a:moveTo>
                          <a:lnTo>
                            <a:pt x="39443" y="45634"/>
                          </a:lnTo>
                          <a:lnTo>
                            <a:pt x="0" y="68570"/>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4" name="Freeform: Shape 583">
                      <a:extLst>
                        <a:ext uri="{FF2B5EF4-FFF2-40B4-BE49-F238E27FC236}">
                          <a16:creationId xmlns:a16="http://schemas.microsoft.com/office/drawing/2014/main" id="{C0F5E502-A4D3-9CB7-E7AA-FC13DC3C37A0}"/>
                        </a:ext>
                      </a:extLst>
                    </p:cNvPr>
                    <p:cNvSpPr/>
                    <p:nvPr/>
                  </p:nvSpPr>
                  <p:spPr>
                    <a:xfrm>
                      <a:off x="10128395" y="4027098"/>
                      <a:ext cx="78886" cy="45862"/>
                    </a:xfrm>
                    <a:custGeom>
                      <a:avLst/>
                      <a:gdLst>
                        <a:gd name="connsiteX0" fmla="*/ 78886 w 78886"/>
                        <a:gd name="connsiteY0" fmla="*/ 22936 h 45862"/>
                        <a:gd name="connsiteX1" fmla="*/ 39443 w 78886"/>
                        <a:gd name="connsiteY1" fmla="*/ 45863 h 45862"/>
                        <a:gd name="connsiteX2" fmla="*/ 0 w 78886"/>
                        <a:gd name="connsiteY2" fmla="*/ 22927 h 45862"/>
                        <a:gd name="connsiteX3" fmla="*/ 39443 w 78886"/>
                        <a:gd name="connsiteY3" fmla="*/ 0 h 45862"/>
                        <a:gd name="connsiteX4" fmla="*/ 78886 w 78886"/>
                        <a:gd name="connsiteY4" fmla="*/ 2293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36"/>
                          </a:moveTo>
                          <a:lnTo>
                            <a:pt x="39443" y="45863"/>
                          </a:lnTo>
                          <a:lnTo>
                            <a:pt x="0" y="22927"/>
                          </a:lnTo>
                          <a:lnTo>
                            <a:pt x="39443" y="0"/>
                          </a:lnTo>
                          <a:lnTo>
                            <a:pt x="78886" y="22936"/>
                          </a:lnTo>
                          <a:close/>
                        </a:path>
                      </a:pathLst>
                    </a:custGeom>
                    <a:solidFill>
                      <a:srgbClr val="B1B3B3">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5" name="Freeform: Shape 584">
                      <a:extLst>
                        <a:ext uri="{FF2B5EF4-FFF2-40B4-BE49-F238E27FC236}">
                          <a16:creationId xmlns:a16="http://schemas.microsoft.com/office/drawing/2014/main" id="{28554A67-47B8-E216-D564-2B5BAB575A75}"/>
                        </a:ext>
                      </a:extLst>
                    </p:cNvPr>
                    <p:cNvSpPr/>
                    <p:nvPr/>
                  </p:nvSpPr>
                  <p:spPr>
                    <a:xfrm>
                      <a:off x="10128395" y="4050025"/>
                      <a:ext cx="39443" cy="68580"/>
                    </a:xfrm>
                    <a:custGeom>
                      <a:avLst/>
                      <a:gdLst>
                        <a:gd name="connsiteX0" fmla="*/ 39443 w 39443"/>
                        <a:gd name="connsiteY0" fmla="*/ 22936 h 68580"/>
                        <a:gd name="connsiteX1" fmla="*/ 39443 w 39443"/>
                        <a:gd name="connsiteY1" fmla="*/ 68580 h 68580"/>
                        <a:gd name="connsiteX2" fmla="*/ 0 w 39443"/>
                        <a:gd name="connsiteY2" fmla="*/ 45644 h 68580"/>
                        <a:gd name="connsiteX3" fmla="*/ 0 w 39443"/>
                        <a:gd name="connsiteY3" fmla="*/ 0 h 68580"/>
                        <a:gd name="connsiteX4" fmla="*/ 39443 w 39443"/>
                        <a:gd name="connsiteY4" fmla="*/ 22936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80">
                          <a:moveTo>
                            <a:pt x="39443" y="22936"/>
                          </a:moveTo>
                          <a:lnTo>
                            <a:pt x="39443" y="68580"/>
                          </a:lnTo>
                          <a:lnTo>
                            <a:pt x="0" y="45644"/>
                          </a:lnTo>
                          <a:lnTo>
                            <a:pt x="0" y="0"/>
                          </a:lnTo>
                          <a:lnTo>
                            <a:pt x="39443" y="22936"/>
                          </a:lnTo>
                          <a:close/>
                        </a:path>
                      </a:pathLst>
                    </a:custGeom>
                    <a:grp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575" name="Graphic 658">
                    <a:extLst>
                      <a:ext uri="{FF2B5EF4-FFF2-40B4-BE49-F238E27FC236}">
                        <a16:creationId xmlns:a16="http://schemas.microsoft.com/office/drawing/2014/main" id="{69784B8C-0639-20E6-D79E-B7C80CF1373B}"/>
                      </a:ext>
                    </a:extLst>
                  </p:cNvPr>
                  <p:cNvGrpSpPr/>
                  <p:nvPr/>
                </p:nvGrpSpPr>
                <p:grpSpPr>
                  <a:xfrm>
                    <a:off x="10081033" y="4106150"/>
                    <a:ext cx="78886" cy="91506"/>
                    <a:chOff x="10087580" y="4099688"/>
                    <a:chExt cx="78886" cy="91506"/>
                  </a:xfrm>
                  <a:solidFill>
                    <a:srgbClr val="D2D2D2"/>
                  </a:solidFill>
                </p:grpSpPr>
                <p:sp>
                  <p:nvSpPr>
                    <p:cNvPr id="580" name="Freeform: Shape 579">
                      <a:extLst>
                        <a:ext uri="{FF2B5EF4-FFF2-40B4-BE49-F238E27FC236}">
                          <a16:creationId xmlns:a16="http://schemas.microsoft.com/office/drawing/2014/main" id="{9DAC6848-81D0-70DE-E2FC-A2D6EBA8C354}"/>
                        </a:ext>
                      </a:extLst>
                    </p:cNvPr>
                    <p:cNvSpPr/>
                    <p:nvPr/>
                  </p:nvSpPr>
                  <p:spPr>
                    <a:xfrm>
                      <a:off x="10127023"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B1B3B3">
                        <a:lumMod val="5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1" name="Freeform: Shape 580">
                      <a:extLst>
                        <a:ext uri="{FF2B5EF4-FFF2-40B4-BE49-F238E27FC236}">
                          <a16:creationId xmlns:a16="http://schemas.microsoft.com/office/drawing/2014/main" id="{D1681DE0-4CBB-D593-DF49-5303571D549C}"/>
                        </a:ext>
                      </a:extLst>
                    </p:cNvPr>
                    <p:cNvSpPr/>
                    <p:nvPr/>
                  </p:nvSpPr>
                  <p:spPr>
                    <a:xfrm>
                      <a:off x="10087580" y="4099688"/>
                      <a:ext cx="78886" cy="45862"/>
                    </a:xfrm>
                    <a:custGeom>
                      <a:avLst/>
                      <a:gdLst>
                        <a:gd name="connsiteX0" fmla="*/ 78886 w 78886"/>
                        <a:gd name="connsiteY0" fmla="*/ 22946 h 45862"/>
                        <a:gd name="connsiteX1" fmla="*/ 39443 w 78886"/>
                        <a:gd name="connsiteY1" fmla="*/ 45863 h 45862"/>
                        <a:gd name="connsiteX2" fmla="*/ 0 w 78886"/>
                        <a:gd name="connsiteY2" fmla="*/ 22936 h 45862"/>
                        <a:gd name="connsiteX3" fmla="*/ 3944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43" y="45863"/>
                          </a:lnTo>
                          <a:lnTo>
                            <a:pt x="0" y="22936"/>
                          </a:lnTo>
                          <a:lnTo>
                            <a:pt x="39443" y="0"/>
                          </a:lnTo>
                          <a:lnTo>
                            <a:pt x="78886" y="22946"/>
                          </a:lnTo>
                          <a:close/>
                        </a:path>
                      </a:pathLst>
                    </a:custGeom>
                    <a:solidFill>
                      <a:srgbClr val="B1B3B3">
                        <a:lumMod val="75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82" name="Freeform: Shape 581">
                      <a:extLst>
                        <a:ext uri="{FF2B5EF4-FFF2-40B4-BE49-F238E27FC236}">
                          <a16:creationId xmlns:a16="http://schemas.microsoft.com/office/drawing/2014/main" id="{690A36DC-B3C1-23A2-9820-BBBFCD1A1F07}"/>
                        </a:ext>
                      </a:extLst>
                    </p:cNvPr>
                    <p:cNvSpPr/>
                    <p:nvPr/>
                  </p:nvSpPr>
                  <p:spPr>
                    <a:xfrm>
                      <a:off x="10087580"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grp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576" name="Graphic 658">
                    <a:extLst>
                      <a:ext uri="{FF2B5EF4-FFF2-40B4-BE49-F238E27FC236}">
                        <a16:creationId xmlns:a16="http://schemas.microsoft.com/office/drawing/2014/main" id="{4F4EE706-B3D6-4F17-FA49-75681BA4BF5B}"/>
                      </a:ext>
                    </a:extLst>
                  </p:cNvPr>
                  <p:cNvGrpSpPr/>
                  <p:nvPr/>
                </p:nvGrpSpPr>
                <p:grpSpPr>
                  <a:xfrm>
                    <a:off x="10180115" y="4108307"/>
                    <a:ext cx="78886" cy="89349"/>
                    <a:chOff x="10170619" y="4101845"/>
                    <a:chExt cx="78886" cy="89349"/>
                  </a:xfrm>
                  <a:solidFill>
                    <a:srgbClr val="D2D2D2"/>
                  </a:solidFill>
                </p:grpSpPr>
                <p:sp>
                  <p:nvSpPr>
                    <p:cNvPr id="577" name="Freeform: Shape 576">
                      <a:extLst>
                        <a:ext uri="{FF2B5EF4-FFF2-40B4-BE49-F238E27FC236}">
                          <a16:creationId xmlns:a16="http://schemas.microsoft.com/office/drawing/2014/main" id="{07EF4C80-EAFD-8D2A-F4F5-70755C1D0D0E}"/>
                        </a:ext>
                      </a:extLst>
                    </p:cNvPr>
                    <p:cNvSpPr/>
                    <p:nvPr/>
                  </p:nvSpPr>
                  <p:spPr>
                    <a:xfrm>
                      <a:off x="10210062" y="4122634"/>
                      <a:ext cx="39443" cy="68560"/>
                    </a:xfrm>
                    <a:custGeom>
                      <a:avLst/>
                      <a:gdLst>
                        <a:gd name="connsiteX0" fmla="*/ 39443 w 39443"/>
                        <a:gd name="connsiteY0" fmla="*/ 0 h 68560"/>
                        <a:gd name="connsiteX1" fmla="*/ 39443 w 39443"/>
                        <a:gd name="connsiteY1" fmla="*/ 45634 h 68560"/>
                        <a:gd name="connsiteX2" fmla="*/ 0 w 39443"/>
                        <a:gd name="connsiteY2" fmla="*/ 68561 h 68560"/>
                        <a:gd name="connsiteX3" fmla="*/ 0 w 39443"/>
                        <a:gd name="connsiteY3" fmla="*/ 22860 h 68560"/>
                        <a:gd name="connsiteX4" fmla="*/ 39443 w 39443"/>
                        <a:gd name="connsiteY4" fmla="*/ 0 h 6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60">
                          <a:moveTo>
                            <a:pt x="39443" y="0"/>
                          </a:moveTo>
                          <a:lnTo>
                            <a:pt x="39443" y="45634"/>
                          </a:lnTo>
                          <a:lnTo>
                            <a:pt x="0" y="68561"/>
                          </a:lnTo>
                          <a:lnTo>
                            <a:pt x="0" y="22860"/>
                          </a:lnTo>
                          <a:lnTo>
                            <a:pt x="39443" y="0"/>
                          </a:lnTo>
                          <a:close/>
                        </a:path>
                      </a:pathLst>
                    </a:custGeom>
                    <a:solidFill>
                      <a:srgbClr val="50E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8" name="Freeform: Shape 577">
                      <a:extLst>
                        <a:ext uri="{FF2B5EF4-FFF2-40B4-BE49-F238E27FC236}">
                          <a16:creationId xmlns:a16="http://schemas.microsoft.com/office/drawing/2014/main" id="{BB49D6F8-C794-42A5-0EC6-0EA2331F21C5}"/>
                        </a:ext>
                      </a:extLst>
                    </p:cNvPr>
                    <p:cNvSpPr/>
                    <p:nvPr/>
                  </p:nvSpPr>
                  <p:spPr>
                    <a:xfrm>
                      <a:off x="10170619" y="4101845"/>
                      <a:ext cx="78886" cy="45862"/>
                    </a:xfrm>
                    <a:custGeom>
                      <a:avLst/>
                      <a:gdLst>
                        <a:gd name="connsiteX0" fmla="*/ 78886 w 78886"/>
                        <a:gd name="connsiteY0" fmla="*/ 22946 h 45862"/>
                        <a:gd name="connsiteX1" fmla="*/ 39453 w 78886"/>
                        <a:gd name="connsiteY1" fmla="*/ 45863 h 45862"/>
                        <a:gd name="connsiteX2" fmla="*/ 0 w 78886"/>
                        <a:gd name="connsiteY2" fmla="*/ 22936 h 45862"/>
                        <a:gd name="connsiteX3" fmla="*/ 39453 w 78886"/>
                        <a:gd name="connsiteY3" fmla="*/ 0 h 45862"/>
                        <a:gd name="connsiteX4" fmla="*/ 78886 w 78886"/>
                        <a:gd name="connsiteY4" fmla="*/ 22946 h 45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86" h="45862">
                          <a:moveTo>
                            <a:pt x="78886" y="22946"/>
                          </a:moveTo>
                          <a:lnTo>
                            <a:pt x="39453" y="45863"/>
                          </a:lnTo>
                          <a:lnTo>
                            <a:pt x="0" y="22936"/>
                          </a:lnTo>
                          <a:lnTo>
                            <a:pt x="39453" y="0"/>
                          </a:lnTo>
                          <a:lnTo>
                            <a:pt x="78886" y="22946"/>
                          </a:lnTo>
                          <a:close/>
                        </a:path>
                      </a:pathLst>
                    </a:custGeom>
                    <a:solidFill>
                      <a:srgbClr val="9CEB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579" name="Freeform: Shape 578">
                      <a:extLst>
                        <a:ext uri="{FF2B5EF4-FFF2-40B4-BE49-F238E27FC236}">
                          <a16:creationId xmlns:a16="http://schemas.microsoft.com/office/drawing/2014/main" id="{3AE37D42-6625-2001-30B9-AEB373FBF901}"/>
                        </a:ext>
                      </a:extLst>
                    </p:cNvPr>
                    <p:cNvSpPr/>
                    <p:nvPr/>
                  </p:nvSpPr>
                  <p:spPr>
                    <a:xfrm>
                      <a:off x="10170619" y="4122624"/>
                      <a:ext cx="39443" cy="68570"/>
                    </a:xfrm>
                    <a:custGeom>
                      <a:avLst/>
                      <a:gdLst>
                        <a:gd name="connsiteX0" fmla="*/ 39443 w 39443"/>
                        <a:gd name="connsiteY0" fmla="*/ 22927 h 68570"/>
                        <a:gd name="connsiteX1" fmla="*/ 39443 w 39443"/>
                        <a:gd name="connsiteY1" fmla="*/ 68570 h 68570"/>
                        <a:gd name="connsiteX2" fmla="*/ 0 w 39443"/>
                        <a:gd name="connsiteY2" fmla="*/ 45644 h 68570"/>
                        <a:gd name="connsiteX3" fmla="*/ 0 w 39443"/>
                        <a:gd name="connsiteY3" fmla="*/ 0 h 68570"/>
                        <a:gd name="connsiteX4" fmla="*/ 39443 w 39443"/>
                        <a:gd name="connsiteY4" fmla="*/ 22927 h 6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43" h="68570">
                          <a:moveTo>
                            <a:pt x="39443" y="22927"/>
                          </a:moveTo>
                          <a:lnTo>
                            <a:pt x="39443" y="68570"/>
                          </a:lnTo>
                          <a:lnTo>
                            <a:pt x="0" y="45644"/>
                          </a:lnTo>
                          <a:lnTo>
                            <a:pt x="0" y="0"/>
                          </a:lnTo>
                          <a:lnTo>
                            <a:pt x="39443" y="22927"/>
                          </a:lnTo>
                          <a:close/>
                        </a:path>
                      </a:pathLst>
                    </a:custGeom>
                    <a:solidFill>
                      <a:srgbClr val="6AE7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nvGrpSpPr>
                <p:cNvPr id="564" name="Group 563">
                  <a:extLst>
                    <a:ext uri="{FF2B5EF4-FFF2-40B4-BE49-F238E27FC236}">
                      <a16:creationId xmlns:a16="http://schemas.microsoft.com/office/drawing/2014/main" id="{EC82038F-5630-EB0F-FEC7-64A735F409CB}"/>
                    </a:ext>
                  </a:extLst>
                </p:cNvPr>
                <p:cNvGrpSpPr>
                  <a:grpSpLocks noChangeAspect="1"/>
                </p:cNvGrpSpPr>
                <p:nvPr/>
              </p:nvGrpSpPr>
              <p:grpSpPr>
                <a:xfrm>
                  <a:off x="7875353" y="4080186"/>
                  <a:ext cx="110797" cy="27432"/>
                  <a:chOff x="7860569" y="4032362"/>
                  <a:chExt cx="184657" cy="45719"/>
                </a:xfrm>
              </p:grpSpPr>
              <p:sp>
                <p:nvSpPr>
                  <p:cNvPr id="571" name="Oval 570">
                    <a:extLst>
                      <a:ext uri="{FF2B5EF4-FFF2-40B4-BE49-F238E27FC236}">
                        <a16:creationId xmlns:a16="http://schemas.microsoft.com/office/drawing/2014/main" id="{329FC9F6-6980-3BCC-6198-83BBE48ADAEB}"/>
                      </a:ext>
                    </a:extLst>
                  </p:cNvPr>
                  <p:cNvSpPr/>
                  <p:nvPr/>
                </p:nvSpPr>
                <p:spPr bwMode="auto">
                  <a:xfrm>
                    <a:off x="7860569"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2" name="Oval 571">
                    <a:extLst>
                      <a:ext uri="{FF2B5EF4-FFF2-40B4-BE49-F238E27FC236}">
                        <a16:creationId xmlns:a16="http://schemas.microsoft.com/office/drawing/2014/main" id="{0435F133-E964-18B2-F893-7A836AB897D4}"/>
                      </a:ext>
                    </a:extLst>
                  </p:cNvPr>
                  <p:cNvSpPr/>
                  <p:nvPr/>
                </p:nvSpPr>
                <p:spPr bwMode="auto">
                  <a:xfrm>
                    <a:off x="7930038"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3" name="Oval 572">
                    <a:extLst>
                      <a:ext uri="{FF2B5EF4-FFF2-40B4-BE49-F238E27FC236}">
                        <a16:creationId xmlns:a16="http://schemas.microsoft.com/office/drawing/2014/main" id="{3E03AFBC-69EE-D75C-A902-1305983C36FA}"/>
                      </a:ext>
                    </a:extLst>
                  </p:cNvPr>
                  <p:cNvSpPr/>
                  <p:nvPr/>
                </p:nvSpPr>
                <p:spPr bwMode="auto">
                  <a:xfrm>
                    <a:off x="7999507" y="4032362"/>
                    <a:ext cx="45719" cy="45719"/>
                  </a:xfrm>
                  <a:prstGeom prst="ellipse">
                    <a:avLst/>
                  </a:prstGeom>
                  <a:solidFill>
                    <a:srgbClr val="5FB83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65" name="Group 564">
                  <a:extLst>
                    <a:ext uri="{FF2B5EF4-FFF2-40B4-BE49-F238E27FC236}">
                      <a16:creationId xmlns:a16="http://schemas.microsoft.com/office/drawing/2014/main" id="{092E6FC9-7B44-BE3B-832F-FDD650927C13}"/>
                    </a:ext>
                  </a:extLst>
                </p:cNvPr>
                <p:cNvGrpSpPr/>
                <p:nvPr/>
              </p:nvGrpSpPr>
              <p:grpSpPr>
                <a:xfrm>
                  <a:off x="8483929" y="3992769"/>
                  <a:ext cx="201204" cy="202267"/>
                  <a:chOff x="8468060" y="3983840"/>
                  <a:chExt cx="256530" cy="257885"/>
                </a:xfrm>
              </p:grpSpPr>
              <p:pic>
                <p:nvPicPr>
                  <p:cNvPr id="566" name="Graphic 565" descr="spring cloud logo">
                    <a:extLst>
                      <a:ext uri="{FF2B5EF4-FFF2-40B4-BE49-F238E27FC236}">
                        <a16:creationId xmlns:a16="http://schemas.microsoft.com/office/drawing/2014/main" id="{7FA28383-B542-A67D-A6D9-2FE1675297C1}"/>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8500090" y="3983840"/>
                    <a:ext cx="192470" cy="192470"/>
                  </a:xfrm>
                  <a:prstGeom prst="rect">
                    <a:avLst/>
                  </a:prstGeom>
                </p:spPr>
              </p:pic>
              <p:grpSp>
                <p:nvGrpSpPr>
                  <p:cNvPr id="567" name="Group 566">
                    <a:extLst>
                      <a:ext uri="{FF2B5EF4-FFF2-40B4-BE49-F238E27FC236}">
                        <a16:creationId xmlns:a16="http://schemas.microsoft.com/office/drawing/2014/main" id="{EEC95AD7-D99C-1B0D-257B-8FE92D552180}"/>
                      </a:ext>
                    </a:extLst>
                  </p:cNvPr>
                  <p:cNvGrpSpPr/>
                  <p:nvPr/>
                </p:nvGrpSpPr>
                <p:grpSpPr>
                  <a:xfrm>
                    <a:off x="8468060" y="4136719"/>
                    <a:ext cx="256530" cy="105006"/>
                    <a:chOff x="8468060" y="4136719"/>
                    <a:chExt cx="256530" cy="105006"/>
                  </a:xfrm>
                </p:grpSpPr>
                <p:sp>
                  <p:nvSpPr>
                    <p:cNvPr id="568" name="Arrow: Right 567">
                      <a:extLst>
                        <a:ext uri="{FF2B5EF4-FFF2-40B4-BE49-F238E27FC236}">
                          <a16:creationId xmlns:a16="http://schemas.microsoft.com/office/drawing/2014/main" id="{B943BF66-6A39-2FC6-014E-75126EA52066}"/>
                        </a:ext>
                      </a:extLst>
                    </p:cNvPr>
                    <p:cNvSpPr/>
                    <p:nvPr/>
                  </p:nvSpPr>
                  <p:spPr bwMode="auto">
                    <a:xfrm rot="1800000">
                      <a:off x="8645418"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9" name="Arrow: Right 568">
                      <a:extLst>
                        <a:ext uri="{FF2B5EF4-FFF2-40B4-BE49-F238E27FC236}">
                          <a16:creationId xmlns:a16="http://schemas.microsoft.com/office/drawing/2014/main" id="{B5F1F2EC-C04B-75A6-150C-D27B3E8251DA}"/>
                        </a:ext>
                      </a:extLst>
                    </p:cNvPr>
                    <p:cNvSpPr/>
                    <p:nvPr/>
                  </p:nvSpPr>
                  <p:spPr bwMode="auto">
                    <a:xfrm rot="19800000" flipH="1">
                      <a:off x="8468060" y="4136719"/>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0" name="Arrow: Right 569">
                      <a:extLst>
                        <a:ext uri="{FF2B5EF4-FFF2-40B4-BE49-F238E27FC236}">
                          <a16:creationId xmlns:a16="http://schemas.microsoft.com/office/drawing/2014/main" id="{3E8E32A4-669B-BBB9-DEDB-9A74E7C887AC}"/>
                        </a:ext>
                      </a:extLst>
                    </p:cNvPr>
                    <p:cNvSpPr/>
                    <p:nvPr/>
                  </p:nvSpPr>
                  <p:spPr bwMode="auto">
                    <a:xfrm rot="16200000" flipH="1">
                      <a:off x="8556740" y="4160361"/>
                      <a:ext cx="79172" cy="83555"/>
                    </a:xfrm>
                    <a:prstGeom prst="rightArrow">
                      <a:avLst>
                        <a:gd name="adj1" fmla="val 34005"/>
                        <a:gd name="adj2"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pic>
        <p:nvPicPr>
          <p:cNvPr id="122" name="Graphic 121">
            <a:extLst>
              <a:ext uri="{FF2B5EF4-FFF2-40B4-BE49-F238E27FC236}">
                <a16:creationId xmlns:a16="http://schemas.microsoft.com/office/drawing/2014/main" id="{A893A7CE-1C44-1167-7F02-9789F8F07A2C}"/>
              </a:ext>
              <a:ext uri="{C183D7F6-B498-43B3-948B-1728B52AA6E4}">
                <adec:decorative xmlns:adec="http://schemas.microsoft.com/office/drawing/2017/decorative" val="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845731" y="5767027"/>
            <a:ext cx="490551" cy="490551"/>
          </a:xfrm>
          <a:prstGeom prst="rect">
            <a:avLst/>
          </a:prstGeom>
        </p:spPr>
      </p:pic>
    </p:spTree>
    <p:extLst>
      <p:ext uri="{BB962C8B-B14F-4D97-AF65-F5344CB8AC3E}">
        <p14:creationId xmlns:p14="http://schemas.microsoft.com/office/powerpoint/2010/main" val="82294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097C3-921A-CEEC-F71E-1227F1098411}"/>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3 of 7)</a:t>
            </a:r>
          </a:p>
        </p:txBody>
      </p:sp>
      <p:grpSp>
        <p:nvGrpSpPr>
          <p:cNvPr id="3" name="Group 2" descr="Monitor logstream, APM and end to end">
            <a:extLst>
              <a:ext uri="{FF2B5EF4-FFF2-40B4-BE49-F238E27FC236}">
                <a16:creationId xmlns:a16="http://schemas.microsoft.com/office/drawing/2014/main" id="{D04F8039-2ECC-F9E8-815E-EE534D39916B}"/>
              </a:ext>
              <a:ext uri="{C183D7F6-B498-43B3-948B-1728B52AA6E4}">
                <adec:decorative xmlns:adec="http://schemas.microsoft.com/office/drawing/2017/decorative" val="0"/>
              </a:ext>
            </a:extLst>
          </p:cNvPr>
          <p:cNvGrpSpPr/>
          <p:nvPr/>
        </p:nvGrpSpPr>
        <p:grpSpPr>
          <a:xfrm>
            <a:off x="245780" y="533401"/>
            <a:ext cx="11258724" cy="5737728"/>
            <a:chOff x="245780" y="533401"/>
            <a:chExt cx="11258724" cy="5737728"/>
          </a:xfrm>
        </p:grpSpPr>
        <p:grpSp>
          <p:nvGrpSpPr>
            <p:cNvPr id="780" name="Group 779">
              <a:extLst>
                <a:ext uri="{FF2B5EF4-FFF2-40B4-BE49-F238E27FC236}">
                  <a16:creationId xmlns:a16="http://schemas.microsoft.com/office/drawing/2014/main" id="{75F269EB-2BDF-F83D-9596-B02A3AEF771B}"/>
                </a:ext>
                <a:ext uri="{C183D7F6-B498-43B3-948B-1728B52AA6E4}">
                  <adec:decorative xmlns:adec="http://schemas.microsoft.com/office/drawing/2017/decorative" val="1"/>
                </a:ext>
              </a:extLst>
            </p:cNvPr>
            <p:cNvGrpSpPr/>
            <p:nvPr/>
          </p:nvGrpSpPr>
          <p:grpSpPr>
            <a:xfrm>
              <a:off x="2954085" y="954523"/>
              <a:ext cx="2467444" cy="304490"/>
              <a:chOff x="2954085" y="923984"/>
              <a:chExt cx="2467444" cy="304490"/>
            </a:xfrm>
          </p:grpSpPr>
          <p:pic>
            <p:nvPicPr>
              <p:cNvPr id="781" name="Graphic 780">
                <a:extLst>
                  <a:ext uri="{FF2B5EF4-FFF2-40B4-BE49-F238E27FC236}">
                    <a16:creationId xmlns:a16="http://schemas.microsoft.com/office/drawing/2014/main" id="{ED3C685A-3354-1DC7-03D9-1FE0A8E8C7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54085" y="923984"/>
                <a:ext cx="304490" cy="304490"/>
              </a:xfrm>
              <a:prstGeom prst="rect">
                <a:avLst/>
              </a:prstGeom>
            </p:spPr>
          </p:pic>
          <p:grpSp>
            <p:nvGrpSpPr>
              <p:cNvPr id="782" name="Group 781">
                <a:extLst>
                  <a:ext uri="{FF2B5EF4-FFF2-40B4-BE49-F238E27FC236}">
                    <a16:creationId xmlns:a16="http://schemas.microsoft.com/office/drawing/2014/main" id="{78C748F4-72A7-1E59-D0D4-A9E28AEB621B}"/>
                  </a:ext>
                </a:extLst>
              </p:cNvPr>
              <p:cNvGrpSpPr/>
              <p:nvPr/>
            </p:nvGrpSpPr>
            <p:grpSpPr>
              <a:xfrm>
                <a:off x="4744939" y="960511"/>
                <a:ext cx="676590" cy="231437"/>
                <a:chOff x="8091239" y="2640663"/>
                <a:chExt cx="418726" cy="143231"/>
              </a:xfrm>
            </p:grpSpPr>
            <p:sp>
              <p:nvSpPr>
                <p:cNvPr id="792" name="Freeform: Shape 791">
                  <a:extLst>
                    <a:ext uri="{FF2B5EF4-FFF2-40B4-BE49-F238E27FC236}">
                      <a16:creationId xmlns:a16="http://schemas.microsoft.com/office/drawing/2014/main" id="{A2154FBF-86FC-CCFD-A077-CC8D629C347A}"/>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3" name="Freeform: Shape 792">
                  <a:extLst>
                    <a:ext uri="{FF2B5EF4-FFF2-40B4-BE49-F238E27FC236}">
                      <a16:creationId xmlns:a16="http://schemas.microsoft.com/office/drawing/2014/main" id="{2B40E177-877D-451A-1902-36B16C0B50D4}"/>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4" name="Freeform: Shape 793">
                  <a:extLst>
                    <a:ext uri="{FF2B5EF4-FFF2-40B4-BE49-F238E27FC236}">
                      <a16:creationId xmlns:a16="http://schemas.microsoft.com/office/drawing/2014/main" id="{CBA2AEA9-DA95-C546-E4E0-281D7A274975}"/>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5" name="Freeform: Shape 794">
                  <a:extLst>
                    <a:ext uri="{FF2B5EF4-FFF2-40B4-BE49-F238E27FC236}">
                      <a16:creationId xmlns:a16="http://schemas.microsoft.com/office/drawing/2014/main" id="{0B937B4F-95FA-5DBB-D49D-B23322DFA37C}"/>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6" name="Freeform: Shape 795">
                  <a:extLst>
                    <a:ext uri="{FF2B5EF4-FFF2-40B4-BE49-F238E27FC236}">
                      <a16:creationId xmlns:a16="http://schemas.microsoft.com/office/drawing/2014/main" id="{4BE5BE90-CD9E-6782-B0E8-4040357CA383}"/>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7" name="Freeform: Shape 796">
                  <a:extLst>
                    <a:ext uri="{FF2B5EF4-FFF2-40B4-BE49-F238E27FC236}">
                      <a16:creationId xmlns:a16="http://schemas.microsoft.com/office/drawing/2014/main" id="{CB0DF27C-E1A9-ED1B-F289-717992825D1F}"/>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8" name="Freeform: Shape 797">
                  <a:extLst>
                    <a:ext uri="{FF2B5EF4-FFF2-40B4-BE49-F238E27FC236}">
                      <a16:creationId xmlns:a16="http://schemas.microsoft.com/office/drawing/2014/main" id="{C83ABDCC-6E40-9BDC-D88B-246E1D355515}"/>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9" name="Freeform: Shape 798">
                  <a:extLst>
                    <a:ext uri="{FF2B5EF4-FFF2-40B4-BE49-F238E27FC236}">
                      <a16:creationId xmlns:a16="http://schemas.microsoft.com/office/drawing/2014/main" id="{A1722D35-C608-A8E4-D521-1E9A2376BE22}"/>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0" name="Freeform: Shape 799">
                  <a:extLst>
                    <a:ext uri="{FF2B5EF4-FFF2-40B4-BE49-F238E27FC236}">
                      <a16:creationId xmlns:a16="http://schemas.microsoft.com/office/drawing/2014/main" id="{46C90597-9D39-A16D-73FC-E35B630DC5C7}"/>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1" name="Freeform: Shape 800">
                  <a:extLst>
                    <a:ext uri="{FF2B5EF4-FFF2-40B4-BE49-F238E27FC236}">
                      <a16:creationId xmlns:a16="http://schemas.microsoft.com/office/drawing/2014/main" id="{E4A635EA-F178-E875-B343-487822347D98}"/>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2" name="Freeform: Shape 801">
                  <a:extLst>
                    <a:ext uri="{FF2B5EF4-FFF2-40B4-BE49-F238E27FC236}">
                      <a16:creationId xmlns:a16="http://schemas.microsoft.com/office/drawing/2014/main" id="{F4071974-D374-80E9-2E99-744AFB040B3D}"/>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3" name="Freeform: Shape 802">
                  <a:extLst>
                    <a:ext uri="{FF2B5EF4-FFF2-40B4-BE49-F238E27FC236}">
                      <a16:creationId xmlns:a16="http://schemas.microsoft.com/office/drawing/2014/main" id="{6F6FD226-E503-8CAF-5639-ED1452C0E745}"/>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4" name="Freeform: Shape 803">
                  <a:extLst>
                    <a:ext uri="{FF2B5EF4-FFF2-40B4-BE49-F238E27FC236}">
                      <a16:creationId xmlns:a16="http://schemas.microsoft.com/office/drawing/2014/main" id="{1A70CDD6-B5D5-3C3A-05FB-7042D595A76C}"/>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05" name="Freeform: Shape 804">
                  <a:extLst>
                    <a:ext uri="{FF2B5EF4-FFF2-40B4-BE49-F238E27FC236}">
                      <a16:creationId xmlns:a16="http://schemas.microsoft.com/office/drawing/2014/main" id="{2719F1C9-99A6-19E8-F1FB-47277967B2A8}"/>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783" name="Group 782">
                <a:extLst>
                  <a:ext uri="{FF2B5EF4-FFF2-40B4-BE49-F238E27FC236}">
                    <a16:creationId xmlns:a16="http://schemas.microsoft.com/office/drawing/2014/main" id="{74C1A967-5C1E-120F-D01E-413DACF85A29}"/>
                  </a:ext>
                </a:extLst>
              </p:cNvPr>
              <p:cNvGrpSpPr/>
              <p:nvPr/>
            </p:nvGrpSpPr>
            <p:grpSpPr>
              <a:xfrm>
                <a:off x="3616121" y="1008455"/>
                <a:ext cx="771240" cy="135548"/>
                <a:chOff x="5402541" y="3307041"/>
                <a:chExt cx="1387831" cy="243916"/>
              </a:xfrm>
            </p:grpSpPr>
            <p:sp>
              <p:nvSpPr>
                <p:cNvPr id="784" name="Freeform: Shape 783">
                  <a:extLst>
                    <a:ext uri="{FF2B5EF4-FFF2-40B4-BE49-F238E27FC236}">
                      <a16:creationId xmlns:a16="http://schemas.microsoft.com/office/drawing/2014/main" id="{82F62B69-3B73-C04E-A3CB-523D56B04D16}"/>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785" name="Graphic 5237">
                  <a:extLst>
                    <a:ext uri="{FF2B5EF4-FFF2-40B4-BE49-F238E27FC236}">
                      <a16:creationId xmlns:a16="http://schemas.microsoft.com/office/drawing/2014/main" id="{514CA3B4-A86D-6C8D-029D-43EE06AD4D82}"/>
                    </a:ext>
                  </a:extLst>
                </p:cNvPr>
                <p:cNvGrpSpPr/>
                <p:nvPr/>
              </p:nvGrpSpPr>
              <p:grpSpPr>
                <a:xfrm>
                  <a:off x="5402541" y="3307041"/>
                  <a:ext cx="239147" cy="243916"/>
                  <a:chOff x="5402541" y="3307041"/>
                  <a:chExt cx="239147" cy="243916"/>
                </a:xfrm>
              </p:grpSpPr>
              <p:sp>
                <p:nvSpPr>
                  <p:cNvPr id="786" name="Freeform: Shape 785">
                    <a:extLst>
                      <a:ext uri="{FF2B5EF4-FFF2-40B4-BE49-F238E27FC236}">
                        <a16:creationId xmlns:a16="http://schemas.microsoft.com/office/drawing/2014/main" id="{9751B8AF-95F4-137C-B41D-DA7A162F9319}"/>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87" name="Freeform: Shape 786">
                    <a:extLst>
                      <a:ext uri="{FF2B5EF4-FFF2-40B4-BE49-F238E27FC236}">
                        <a16:creationId xmlns:a16="http://schemas.microsoft.com/office/drawing/2014/main" id="{30AA5698-F0D6-8787-5B60-30B17CDAA91B}"/>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88" name="Freeform: Shape 787">
                    <a:extLst>
                      <a:ext uri="{FF2B5EF4-FFF2-40B4-BE49-F238E27FC236}">
                        <a16:creationId xmlns:a16="http://schemas.microsoft.com/office/drawing/2014/main" id="{09535A67-7B97-5939-3F70-741C6C5E2080}"/>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89" name="Freeform: Shape 788">
                    <a:extLst>
                      <a:ext uri="{FF2B5EF4-FFF2-40B4-BE49-F238E27FC236}">
                        <a16:creationId xmlns:a16="http://schemas.microsoft.com/office/drawing/2014/main" id="{CA5C55D2-9171-BA73-AFA0-5E593C8DBD4B}"/>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0" name="Freeform: Shape 789">
                    <a:extLst>
                      <a:ext uri="{FF2B5EF4-FFF2-40B4-BE49-F238E27FC236}">
                        <a16:creationId xmlns:a16="http://schemas.microsoft.com/office/drawing/2014/main" id="{09CDBEDC-B8ED-9518-DAD5-89A0D9320E52}"/>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91" name="Freeform: Shape 790">
                    <a:extLst>
                      <a:ext uri="{FF2B5EF4-FFF2-40B4-BE49-F238E27FC236}">
                        <a16:creationId xmlns:a16="http://schemas.microsoft.com/office/drawing/2014/main" id="{63D0418B-5E76-D8B3-F314-644A20C030A4}"/>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sp>
          <p:nvSpPr>
            <p:cNvPr id="810" name="Rectangle 809">
              <a:extLst>
                <a:ext uri="{FF2B5EF4-FFF2-40B4-BE49-F238E27FC236}">
                  <a16:creationId xmlns:a16="http://schemas.microsoft.com/office/drawing/2014/main" id="{A70C115C-DE81-2D1C-2608-4BAF0E601DB2}"/>
                </a:ext>
                <a:ext uri="{C183D7F6-B498-43B3-948B-1728B52AA6E4}">
                  <adec:decorative xmlns:adec="http://schemas.microsoft.com/office/drawing/2017/decorative" val="1"/>
                </a:ext>
              </a:extLst>
            </p:cNvPr>
            <p:cNvSpPr/>
            <p:nvPr/>
          </p:nvSpPr>
          <p:spPr>
            <a:xfrm>
              <a:off x="2787003" y="533401"/>
              <a:ext cx="2801585"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Monitor – </a:t>
              </a:r>
              <a:r>
                <a:rPr lang="en-US" sz="1100" b="1" kern="0" err="1">
                  <a:solidFill>
                    <a:srgbClr val="FFFFFF"/>
                  </a:solidFill>
                  <a:latin typeface="Segoe UI Semibold"/>
                  <a:cs typeface="Segoe UI" panose="020B0502040204020203" pitchFamily="34" charset="0"/>
                </a:rPr>
                <a:t>logstream</a:t>
              </a:r>
              <a:r>
                <a:rPr lang="en-US" sz="1100" b="1" kern="0">
                  <a:solidFill>
                    <a:srgbClr val="FFFFFF"/>
                  </a:solidFill>
                  <a:latin typeface="Segoe UI Semibold"/>
                  <a:cs typeface="Segoe UI" panose="020B0502040204020203" pitchFamily="34" charset="0"/>
                </a:rPr>
                <a:t>, APM &amp; end-to-end</a:t>
              </a:r>
            </a:p>
          </p:txBody>
        </p:sp>
        <p:grpSp>
          <p:nvGrpSpPr>
            <p:cNvPr id="812" name="Group 811">
              <a:extLst>
                <a:ext uri="{FF2B5EF4-FFF2-40B4-BE49-F238E27FC236}">
                  <a16:creationId xmlns:a16="http://schemas.microsoft.com/office/drawing/2014/main" id="{54E92DA8-6CD2-2A6C-82FE-4E9641FE1C21}"/>
                </a:ext>
                <a:ext uri="{C183D7F6-B498-43B3-948B-1728B52AA6E4}">
                  <adec:decorative xmlns:adec="http://schemas.microsoft.com/office/drawing/2017/decorative" val="1"/>
                </a:ext>
              </a:extLst>
            </p:cNvPr>
            <p:cNvGrpSpPr/>
            <p:nvPr/>
          </p:nvGrpSpPr>
          <p:grpSpPr>
            <a:xfrm>
              <a:off x="2929005" y="1365254"/>
              <a:ext cx="2517580" cy="479708"/>
              <a:chOff x="2930851" y="1264929"/>
              <a:chExt cx="2517580" cy="479708"/>
            </a:xfrm>
          </p:grpSpPr>
          <p:pic>
            <p:nvPicPr>
              <p:cNvPr id="813" name="Graphic 812">
                <a:extLst>
                  <a:ext uri="{FF2B5EF4-FFF2-40B4-BE49-F238E27FC236}">
                    <a16:creationId xmlns:a16="http://schemas.microsoft.com/office/drawing/2014/main" id="{280C019D-82ED-5534-DA4A-B048095D5A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9015" y="1264929"/>
                <a:ext cx="959416" cy="479708"/>
              </a:xfrm>
              <a:prstGeom prst="rect">
                <a:avLst/>
              </a:prstGeom>
            </p:spPr>
          </p:pic>
          <p:pic>
            <p:nvPicPr>
              <p:cNvPr id="814" name="Graphic 813">
                <a:extLst>
                  <a:ext uri="{FF2B5EF4-FFF2-40B4-BE49-F238E27FC236}">
                    <a16:creationId xmlns:a16="http://schemas.microsoft.com/office/drawing/2014/main" id="{C6F97FF3-9A8E-300B-0FD9-34DC928A5F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70429" y="1409420"/>
                <a:ext cx="646091" cy="190726"/>
              </a:xfrm>
              <a:prstGeom prst="rect">
                <a:avLst/>
              </a:prstGeom>
            </p:spPr>
          </p:pic>
          <p:grpSp>
            <p:nvGrpSpPr>
              <p:cNvPr id="815" name="Group 814">
                <a:extLst>
                  <a:ext uri="{FF2B5EF4-FFF2-40B4-BE49-F238E27FC236}">
                    <a16:creationId xmlns:a16="http://schemas.microsoft.com/office/drawing/2014/main" id="{F8BD2D60-567B-FFB6-D0B1-5ABCB88BAC7F}"/>
                  </a:ext>
                </a:extLst>
              </p:cNvPr>
              <p:cNvGrpSpPr/>
              <p:nvPr/>
            </p:nvGrpSpPr>
            <p:grpSpPr>
              <a:xfrm>
                <a:off x="2930851" y="1356931"/>
                <a:ext cx="367083" cy="295705"/>
                <a:chOff x="4779999" y="1643116"/>
                <a:chExt cx="304490" cy="245283"/>
              </a:xfrm>
            </p:grpSpPr>
            <p:pic>
              <p:nvPicPr>
                <p:cNvPr id="816" name="Picture 815" descr="Icon&#10;&#10;Description automatically generated">
                  <a:extLst>
                    <a:ext uri="{FF2B5EF4-FFF2-40B4-BE49-F238E27FC236}">
                      <a16:creationId xmlns:a16="http://schemas.microsoft.com/office/drawing/2014/main" id="{9B386011-5167-B864-370D-1065A0B490E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817" name="Picture 816" descr="Icon&#10;&#10;Description automatically generated">
                  <a:extLst>
                    <a:ext uri="{FF2B5EF4-FFF2-40B4-BE49-F238E27FC236}">
                      <a16:creationId xmlns:a16="http://schemas.microsoft.com/office/drawing/2014/main" id="{D68EB637-59CB-292D-AEF2-A78911DCD549}"/>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grpSp>
        <p:sp>
          <p:nvSpPr>
            <p:cNvPr id="749" name="TextBox 748">
              <a:extLst>
                <a:ext uri="{FF2B5EF4-FFF2-40B4-BE49-F238E27FC236}">
                  <a16:creationId xmlns:a16="http://schemas.microsoft.com/office/drawing/2014/main" id="{29016011-4144-D68B-91B6-D986BDDB6C46}"/>
                </a:ext>
                <a:ext uri="{C183D7F6-B498-43B3-948B-1728B52AA6E4}">
                  <adec:decorative xmlns:adec="http://schemas.microsoft.com/office/drawing/2017/decorative" val="1"/>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750" name="Straight Arrow Connector 749">
              <a:extLst>
                <a:ext uri="{FF2B5EF4-FFF2-40B4-BE49-F238E27FC236}">
                  <a16:creationId xmlns:a16="http://schemas.microsoft.com/office/drawing/2014/main" id="{16FEABBD-357E-537D-7073-5479BBA083F5}"/>
                </a:ext>
                <a:ext uri="{C183D7F6-B498-43B3-948B-1728B52AA6E4}">
                  <adec:decorative xmlns:adec="http://schemas.microsoft.com/office/drawing/2017/decorative" val="1"/>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751" name="Straight Arrow Connector 750">
              <a:extLst>
                <a:ext uri="{FF2B5EF4-FFF2-40B4-BE49-F238E27FC236}">
                  <a16:creationId xmlns:a16="http://schemas.microsoft.com/office/drawing/2014/main" id="{074E7E47-8DDB-4E1C-134E-3197DE8A96F8}"/>
                </a:ext>
                <a:ext uri="{C183D7F6-B498-43B3-948B-1728B52AA6E4}">
                  <adec:decorative xmlns:adec="http://schemas.microsoft.com/office/drawing/2017/decorative" val="1"/>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752" name="Rectangle 751">
              <a:extLst>
                <a:ext uri="{FF2B5EF4-FFF2-40B4-BE49-F238E27FC236}">
                  <a16:creationId xmlns:a16="http://schemas.microsoft.com/office/drawing/2014/main" id="{CBDFFDC3-9CF8-F7D6-7732-4F0130A6BC04}"/>
                </a:ext>
                <a:ext uri="{C183D7F6-B498-43B3-948B-1728B52AA6E4}">
                  <adec:decorative xmlns:adec="http://schemas.microsoft.com/office/drawing/2017/decorative" val="1"/>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753" name="Rectangle 752">
              <a:extLst>
                <a:ext uri="{FF2B5EF4-FFF2-40B4-BE49-F238E27FC236}">
                  <a16:creationId xmlns:a16="http://schemas.microsoft.com/office/drawing/2014/main" id="{DDC167E0-E123-1D2F-459E-C34B4A70D5EC}"/>
                </a:ext>
                <a:ext uri="{C183D7F6-B498-43B3-948B-1728B52AA6E4}">
                  <adec:decorative xmlns:adec="http://schemas.microsoft.com/office/drawing/2017/decorative" val="1"/>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754" name="Rectangle 753">
              <a:extLst>
                <a:ext uri="{FF2B5EF4-FFF2-40B4-BE49-F238E27FC236}">
                  <a16:creationId xmlns:a16="http://schemas.microsoft.com/office/drawing/2014/main" id="{DB96C195-AD28-51CF-8391-5D1F193A8C64}"/>
                </a:ext>
                <a:ext uri="{C183D7F6-B498-43B3-948B-1728B52AA6E4}">
                  <adec:decorative xmlns:adec="http://schemas.microsoft.com/office/drawing/2017/decorative" val="1"/>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755" name="Rectangle 754">
              <a:extLst>
                <a:ext uri="{FF2B5EF4-FFF2-40B4-BE49-F238E27FC236}">
                  <a16:creationId xmlns:a16="http://schemas.microsoft.com/office/drawing/2014/main" id="{DD15AD30-41AF-BF34-6D0D-EF23AE428D9E}"/>
                </a:ext>
                <a:ext uri="{C183D7F6-B498-43B3-948B-1728B52AA6E4}">
                  <adec:decorative xmlns:adec="http://schemas.microsoft.com/office/drawing/2017/decorative" val="1"/>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756" name="Rectangle 755">
              <a:extLst>
                <a:ext uri="{FF2B5EF4-FFF2-40B4-BE49-F238E27FC236}">
                  <a16:creationId xmlns:a16="http://schemas.microsoft.com/office/drawing/2014/main" id="{EAEF9389-8EE9-2299-C948-EB8308609BBD}"/>
                </a:ext>
                <a:ext uri="{C183D7F6-B498-43B3-948B-1728B52AA6E4}">
                  <adec:decorative xmlns:adec="http://schemas.microsoft.com/office/drawing/2017/decorative" val="1"/>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grpSp>
          <p:nvGrpSpPr>
            <p:cNvPr id="757" name="Group 756">
              <a:extLst>
                <a:ext uri="{FF2B5EF4-FFF2-40B4-BE49-F238E27FC236}">
                  <a16:creationId xmlns:a16="http://schemas.microsoft.com/office/drawing/2014/main" id="{FD1B9464-1959-544E-1FE6-42F79290DCAC}"/>
                </a:ext>
                <a:ext uri="{C183D7F6-B498-43B3-948B-1728B52AA6E4}">
                  <adec:decorative xmlns:adec="http://schemas.microsoft.com/office/drawing/2017/decorative" val="1"/>
                </a:ext>
              </a:extLst>
            </p:cNvPr>
            <p:cNvGrpSpPr/>
            <p:nvPr/>
          </p:nvGrpSpPr>
          <p:grpSpPr>
            <a:xfrm>
              <a:off x="763706" y="5837027"/>
              <a:ext cx="3107660" cy="350552"/>
              <a:chOff x="763706" y="5797271"/>
              <a:chExt cx="3107660" cy="350552"/>
            </a:xfrm>
          </p:grpSpPr>
          <p:pic>
            <p:nvPicPr>
              <p:cNvPr id="758" name="Graphic 757">
                <a:extLst>
                  <a:ext uri="{FF2B5EF4-FFF2-40B4-BE49-F238E27FC236}">
                    <a16:creationId xmlns:a16="http://schemas.microsoft.com/office/drawing/2014/main" id="{9943FFDD-EE2A-CABE-5884-BC6BA24ACD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20814" y="5797271"/>
                <a:ext cx="350552" cy="350552"/>
              </a:xfrm>
              <a:prstGeom prst="rect">
                <a:avLst/>
              </a:prstGeom>
            </p:spPr>
          </p:pic>
          <p:pic>
            <p:nvPicPr>
              <p:cNvPr id="759" name="Graphic 758">
                <a:extLst>
                  <a:ext uri="{FF2B5EF4-FFF2-40B4-BE49-F238E27FC236}">
                    <a16:creationId xmlns:a16="http://schemas.microsoft.com/office/drawing/2014/main" id="{044A2754-2C7F-01F9-CA14-B5E852B742D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66550" y="5797271"/>
                <a:ext cx="350552" cy="350552"/>
              </a:xfrm>
              <a:prstGeom prst="rect">
                <a:avLst/>
              </a:prstGeom>
            </p:spPr>
          </p:pic>
          <p:pic>
            <p:nvPicPr>
              <p:cNvPr id="760" name="Graphic 759">
                <a:extLst>
                  <a:ext uri="{FF2B5EF4-FFF2-40B4-BE49-F238E27FC236}">
                    <a16:creationId xmlns:a16="http://schemas.microsoft.com/office/drawing/2014/main" id="{1487DDA1-6EC3-2B60-1DF9-75F20096EC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417972" y="5797271"/>
                <a:ext cx="350552" cy="350552"/>
              </a:xfrm>
              <a:prstGeom prst="rect">
                <a:avLst/>
              </a:prstGeom>
            </p:spPr>
          </p:pic>
          <p:pic>
            <p:nvPicPr>
              <p:cNvPr id="761" name="Graphic 760">
                <a:extLst>
                  <a:ext uri="{FF2B5EF4-FFF2-40B4-BE49-F238E27FC236}">
                    <a16:creationId xmlns:a16="http://schemas.microsoft.com/office/drawing/2014/main" id="{F3F3B086-26D9-5E7B-36BB-AC0C1AED3E1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969394" y="5797271"/>
                <a:ext cx="350552" cy="350552"/>
              </a:xfrm>
              <a:prstGeom prst="rect">
                <a:avLst/>
              </a:prstGeom>
            </p:spPr>
          </p:pic>
          <p:pic>
            <p:nvPicPr>
              <p:cNvPr id="762" name="Graphic 761">
                <a:extLst>
                  <a:ext uri="{FF2B5EF4-FFF2-40B4-BE49-F238E27FC236}">
                    <a16:creationId xmlns:a16="http://schemas.microsoft.com/office/drawing/2014/main" id="{A0AB44B1-1C78-ABEE-1AAB-950C49CFBA3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63706" y="5797271"/>
                <a:ext cx="350552" cy="350552"/>
              </a:xfrm>
              <a:prstGeom prst="rect">
                <a:avLst/>
              </a:prstGeom>
            </p:spPr>
          </p:pic>
          <p:pic>
            <p:nvPicPr>
              <p:cNvPr id="763" name="Graphic 762">
                <a:extLst>
                  <a:ext uri="{FF2B5EF4-FFF2-40B4-BE49-F238E27FC236}">
                    <a16:creationId xmlns:a16="http://schemas.microsoft.com/office/drawing/2014/main" id="{4F7BF2F4-F9F9-972D-83F8-38BBF610BD1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15128" y="5797271"/>
                <a:ext cx="350552" cy="350552"/>
              </a:xfrm>
              <a:prstGeom prst="rect">
                <a:avLst/>
              </a:prstGeom>
            </p:spPr>
          </p:pic>
        </p:grpSp>
        <p:grpSp>
          <p:nvGrpSpPr>
            <p:cNvPr id="765" name="Group 764">
              <a:extLst>
                <a:ext uri="{FF2B5EF4-FFF2-40B4-BE49-F238E27FC236}">
                  <a16:creationId xmlns:a16="http://schemas.microsoft.com/office/drawing/2014/main" id="{5043FEB5-5D49-C064-8D01-B3F196146F09}"/>
                </a:ext>
                <a:ext uri="{C183D7F6-B498-43B3-948B-1728B52AA6E4}">
                  <adec:decorative xmlns:adec="http://schemas.microsoft.com/office/drawing/2017/decorative" val="1"/>
                </a:ext>
              </a:extLst>
            </p:cNvPr>
            <p:cNvGrpSpPr/>
            <p:nvPr/>
          </p:nvGrpSpPr>
          <p:grpSpPr>
            <a:xfrm>
              <a:off x="7164809" y="5843085"/>
              <a:ext cx="2381539" cy="338469"/>
              <a:chOff x="7164809" y="5803329"/>
              <a:chExt cx="2381539" cy="338469"/>
            </a:xfrm>
          </p:grpSpPr>
          <p:pic>
            <p:nvPicPr>
              <p:cNvPr id="766" name="Graphic 765">
                <a:extLst>
                  <a:ext uri="{FF2B5EF4-FFF2-40B4-BE49-F238E27FC236}">
                    <a16:creationId xmlns:a16="http://schemas.microsoft.com/office/drawing/2014/main" id="{3DB60125-661C-93C6-42C1-A4B96CD230D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86331" y="5810186"/>
                <a:ext cx="324723" cy="324723"/>
              </a:xfrm>
              <a:prstGeom prst="rect">
                <a:avLst/>
              </a:prstGeom>
            </p:spPr>
          </p:pic>
          <p:pic>
            <p:nvPicPr>
              <p:cNvPr id="767" name="Graphic 766">
                <a:extLst>
                  <a:ext uri="{FF2B5EF4-FFF2-40B4-BE49-F238E27FC236}">
                    <a16:creationId xmlns:a16="http://schemas.microsoft.com/office/drawing/2014/main" id="{A7AD0E6E-AD7D-0D05-62FA-04E10264513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164809" y="5810186"/>
                <a:ext cx="324723" cy="324723"/>
              </a:xfrm>
              <a:prstGeom prst="rect">
                <a:avLst/>
              </a:prstGeom>
            </p:spPr>
          </p:pic>
          <p:grpSp>
            <p:nvGrpSpPr>
              <p:cNvPr id="768" name="Group 767">
                <a:extLst>
                  <a:ext uri="{FF2B5EF4-FFF2-40B4-BE49-F238E27FC236}">
                    <a16:creationId xmlns:a16="http://schemas.microsoft.com/office/drawing/2014/main" id="{B2450A5A-BA1B-A43C-80FF-514FFC1390A4}"/>
                  </a:ext>
                </a:extLst>
              </p:cNvPr>
              <p:cNvGrpSpPr/>
              <p:nvPr/>
            </p:nvGrpSpPr>
            <p:grpSpPr>
              <a:xfrm>
                <a:off x="9207880" y="5803329"/>
                <a:ext cx="338468" cy="338469"/>
                <a:chOff x="8979364" y="5100543"/>
                <a:chExt cx="311966" cy="311967"/>
              </a:xfrm>
              <a:solidFill>
                <a:srgbClr val="FFFFFF"/>
              </a:solidFill>
            </p:grpSpPr>
            <p:sp>
              <p:nvSpPr>
                <p:cNvPr id="769" name="Freeform: Shape 768">
                  <a:extLst>
                    <a:ext uri="{FF2B5EF4-FFF2-40B4-BE49-F238E27FC236}">
                      <a16:creationId xmlns:a16="http://schemas.microsoft.com/office/drawing/2014/main" id="{BF3E61A9-483B-91F2-2539-B89048571041}"/>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70" name="Freeform: Shape 769">
                  <a:extLst>
                    <a:ext uri="{FF2B5EF4-FFF2-40B4-BE49-F238E27FC236}">
                      <a16:creationId xmlns:a16="http://schemas.microsoft.com/office/drawing/2014/main" id="{1D0BBB11-0CEB-74FD-D13A-22819425037F}"/>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pic>
          <p:nvPicPr>
            <p:cNvPr id="771" name="Graphic 770">
              <a:extLst>
                <a:ext uri="{FF2B5EF4-FFF2-40B4-BE49-F238E27FC236}">
                  <a16:creationId xmlns:a16="http://schemas.microsoft.com/office/drawing/2014/main" id="{7F56C04F-EEEE-E2DD-2713-78D4DB42E56E}"/>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598275" y="5838596"/>
              <a:ext cx="347415" cy="347415"/>
            </a:xfrm>
            <a:prstGeom prst="rect">
              <a:avLst/>
            </a:prstGeom>
          </p:spPr>
        </p:pic>
        <p:grpSp>
          <p:nvGrpSpPr>
            <p:cNvPr id="772" name="Group 771">
              <a:extLst>
                <a:ext uri="{FF2B5EF4-FFF2-40B4-BE49-F238E27FC236}">
                  <a16:creationId xmlns:a16="http://schemas.microsoft.com/office/drawing/2014/main" id="{03B563D3-9A1C-48D8-C18B-0B7CA3A2CE88}"/>
                </a:ext>
                <a:ext uri="{C183D7F6-B498-43B3-948B-1728B52AA6E4}">
                  <adec:decorative xmlns:adec="http://schemas.microsoft.com/office/drawing/2017/decorative" val="1"/>
                </a:ext>
              </a:extLst>
            </p:cNvPr>
            <p:cNvGrpSpPr/>
            <p:nvPr/>
          </p:nvGrpSpPr>
          <p:grpSpPr>
            <a:xfrm>
              <a:off x="5373434" y="4559131"/>
              <a:ext cx="1056403" cy="430338"/>
              <a:chOff x="3667644" y="4657019"/>
              <a:chExt cx="1056403" cy="430338"/>
            </a:xfrm>
          </p:grpSpPr>
          <p:pic>
            <p:nvPicPr>
              <p:cNvPr id="773" name="Graphic 772">
                <a:extLst>
                  <a:ext uri="{FF2B5EF4-FFF2-40B4-BE49-F238E27FC236}">
                    <a16:creationId xmlns:a16="http://schemas.microsoft.com/office/drawing/2014/main" id="{2B1137F9-C149-67BA-0174-027C85CEF9FA}"/>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667644" y="4657029"/>
                <a:ext cx="430328" cy="430328"/>
              </a:xfrm>
              <a:prstGeom prst="rect">
                <a:avLst/>
              </a:prstGeom>
            </p:spPr>
          </p:pic>
          <p:grpSp>
            <p:nvGrpSpPr>
              <p:cNvPr id="774" name="Group 773">
                <a:extLst>
                  <a:ext uri="{FF2B5EF4-FFF2-40B4-BE49-F238E27FC236}">
                    <a16:creationId xmlns:a16="http://schemas.microsoft.com/office/drawing/2014/main" id="{D0FFBC7B-D238-B28A-3CF2-FF03C7B12DF7}"/>
                  </a:ext>
                </a:extLst>
              </p:cNvPr>
              <p:cNvGrpSpPr/>
              <p:nvPr/>
            </p:nvGrpSpPr>
            <p:grpSpPr>
              <a:xfrm>
                <a:off x="4293720" y="4657019"/>
                <a:ext cx="430327" cy="430327"/>
                <a:chOff x="9139940" y="4720452"/>
                <a:chExt cx="459359" cy="459359"/>
              </a:xfrm>
            </p:grpSpPr>
            <p:sp>
              <p:nvSpPr>
                <p:cNvPr id="775" name="Oval 774">
                  <a:extLst>
                    <a:ext uri="{FF2B5EF4-FFF2-40B4-BE49-F238E27FC236}">
                      <a16:creationId xmlns:a16="http://schemas.microsoft.com/office/drawing/2014/main" id="{81CD00C1-5EF6-DD82-41C5-2D6D3B552B28}"/>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6" name="Picture 775" descr="Icon&#10;&#10;Description automatically generated">
                  <a:extLst>
                    <a:ext uri="{FF2B5EF4-FFF2-40B4-BE49-F238E27FC236}">
                      <a16:creationId xmlns:a16="http://schemas.microsoft.com/office/drawing/2014/main" id="{4401667B-8ED7-D15D-8874-EDC6A159216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pic>
          <p:nvPicPr>
            <p:cNvPr id="777" name="Graphic 776">
              <a:extLst>
                <a:ext uri="{FF2B5EF4-FFF2-40B4-BE49-F238E27FC236}">
                  <a16:creationId xmlns:a16="http://schemas.microsoft.com/office/drawing/2014/main" id="{86352EBF-47E4-5CBB-C5FD-99EA08F02E69}"/>
                </a:ext>
                <a:ext uri="{C183D7F6-B498-43B3-948B-1728B52AA6E4}">
                  <adec:decorative xmlns:adec="http://schemas.microsoft.com/office/drawing/2017/decorative" val="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628409" y="5876377"/>
              <a:ext cx="303835" cy="271853"/>
            </a:xfrm>
            <a:prstGeom prst="rect">
              <a:avLst/>
            </a:prstGeom>
          </p:spPr>
        </p:pic>
        <p:cxnSp>
          <p:nvCxnSpPr>
            <p:cNvPr id="778" name="Straight Arrow Connector 777">
              <a:extLst>
                <a:ext uri="{FF2B5EF4-FFF2-40B4-BE49-F238E27FC236}">
                  <a16:creationId xmlns:a16="http://schemas.microsoft.com/office/drawing/2014/main" id="{39D85086-4D4A-7988-0E9B-002C7FB4C604}"/>
                </a:ext>
                <a:ext uri="{C183D7F6-B498-43B3-948B-1728B52AA6E4}">
                  <adec:decorative xmlns:adec="http://schemas.microsoft.com/office/drawing/2017/decorative" val="1"/>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779" name="Straight Arrow Connector 778">
              <a:extLst>
                <a:ext uri="{FF2B5EF4-FFF2-40B4-BE49-F238E27FC236}">
                  <a16:creationId xmlns:a16="http://schemas.microsoft.com/office/drawing/2014/main" id="{B0B84E06-8623-8ECC-C84D-1B5C4AA6A6F0}"/>
                </a:ext>
                <a:ext uri="{C183D7F6-B498-43B3-948B-1728B52AA6E4}">
                  <adec:decorative xmlns:adec="http://schemas.microsoft.com/office/drawing/2017/decorative" val="1"/>
                </a:ext>
              </a:extLst>
            </p:cNvPr>
            <p:cNvCxnSpPr>
              <a:cxnSpLocks/>
            </p:cNvCxnSpPr>
            <p:nvPr/>
          </p:nvCxnSpPr>
          <p:spPr>
            <a:xfrm flipV="1">
              <a:off x="4187795"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819" name="Rectangle 818">
              <a:extLst>
                <a:ext uri="{FF2B5EF4-FFF2-40B4-BE49-F238E27FC236}">
                  <a16:creationId xmlns:a16="http://schemas.microsoft.com/office/drawing/2014/main" id="{18BB2614-DC3F-DB43-7FBD-6357451E13EE}"/>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820" name="Group 819">
              <a:extLst>
                <a:ext uri="{FF2B5EF4-FFF2-40B4-BE49-F238E27FC236}">
                  <a16:creationId xmlns:a16="http://schemas.microsoft.com/office/drawing/2014/main" id="{EAEAF639-294B-ECCF-9381-00D38257510E}"/>
                </a:ext>
              </a:extLst>
            </p:cNvPr>
            <p:cNvGrpSpPr/>
            <p:nvPr/>
          </p:nvGrpSpPr>
          <p:grpSpPr>
            <a:xfrm>
              <a:off x="245780" y="2944779"/>
              <a:ext cx="868444" cy="868444"/>
              <a:chOff x="850925" y="1704097"/>
              <a:chExt cx="744791" cy="744791"/>
            </a:xfrm>
          </p:grpSpPr>
          <p:sp>
            <p:nvSpPr>
              <p:cNvPr id="900" name="Rectangle 899">
                <a:extLst>
                  <a:ext uri="{FF2B5EF4-FFF2-40B4-BE49-F238E27FC236}">
                    <a16:creationId xmlns:a16="http://schemas.microsoft.com/office/drawing/2014/main" id="{14EFB799-5397-6AE2-6DC0-7E7E4DAC185B}"/>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01" name="Graphic 900">
                <a:extLst>
                  <a:ext uri="{FF2B5EF4-FFF2-40B4-BE49-F238E27FC236}">
                    <a16:creationId xmlns:a16="http://schemas.microsoft.com/office/drawing/2014/main" id="{26E873C6-3B1A-E529-F408-4B51B20FC174}"/>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896250" y="1749422"/>
                <a:ext cx="654141" cy="654141"/>
              </a:xfrm>
              <a:prstGeom prst="rect">
                <a:avLst/>
              </a:prstGeom>
            </p:spPr>
          </p:pic>
        </p:grpSp>
        <p:sp>
          <p:nvSpPr>
            <p:cNvPr id="821" name="TextBox 820">
              <a:extLst>
                <a:ext uri="{FF2B5EF4-FFF2-40B4-BE49-F238E27FC236}">
                  <a16:creationId xmlns:a16="http://schemas.microsoft.com/office/drawing/2014/main" id="{B4395CC1-707F-4913-4E4A-AF8C1257A370}"/>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pic>
          <p:nvPicPr>
            <p:cNvPr id="230" name="Graphic 229">
              <a:extLst>
                <a:ext uri="{FF2B5EF4-FFF2-40B4-BE49-F238E27FC236}">
                  <a16:creationId xmlns:a16="http://schemas.microsoft.com/office/drawing/2014/main" id="{ECED07B0-3112-2ABE-DF20-40B4B47D356C}"/>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5845731" y="5767027"/>
              <a:ext cx="490551" cy="490551"/>
            </a:xfrm>
            <a:prstGeom prst="rect">
              <a:avLst/>
            </a:prstGeom>
          </p:spPr>
        </p:pic>
      </p:grpSp>
    </p:spTree>
    <p:extLst>
      <p:ext uri="{BB962C8B-B14F-4D97-AF65-F5344CB8AC3E}">
        <p14:creationId xmlns:p14="http://schemas.microsoft.com/office/powerpoint/2010/main" val="410160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BD48-0BF8-DD6B-F0F3-3F33DF7CBDF6}"/>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4 of 7)</a:t>
            </a:r>
          </a:p>
        </p:txBody>
      </p:sp>
      <p:grpSp>
        <p:nvGrpSpPr>
          <p:cNvPr id="4" name="Group 3" descr="Identities end users and machines">
            <a:extLst>
              <a:ext uri="{FF2B5EF4-FFF2-40B4-BE49-F238E27FC236}">
                <a16:creationId xmlns:a16="http://schemas.microsoft.com/office/drawing/2014/main" id="{08986C75-E3CB-FCB9-E429-C8CA7FD68ACD}"/>
              </a:ext>
            </a:extLst>
          </p:cNvPr>
          <p:cNvGrpSpPr/>
          <p:nvPr/>
        </p:nvGrpSpPr>
        <p:grpSpPr>
          <a:xfrm>
            <a:off x="245780" y="533401"/>
            <a:ext cx="11258724" cy="5737728"/>
            <a:chOff x="245780" y="533401"/>
            <a:chExt cx="11258724" cy="5737728"/>
          </a:xfrm>
        </p:grpSpPr>
        <p:sp>
          <p:nvSpPr>
            <p:cNvPr id="661" name="TextBox 660">
              <a:extLst>
                <a:ext uri="{FF2B5EF4-FFF2-40B4-BE49-F238E27FC236}">
                  <a16:creationId xmlns:a16="http://schemas.microsoft.com/office/drawing/2014/main" id="{BCBF4679-44EE-A711-D704-EB808650B18A}"/>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662" name="Straight Arrow Connector 661">
              <a:extLst>
                <a:ext uri="{FF2B5EF4-FFF2-40B4-BE49-F238E27FC236}">
                  <a16:creationId xmlns:a16="http://schemas.microsoft.com/office/drawing/2014/main" id="{E960AC09-7D65-AE7B-1F7D-786F5F3ABC4C}"/>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663" name="Straight Arrow Connector 662">
              <a:extLst>
                <a:ext uri="{FF2B5EF4-FFF2-40B4-BE49-F238E27FC236}">
                  <a16:creationId xmlns:a16="http://schemas.microsoft.com/office/drawing/2014/main" id="{73D9A713-17CC-3993-0896-FD117FBB78E1}"/>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664" name="Rectangle 663">
              <a:extLst>
                <a:ext uri="{FF2B5EF4-FFF2-40B4-BE49-F238E27FC236}">
                  <a16:creationId xmlns:a16="http://schemas.microsoft.com/office/drawing/2014/main" id="{6F851F5D-8F0A-0AD4-82BF-85E988CAD8C4}"/>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665" name="Rectangle 664">
              <a:extLst>
                <a:ext uri="{FF2B5EF4-FFF2-40B4-BE49-F238E27FC236}">
                  <a16:creationId xmlns:a16="http://schemas.microsoft.com/office/drawing/2014/main" id="{69AC751D-7C4B-5ACA-0B06-0D76F7EABD62}"/>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666" name="Rectangle 665">
              <a:extLst>
                <a:ext uri="{FF2B5EF4-FFF2-40B4-BE49-F238E27FC236}">
                  <a16:creationId xmlns:a16="http://schemas.microsoft.com/office/drawing/2014/main" id="{F5E7039E-E01B-5F10-D5CC-E4CA41531104}"/>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667" name="Rectangle 666">
              <a:extLst>
                <a:ext uri="{FF2B5EF4-FFF2-40B4-BE49-F238E27FC236}">
                  <a16:creationId xmlns:a16="http://schemas.microsoft.com/office/drawing/2014/main" id="{86AC78B8-890D-8ACC-6128-F8C510DB1777}"/>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668" name="Rectangle 667">
              <a:extLst>
                <a:ext uri="{FF2B5EF4-FFF2-40B4-BE49-F238E27FC236}">
                  <a16:creationId xmlns:a16="http://schemas.microsoft.com/office/drawing/2014/main" id="{CE2C2B3F-B9EB-634C-E2CD-D0DBAE93B466}"/>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grpSp>
          <p:nvGrpSpPr>
            <p:cNvPr id="669" name="Group 668">
              <a:extLst>
                <a:ext uri="{FF2B5EF4-FFF2-40B4-BE49-F238E27FC236}">
                  <a16:creationId xmlns:a16="http://schemas.microsoft.com/office/drawing/2014/main" id="{892FE018-77BE-49DD-83F3-24C94E287CDC}"/>
                </a:ext>
              </a:extLst>
            </p:cNvPr>
            <p:cNvGrpSpPr/>
            <p:nvPr/>
          </p:nvGrpSpPr>
          <p:grpSpPr>
            <a:xfrm>
              <a:off x="763706" y="5837027"/>
              <a:ext cx="3107660" cy="350552"/>
              <a:chOff x="763706" y="5797271"/>
              <a:chExt cx="3107660" cy="350552"/>
            </a:xfrm>
          </p:grpSpPr>
          <p:pic>
            <p:nvPicPr>
              <p:cNvPr id="670" name="Graphic 669">
                <a:extLst>
                  <a:ext uri="{FF2B5EF4-FFF2-40B4-BE49-F238E27FC236}">
                    <a16:creationId xmlns:a16="http://schemas.microsoft.com/office/drawing/2014/main" id="{89229DAF-3021-9A1B-CA21-407CD9AF61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797271"/>
                <a:ext cx="350552" cy="350552"/>
              </a:xfrm>
              <a:prstGeom prst="rect">
                <a:avLst/>
              </a:prstGeom>
            </p:spPr>
          </p:pic>
          <p:pic>
            <p:nvPicPr>
              <p:cNvPr id="671" name="Graphic 670">
                <a:extLst>
                  <a:ext uri="{FF2B5EF4-FFF2-40B4-BE49-F238E27FC236}">
                    <a16:creationId xmlns:a16="http://schemas.microsoft.com/office/drawing/2014/main" id="{6FC13457-5CF4-7CAC-C8BE-B1CC5A734A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797271"/>
                <a:ext cx="350552" cy="350552"/>
              </a:xfrm>
              <a:prstGeom prst="rect">
                <a:avLst/>
              </a:prstGeom>
            </p:spPr>
          </p:pic>
          <p:pic>
            <p:nvPicPr>
              <p:cNvPr id="672" name="Graphic 671">
                <a:extLst>
                  <a:ext uri="{FF2B5EF4-FFF2-40B4-BE49-F238E27FC236}">
                    <a16:creationId xmlns:a16="http://schemas.microsoft.com/office/drawing/2014/main" id="{EE63E1D6-D6F0-8FBE-E732-D089ED3678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797271"/>
                <a:ext cx="350552" cy="350552"/>
              </a:xfrm>
              <a:prstGeom prst="rect">
                <a:avLst/>
              </a:prstGeom>
            </p:spPr>
          </p:pic>
          <p:pic>
            <p:nvPicPr>
              <p:cNvPr id="673" name="Graphic 672">
                <a:extLst>
                  <a:ext uri="{FF2B5EF4-FFF2-40B4-BE49-F238E27FC236}">
                    <a16:creationId xmlns:a16="http://schemas.microsoft.com/office/drawing/2014/main" id="{1A4D9122-BEDA-96CE-1206-778476B57F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797271"/>
                <a:ext cx="350552" cy="350552"/>
              </a:xfrm>
              <a:prstGeom prst="rect">
                <a:avLst/>
              </a:prstGeom>
            </p:spPr>
          </p:pic>
          <p:pic>
            <p:nvPicPr>
              <p:cNvPr id="674" name="Graphic 673">
                <a:extLst>
                  <a:ext uri="{FF2B5EF4-FFF2-40B4-BE49-F238E27FC236}">
                    <a16:creationId xmlns:a16="http://schemas.microsoft.com/office/drawing/2014/main" id="{342457B4-4A45-85D5-A1A4-8C54466657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797271"/>
                <a:ext cx="350552" cy="350552"/>
              </a:xfrm>
              <a:prstGeom prst="rect">
                <a:avLst/>
              </a:prstGeom>
            </p:spPr>
          </p:pic>
          <p:pic>
            <p:nvPicPr>
              <p:cNvPr id="675" name="Graphic 674">
                <a:extLst>
                  <a:ext uri="{FF2B5EF4-FFF2-40B4-BE49-F238E27FC236}">
                    <a16:creationId xmlns:a16="http://schemas.microsoft.com/office/drawing/2014/main" id="{48C925E4-E7D0-8CCC-28CF-87BE314FC6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797271"/>
                <a:ext cx="350552" cy="350552"/>
              </a:xfrm>
              <a:prstGeom prst="rect">
                <a:avLst/>
              </a:prstGeom>
            </p:spPr>
          </p:pic>
        </p:grpSp>
        <p:grpSp>
          <p:nvGrpSpPr>
            <p:cNvPr id="677" name="Group 676">
              <a:extLst>
                <a:ext uri="{FF2B5EF4-FFF2-40B4-BE49-F238E27FC236}">
                  <a16:creationId xmlns:a16="http://schemas.microsoft.com/office/drawing/2014/main" id="{5680A8DE-1007-47F3-72B2-DC45F8C1473C}"/>
                </a:ext>
              </a:extLst>
            </p:cNvPr>
            <p:cNvGrpSpPr/>
            <p:nvPr/>
          </p:nvGrpSpPr>
          <p:grpSpPr>
            <a:xfrm>
              <a:off x="7164809" y="5843085"/>
              <a:ext cx="2381539" cy="338469"/>
              <a:chOff x="7164809" y="5803329"/>
              <a:chExt cx="2381539" cy="338469"/>
            </a:xfrm>
          </p:grpSpPr>
          <p:pic>
            <p:nvPicPr>
              <p:cNvPr id="678" name="Graphic 677">
                <a:extLst>
                  <a:ext uri="{FF2B5EF4-FFF2-40B4-BE49-F238E27FC236}">
                    <a16:creationId xmlns:a16="http://schemas.microsoft.com/office/drawing/2014/main" id="{A833C82D-64E3-8F59-F374-1400246306D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86331" y="5810186"/>
                <a:ext cx="324723" cy="324723"/>
              </a:xfrm>
              <a:prstGeom prst="rect">
                <a:avLst/>
              </a:prstGeom>
            </p:spPr>
          </p:pic>
          <p:pic>
            <p:nvPicPr>
              <p:cNvPr id="679" name="Graphic 678">
                <a:extLst>
                  <a:ext uri="{FF2B5EF4-FFF2-40B4-BE49-F238E27FC236}">
                    <a16:creationId xmlns:a16="http://schemas.microsoft.com/office/drawing/2014/main" id="{38A8D63C-F0D7-6EB1-2BDC-0C9155ED208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4809" y="5810186"/>
                <a:ext cx="324723" cy="324723"/>
              </a:xfrm>
              <a:prstGeom prst="rect">
                <a:avLst/>
              </a:prstGeom>
            </p:spPr>
          </p:pic>
          <p:grpSp>
            <p:nvGrpSpPr>
              <p:cNvPr id="680" name="Group 679">
                <a:extLst>
                  <a:ext uri="{FF2B5EF4-FFF2-40B4-BE49-F238E27FC236}">
                    <a16:creationId xmlns:a16="http://schemas.microsoft.com/office/drawing/2014/main" id="{BEA593B1-ED6A-2F82-E48C-A9984A6BE062}"/>
                  </a:ext>
                </a:extLst>
              </p:cNvPr>
              <p:cNvGrpSpPr/>
              <p:nvPr/>
            </p:nvGrpSpPr>
            <p:grpSpPr>
              <a:xfrm>
                <a:off x="9207880" y="5803329"/>
                <a:ext cx="338468" cy="338469"/>
                <a:chOff x="8979364" y="5100543"/>
                <a:chExt cx="311966" cy="311967"/>
              </a:xfrm>
              <a:solidFill>
                <a:srgbClr val="FFFFFF"/>
              </a:solidFill>
            </p:grpSpPr>
            <p:sp>
              <p:nvSpPr>
                <p:cNvPr id="681" name="Freeform: Shape 680">
                  <a:extLst>
                    <a:ext uri="{FF2B5EF4-FFF2-40B4-BE49-F238E27FC236}">
                      <a16:creationId xmlns:a16="http://schemas.microsoft.com/office/drawing/2014/main" id="{8629B2EC-A5C8-075B-77E4-3D6CFCE59CFA}"/>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82" name="Freeform: Shape 681">
                  <a:extLst>
                    <a:ext uri="{FF2B5EF4-FFF2-40B4-BE49-F238E27FC236}">
                      <a16:creationId xmlns:a16="http://schemas.microsoft.com/office/drawing/2014/main" id="{92A7FA75-2716-CB9D-2B87-90C8F51A2F18}"/>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pic>
          <p:nvPicPr>
            <p:cNvPr id="683" name="Graphic 682">
              <a:extLst>
                <a:ext uri="{FF2B5EF4-FFF2-40B4-BE49-F238E27FC236}">
                  <a16:creationId xmlns:a16="http://schemas.microsoft.com/office/drawing/2014/main" id="{2F626BE7-4472-FC55-2D54-C16F4044C14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98275" y="5838596"/>
              <a:ext cx="347415" cy="347415"/>
            </a:xfrm>
            <a:prstGeom prst="rect">
              <a:avLst/>
            </a:prstGeom>
          </p:spPr>
        </p:pic>
        <p:grpSp>
          <p:nvGrpSpPr>
            <p:cNvPr id="684" name="Group 683">
              <a:extLst>
                <a:ext uri="{FF2B5EF4-FFF2-40B4-BE49-F238E27FC236}">
                  <a16:creationId xmlns:a16="http://schemas.microsoft.com/office/drawing/2014/main" id="{0E893CE1-E8F5-A44A-3E0F-0EEAF172DA58}"/>
                </a:ext>
              </a:extLst>
            </p:cNvPr>
            <p:cNvGrpSpPr/>
            <p:nvPr/>
          </p:nvGrpSpPr>
          <p:grpSpPr>
            <a:xfrm>
              <a:off x="5373434" y="4559131"/>
              <a:ext cx="1056403" cy="430338"/>
              <a:chOff x="3667644" y="4657019"/>
              <a:chExt cx="1056403" cy="430338"/>
            </a:xfrm>
          </p:grpSpPr>
          <p:pic>
            <p:nvPicPr>
              <p:cNvPr id="685" name="Graphic 684">
                <a:extLst>
                  <a:ext uri="{FF2B5EF4-FFF2-40B4-BE49-F238E27FC236}">
                    <a16:creationId xmlns:a16="http://schemas.microsoft.com/office/drawing/2014/main" id="{67D6D92F-CCE3-4057-EAED-7873222A5C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667644" y="4657029"/>
                <a:ext cx="430328" cy="430328"/>
              </a:xfrm>
              <a:prstGeom prst="rect">
                <a:avLst/>
              </a:prstGeom>
            </p:spPr>
          </p:pic>
          <p:grpSp>
            <p:nvGrpSpPr>
              <p:cNvPr id="686" name="Group 685">
                <a:extLst>
                  <a:ext uri="{FF2B5EF4-FFF2-40B4-BE49-F238E27FC236}">
                    <a16:creationId xmlns:a16="http://schemas.microsoft.com/office/drawing/2014/main" id="{19808DEA-4EF4-E841-B2D7-C7F3F49AE87C}"/>
                  </a:ext>
                </a:extLst>
              </p:cNvPr>
              <p:cNvGrpSpPr/>
              <p:nvPr/>
            </p:nvGrpSpPr>
            <p:grpSpPr>
              <a:xfrm>
                <a:off x="4293720" y="4657019"/>
                <a:ext cx="430327" cy="430327"/>
                <a:chOff x="9139940" y="4720452"/>
                <a:chExt cx="459359" cy="459359"/>
              </a:xfrm>
            </p:grpSpPr>
            <p:sp>
              <p:nvSpPr>
                <p:cNvPr id="687" name="Oval 686">
                  <a:extLst>
                    <a:ext uri="{FF2B5EF4-FFF2-40B4-BE49-F238E27FC236}">
                      <a16:creationId xmlns:a16="http://schemas.microsoft.com/office/drawing/2014/main" id="{FB9FF134-9E4D-67BB-6424-6099FA2B067E}"/>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8" name="Picture 687" descr="Icon&#10;&#10;Description automatically generated">
                  <a:extLst>
                    <a:ext uri="{FF2B5EF4-FFF2-40B4-BE49-F238E27FC236}">
                      <a16:creationId xmlns:a16="http://schemas.microsoft.com/office/drawing/2014/main" id="{935A422F-191F-0EE6-87C5-B3A96F1FD75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grpSp>
        <p:pic>
          <p:nvPicPr>
            <p:cNvPr id="689" name="Graphic 688">
              <a:extLst>
                <a:ext uri="{FF2B5EF4-FFF2-40B4-BE49-F238E27FC236}">
                  <a16:creationId xmlns:a16="http://schemas.microsoft.com/office/drawing/2014/main" id="{6FD03A66-D233-6B59-BE4D-8A39A3D7204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8409" y="5876377"/>
              <a:ext cx="303835" cy="271853"/>
            </a:xfrm>
            <a:prstGeom prst="rect">
              <a:avLst/>
            </a:prstGeom>
          </p:spPr>
        </p:pic>
        <p:cxnSp>
          <p:nvCxnSpPr>
            <p:cNvPr id="690" name="Straight Arrow Connector 689">
              <a:extLst>
                <a:ext uri="{FF2B5EF4-FFF2-40B4-BE49-F238E27FC236}">
                  <a16:creationId xmlns:a16="http://schemas.microsoft.com/office/drawing/2014/main" id="{A5C61E57-F77B-EEF8-8E85-0897C8A69DBE}"/>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691" name="Straight Arrow Connector 690">
              <a:extLst>
                <a:ext uri="{FF2B5EF4-FFF2-40B4-BE49-F238E27FC236}">
                  <a16:creationId xmlns:a16="http://schemas.microsoft.com/office/drawing/2014/main" id="{A3EB1E08-0BBE-92E9-3980-720CB13AE0F4}"/>
                </a:ext>
              </a:extLst>
            </p:cNvPr>
            <p:cNvCxnSpPr>
              <a:cxnSpLocks/>
            </p:cNvCxnSpPr>
            <p:nvPr/>
          </p:nvCxnSpPr>
          <p:spPr>
            <a:xfrm flipV="1">
              <a:off x="4187795"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692" name="Group 691">
              <a:extLst>
                <a:ext uri="{FF2B5EF4-FFF2-40B4-BE49-F238E27FC236}">
                  <a16:creationId xmlns:a16="http://schemas.microsoft.com/office/drawing/2014/main" id="{C451FF9D-9EBA-0C47-BDD1-8F33B62B8AFE}"/>
                </a:ext>
              </a:extLst>
            </p:cNvPr>
            <p:cNvGrpSpPr/>
            <p:nvPr/>
          </p:nvGrpSpPr>
          <p:grpSpPr>
            <a:xfrm>
              <a:off x="2954085" y="954523"/>
              <a:ext cx="2467441" cy="304490"/>
              <a:chOff x="2954085" y="923984"/>
              <a:chExt cx="2467441" cy="304490"/>
            </a:xfrm>
          </p:grpSpPr>
          <p:pic>
            <p:nvPicPr>
              <p:cNvPr id="693" name="Graphic 692">
                <a:extLst>
                  <a:ext uri="{FF2B5EF4-FFF2-40B4-BE49-F238E27FC236}">
                    <a16:creationId xmlns:a16="http://schemas.microsoft.com/office/drawing/2014/main" id="{EF3E898E-13B5-9A72-73DE-E71E436C1E3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954085" y="923984"/>
                <a:ext cx="304490" cy="304490"/>
              </a:xfrm>
              <a:prstGeom prst="rect">
                <a:avLst/>
              </a:prstGeom>
            </p:spPr>
          </p:pic>
          <p:grpSp>
            <p:nvGrpSpPr>
              <p:cNvPr id="694" name="Group 693">
                <a:extLst>
                  <a:ext uri="{FF2B5EF4-FFF2-40B4-BE49-F238E27FC236}">
                    <a16:creationId xmlns:a16="http://schemas.microsoft.com/office/drawing/2014/main" id="{4D2DA2E4-D1F8-06EA-75A9-B437C4E53DA7}"/>
                  </a:ext>
                </a:extLst>
              </p:cNvPr>
              <p:cNvGrpSpPr/>
              <p:nvPr/>
            </p:nvGrpSpPr>
            <p:grpSpPr>
              <a:xfrm>
                <a:off x="4744936" y="960511"/>
                <a:ext cx="676590" cy="231437"/>
                <a:chOff x="8091239" y="2640663"/>
                <a:chExt cx="418726" cy="143231"/>
              </a:xfrm>
            </p:grpSpPr>
            <p:sp>
              <p:nvSpPr>
                <p:cNvPr id="704" name="Freeform: Shape 703">
                  <a:extLst>
                    <a:ext uri="{FF2B5EF4-FFF2-40B4-BE49-F238E27FC236}">
                      <a16:creationId xmlns:a16="http://schemas.microsoft.com/office/drawing/2014/main" id="{E6905C22-055F-795C-B57C-884E835D017E}"/>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5" name="Freeform: Shape 704">
                  <a:extLst>
                    <a:ext uri="{FF2B5EF4-FFF2-40B4-BE49-F238E27FC236}">
                      <a16:creationId xmlns:a16="http://schemas.microsoft.com/office/drawing/2014/main" id="{AAC86836-3B22-A11D-9024-48017B687AB8}"/>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6" name="Freeform: Shape 705">
                  <a:extLst>
                    <a:ext uri="{FF2B5EF4-FFF2-40B4-BE49-F238E27FC236}">
                      <a16:creationId xmlns:a16="http://schemas.microsoft.com/office/drawing/2014/main" id="{0B7ADBFB-9C43-7917-8C4C-0CF816B55990}"/>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7" name="Freeform: Shape 706">
                  <a:extLst>
                    <a:ext uri="{FF2B5EF4-FFF2-40B4-BE49-F238E27FC236}">
                      <a16:creationId xmlns:a16="http://schemas.microsoft.com/office/drawing/2014/main" id="{043510B9-1A12-951D-FF65-CD1017080417}"/>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8" name="Freeform: Shape 707">
                  <a:extLst>
                    <a:ext uri="{FF2B5EF4-FFF2-40B4-BE49-F238E27FC236}">
                      <a16:creationId xmlns:a16="http://schemas.microsoft.com/office/drawing/2014/main" id="{60462E32-6C44-C3EA-5198-8D45EE1FCED5}"/>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9" name="Freeform: Shape 708">
                  <a:extLst>
                    <a:ext uri="{FF2B5EF4-FFF2-40B4-BE49-F238E27FC236}">
                      <a16:creationId xmlns:a16="http://schemas.microsoft.com/office/drawing/2014/main" id="{69341A22-2D01-0262-6A0D-1DCD50830444}"/>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0" name="Freeform: Shape 709">
                  <a:extLst>
                    <a:ext uri="{FF2B5EF4-FFF2-40B4-BE49-F238E27FC236}">
                      <a16:creationId xmlns:a16="http://schemas.microsoft.com/office/drawing/2014/main" id="{942D178C-C1C0-ABA3-C8C0-18FDF99BF322}"/>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1" name="Freeform: Shape 710">
                  <a:extLst>
                    <a:ext uri="{FF2B5EF4-FFF2-40B4-BE49-F238E27FC236}">
                      <a16:creationId xmlns:a16="http://schemas.microsoft.com/office/drawing/2014/main" id="{AFC077CB-6091-C99F-2BF9-70D68984A792}"/>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2" name="Freeform: Shape 711">
                  <a:extLst>
                    <a:ext uri="{FF2B5EF4-FFF2-40B4-BE49-F238E27FC236}">
                      <a16:creationId xmlns:a16="http://schemas.microsoft.com/office/drawing/2014/main" id="{81B2E6E3-46AF-AAFD-D750-646054C9ED52}"/>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3" name="Freeform: Shape 712">
                  <a:extLst>
                    <a:ext uri="{FF2B5EF4-FFF2-40B4-BE49-F238E27FC236}">
                      <a16:creationId xmlns:a16="http://schemas.microsoft.com/office/drawing/2014/main" id="{B87430B4-B0CB-A429-62C4-0CB519C5D1E8}"/>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4" name="Freeform: Shape 713">
                  <a:extLst>
                    <a:ext uri="{FF2B5EF4-FFF2-40B4-BE49-F238E27FC236}">
                      <a16:creationId xmlns:a16="http://schemas.microsoft.com/office/drawing/2014/main" id="{4F91724D-50E0-E625-3D8F-CDDCE4602343}"/>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5" name="Freeform: Shape 714">
                  <a:extLst>
                    <a:ext uri="{FF2B5EF4-FFF2-40B4-BE49-F238E27FC236}">
                      <a16:creationId xmlns:a16="http://schemas.microsoft.com/office/drawing/2014/main" id="{FEFC7B92-45F4-361D-20AC-4B34A33EC6DA}"/>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6" name="Freeform: Shape 715">
                  <a:extLst>
                    <a:ext uri="{FF2B5EF4-FFF2-40B4-BE49-F238E27FC236}">
                      <a16:creationId xmlns:a16="http://schemas.microsoft.com/office/drawing/2014/main" id="{BA5FC394-8FDB-DE22-3ED9-C7C019D038BF}"/>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17" name="Freeform: Shape 716">
                  <a:extLst>
                    <a:ext uri="{FF2B5EF4-FFF2-40B4-BE49-F238E27FC236}">
                      <a16:creationId xmlns:a16="http://schemas.microsoft.com/office/drawing/2014/main" id="{369F85D4-1FE1-E69C-3A35-A377A6C3718C}"/>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695" name="Group 694">
                <a:extLst>
                  <a:ext uri="{FF2B5EF4-FFF2-40B4-BE49-F238E27FC236}">
                    <a16:creationId xmlns:a16="http://schemas.microsoft.com/office/drawing/2014/main" id="{D4B6837C-AEB0-5A6A-0E75-1AB0E14D9873}"/>
                  </a:ext>
                </a:extLst>
              </p:cNvPr>
              <p:cNvGrpSpPr/>
              <p:nvPr/>
            </p:nvGrpSpPr>
            <p:grpSpPr>
              <a:xfrm>
                <a:off x="3616121" y="1008455"/>
                <a:ext cx="771240" cy="135548"/>
                <a:chOff x="5402541" y="3307041"/>
                <a:chExt cx="1387831" cy="243916"/>
              </a:xfrm>
            </p:grpSpPr>
            <p:sp>
              <p:nvSpPr>
                <p:cNvPr id="696" name="Freeform: Shape 695">
                  <a:extLst>
                    <a:ext uri="{FF2B5EF4-FFF2-40B4-BE49-F238E27FC236}">
                      <a16:creationId xmlns:a16="http://schemas.microsoft.com/office/drawing/2014/main" id="{27F5C140-981A-C39D-DA30-4412A92BA687}"/>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697" name="Graphic 5237">
                  <a:extLst>
                    <a:ext uri="{FF2B5EF4-FFF2-40B4-BE49-F238E27FC236}">
                      <a16:creationId xmlns:a16="http://schemas.microsoft.com/office/drawing/2014/main" id="{8820F1D5-122F-5A21-DAD0-F11EDFF9D998}"/>
                    </a:ext>
                  </a:extLst>
                </p:cNvPr>
                <p:cNvGrpSpPr/>
                <p:nvPr/>
              </p:nvGrpSpPr>
              <p:grpSpPr>
                <a:xfrm>
                  <a:off x="5402541" y="3307041"/>
                  <a:ext cx="239147" cy="243916"/>
                  <a:chOff x="5402541" y="3307041"/>
                  <a:chExt cx="239147" cy="243916"/>
                </a:xfrm>
              </p:grpSpPr>
              <p:sp>
                <p:nvSpPr>
                  <p:cNvPr id="698" name="Freeform: Shape 697">
                    <a:extLst>
                      <a:ext uri="{FF2B5EF4-FFF2-40B4-BE49-F238E27FC236}">
                        <a16:creationId xmlns:a16="http://schemas.microsoft.com/office/drawing/2014/main" id="{7D6B615E-B2D9-C980-40D7-DF4E94096129}"/>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699" name="Freeform: Shape 698">
                    <a:extLst>
                      <a:ext uri="{FF2B5EF4-FFF2-40B4-BE49-F238E27FC236}">
                        <a16:creationId xmlns:a16="http://schemas.microsoft.com/office/drawing/2014/main" id="{2E54ADEE-E0A3-83F5-39B6-E5345E6EC7B2}"/>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0" name="Freeform: Shape 699">
                    <a:extLst>
                      <a:ext uri="{FF2B5EF4-FFF2-40B4-BE49-F238E27FC236}">
                        <a16:creationId xmlns:a16="http://schemas.microsoft.com/office/drawing/2014/main" id="{D4E80268-C6A4-00E7-2BBA-BE23560D4BF9}"/>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1" name="Freeform: Shape 700">
                    <a:extLst>
                      <a:ext uri="{FF2B5EF4-FFF2-40B4-BE49-F238E27FC236}">
                        <a16:creationId xmlns:a16="http://schemas.microsoft.com/office/drawing/2014/main" id="{9C9A0ADD-3D83-E18D-8570-5218E96BC332}"/>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2" name="Freeform: Shape 701">
                    <a:extLst>
                      <a:ext uri="{FF2B5EF4-FFF2-40B4-BE49-F238E27FC236}">
                        <a16:creationId xmlns:a16="http://schemas.microsoft.com/office/drawing/2014/main" id="{E807F5E2-15EA-3E37-868B-E2B5D2EC6D43}"/>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703" name="Freeform: Shape 702">
                    <a:extLst>
                      <a:ext uri="{FF2B5EF4-FFF2-40B4-BE49-F238E27FC236}">
                        <a16:creationId xmlns:a16="http://schemas.microsoft.com/office/drawing/2014/main" id="{7D16BAE9-C2B6-1FA1-5789-B2AEA6C48CFA}"/>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grpSp>
        <p:cxnSp>
          <p:nvCxnSpPr>
            <p:cNvPr id="718" name="Straight Arrow Connector 717">
              <a:extLst>
                <a:ext uri="{FF2B5EF4-FFF2-40B4-BE49-F238E27FC236}">
                  <a16:creationId xmlns:a16="http://schemas.microsoft.com/office/drawing/2014/main" id="{522D9202-3E07-E996-5D32-730761C1D96F}"/>
                </a:ext>
              </a:extLst>
            </p:cNvPr>
            <p:cNvCxnSpPr>
              <a:cxnSpLocks/>
            </p:cNvCxnSpPr>
            <p:nvPr/>
          </p:nvCxnSpPr>
          <p:spPr>
            <a:xfrm flipV="1">
              <a:off x="6944534"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grpSp>
          <p:nvGrpSpPr>
            <p:cNvPr id="719" name="Group 718">
              <a:extLst>
                <a:ext uri="{FF2B5EF4-FFF2-40B4-BE49-F238E27FC236}">
                  <a16:creationId xmlns:a16="http://schemas.microsoft.com/office/drawing/2014/main" id="{CA1728C7-AE3D-BFC6-C8EB-BB8544546714}"/>
                </a:ext>
              </a:extLst>
            </p:cNvPr>
            <p:cNvGrpSpPr/>
            <p:nvPr/>
          </p:nvGrpSpPr>
          <p:grpSpPr>
            <a:xfrm>
              <a:off x="6181967" y="1054790"/>
              <a:ext cx="1525134" cy="512410"/>
              <a:chOff x="6123023" y="964545"/>
              <a:chExt cx="1525134" cy="512410"/>
            </a:xfrm>
          </p:grpSpPr>
          <p:pic>
            <p:nvPicPr>
              <p:cNvPr id="720" name="Picture 719">
                <a:extLst>
                  <a:ext uri="{FF2B5EF4-FFF2-40B4-BE49-F238E27FC236}">
                    <a16:creationId xmlns:a16="http://schemas.microsoft.com/office/drawing/2014/main" id="{601FAA9D-8172-D779-5B49-9C3D8240C3D2}"/>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6123023" y="979324"/>
                <a:ext cx="543210" cy="482852"/>
              </a:xfrm>
              <a:prstGeom prst="rect">
                <a:avLst/>
              </a:prstGeom>
            </p:spPr>
          </p:pic>
          <p:pic>
            <p:nvPicPr>
              <p:cNvPr id="721" name="Picture 720">
                <a:extLst>
                  <a:ext uri="{FF2B5EF4-FFF2-40B4-BE49-F238E27FC236}">
                    <a16:creationId xmlns:a16="http://schemas.microsoft.com/office/drawing/2014/main" id="{73F4D330-9306-8CD5-4A9A-9601F5C04572}"/>
                  </a:ext>
                </a:extLst>
              </p:cNvPr>
              <p:cNvPicPr>
                <a:picLocks noChangeAspect="1"/>
              </p:cNvPicPr>
              <p:nvPr/>
            </p:nvPicPr>
            <p:blipFill>
              <a:blip r:embed="rId29">
                <a:extLst>
                  <a:ext uri="{28A0092B-C50C-407E-A947-70E740481C1C}">
                    <a14:useLocalDpi xmlns:a14="http://schemas.microsoft.com/office/drawing/2010/main" val="0"/>
                  </a:ext>
                </a:extLst>
              </a:blip>
              <a:srcRect t="60" b="60"/>
              <a:stretch/>
            </p:blipFill>
            <p:spPr>
              <a:xfrm>
                <a:off x="7104947" y="964545"/>
                <a:ext cx="543210" cy="512410"/>
              </a:xfrm>
              <a:prstGeom prst="rect">
                <a:avLst/>
              </a:prstGeom>
            </p:spPr>
          </p:pic>
        </p:grpSp>
        <p:sp>
          <p:nvSpPr>
            <p:cNvPr id="723" name="Rectangle 722">
              <a:extLst>
                <a:ext uri="{FF2B5EF4-FFF2-40B4-BE49-F238E27FC236}">
                  <a16:creationId xmlns:a16="http://schemas.microsoft.com/office/drawing/2014/main" id="{15C78BF2-411D-D8FB-C5C7-FE02BFFA3D1A}"/>
                </a:ext>
              </a:extLst>
            </p:cNvPr>
            <p:cNvSpPr/>
            <p:nvPr/>
          </p:nvSpPr>
          <p:spPr>
            <a:xfrm>
              <a:off x="2787003" y="533401"/>
              <a:ext cx="2801585"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Monitor – </a:t>
              </a:r>
              <a:r>
                <a:rPr lang="en-US" sz="1100" b="1" kern="0" err="1">
                  <a:solidFill>
                    <a:srgbClr val="FFFFFF"/>
                  </a:solidFill>
                  <a:latin typeface="Segoe UI Semibold"/>
                  <a:cs typeface="Segoe UI" panose="020B0502040204020203" pitchFamily="34" charset="0"/>
                </a:rPr>
                <a:t>logstream</a:t>
              </a:r>
              <a:r>
                <a:rPr lang="en-US" sz="1100" b="1" kern="0">
                  <a:solidFill>
                    <a:srgbClr val="FFFFFF"/>
                  </a:solidFill>
                  <a:latin typeface="Segoe UI Semibold"/>
                  <a:cs typeface="Segoe UI" panose="020B0502040204020203" pitchFamily="34" charset="0"/>
                </a:rPr>
                <a:t>, APM &amp; end-to-end</a:t>
              </a:r>
            </a:p>
          </p:txBody>
        </p:sp>
        <p:sp>
          <p:nvSpPr>
            <p:cNvPr id="724" name="Rectangle 723">
              <a:extLst>
                <a:ext uri="{FF2B5EF4-FFF2-40B4-BE49-F238E27FC236}">
                  <a16:creationId xmlns:a16="http://schemas.microsoft.com/office/drawing/2014/main" id="{AEB300EB-78D7-3286-0C7E-9E14E688AB6C}"/>
                </a:ext>
              </a:extLst>
            </p:cNvPr>
            <p:cNvSpPr/>
            <p:nvPr/>
          </p:nvSpPr>
          <p:spPr>
            <a:xfrm>
              <a:off x="5745027" y="533401"/>
              <a:ext cx="2399015" cy="1374699"/>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Identities –  end-users &amp; machines</a:t>
              </a:r>
            </a:p>
          </p:txBody>
        </p:sp>
        <p:grpSp>
          <p:nvGrpSpPr>
            <p:cNvPr id="737" name="Group 736">
              <a:extLst>
                <a:ext uri="{FF2B5EF4-FFF2-40B4-BE49-F238E27FC236}">
                  <a16:creationId xmlns:a16="http://schemas.microsoft.com/office/drawing/2014/main" id="{DF42F762-74FA-F111-1D6F-4360C8F8F4A2}"/>
                </a:ext>
              </a:extLst>
            </p:cNvPr>
            <p:cNvGrpSpPr/>
            <p:nvPr/>
          </p:nvGrpSpPr>
          <p:grpSpPr>
            <a:xfrm>
              <a:off x="2929005" y="1365254"/>
              <a:ext cx="2517580" cy="479708"/>
              <a:chOff x="2930851" y="1264929"/>
              <a:chExt cx="2517580" cy="479708"/>
            </a:xfrm>
          </p:grpSpPr>
          <p:pic>
            <p:nvPicPr>
              <p:cNvPr id="738" name="Graphic 737">
                <a:extLst>
                  <a:ext uri="{FF2B5EF4-FFF2-40B4-BE49-F238E27FC236}">
                    <a16:creationId xmlns:a16="http://schemas.microsoft.com/office/drawing/2014/main" id="{F868144F-3F81-F585-26E7-ACF40C173F9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489015" y="1264929"/>
                <a:ext cx="959416" cy="479708"/>
              </a:xfrm>
              <a:prstGeom prst="rect">
                <a:avLst/>
              </a:prstGeom>
            </p:spPr>
          </p:pic>
          <p:pic>
            <p:nvPicPr>
              <p:cNvPr id="739" name="Graphic 738">
                <a:extLst>
                  <a:ext uri="{FF2B5EF4-FFF2-40B4-BE49-F238E27FC236}">
                    <a16:creationId xmlns:a16="http://schemas.microsoft.com/office/drawing/2014/main" id="{9B666654-7060-75A2-32DE-3D4E9945633B}"/>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570429" y="1409420"/>
                <a:ext cx="646091" cy="190726"/>
              </a:xfrm>
              <a:prstGeom prst="rect">
                <a:avLst/>
              </a:prstGeom>
            </p:spPr>
          </p:pic>
          <p:grpSp>
            <p:nvGrpSpPr>
              <p:cNvPr id="740" name="Group 739">
                <a:extLst>
                  <a:ext uri="{FF2B5EF4-FFF2-40B4-BE49-F238E27FC236}">
                    <a16:creationId xmlns:a16="http://schemas.microsoft.com/office/drawing/2014/main" id="{F4174281-A0C9-562F-7CF1-791354BDCA7E}"/>
                  </a:ext>
                </a:extLst>
              </p:cNvPr>
              <p:cNvGrpSpPr/>
              <p:nvPr/>
            </p:nvGrpSpPr>
            <p:grpSpPr>
              <a:xfrm>
                <a:off x="2930851" y="1356931"/>
                <a:ext cx="367083" cy="295705"/>
                <a:chOff x="4779999" y="1643116"/>
                <a:chExt cx="304490" cy="245283"/>
              </a:xfrm>
            </p:grpSpPr>
            <p:pic>
              <p:nvPicPr>
                <p:cNvPr id="741" name="Picture 740" descr="Icon&#10;&#10;Description automatically generated">
                  <a:extLst>
                    <a:ext uri="{FF2B5EF4-FFF2-40B4-BE49-F238E27FC236}">
                      <a16:creationId xmlns:a16="http://schemas.microsoft.com/office/drawing/2014/main" id="{16094258-254C-728E-8056-CBCC33F1F058}"/>
                    </a:ext>
                  </a:extLst>
                </p:cNvPr>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742" name="Picture 741" descr="Icon&#10;&#10;Description automatically generated">
                  <a:extLst>
                    <a:ext uri="{FF2B5EF4-FFF2-40B4-BE49-F238E27FC236}">
                      <a16:creationId xmlns:a16="http://schemas.microsoft.com/office/drawing/2014/main" id="{28B6B252-A7B0-0D66-8DF2-8E80B64E4264}"/>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grpSp>
        <p:sp>
          <p:nvSpPr>
            <p:cNvPr id="744" name="Rectangle 743">
              <a:extLst>
                <a:ext uri="{FF2B5EF4-FFF2-40B4-BE49-F238E27FC236}">
                  <a16:creationId xmlns:a16="http://schemas.microsoft.com/office/drawing/2014/main" id="{258331CC-1EFF-994F-9B7E-353BAC9EA5A6}"/>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745" name="Group 744">
              <a:extLst>
                <a:ext uri="{FF2B5EF4-FFF2-40B4-BE49-F238E27FC236}">
                  <a16:creationId xmlns:a16="http://schemas.microsoft.com/office/drawing/2014/main" id="{0A064A32-55D1-8882-1CE9-425B98E72D58}"/>
                </a:ext>
              </a:extLst>
            </p:cNvPr>
            <p:cNvGrpSpPr/>
            <p:nvPr/>
          </p:nvGrpSpPr>
          <p:grpSpPr>
            <a:xfrm>
              <a:off x="245780" y="2944779"/>
              <a:ext cx="868444" cy="868444"/>
              <a:chOff x="850925" y="1704097"/>
              <a:chExt cx="744791" cy="744791"/>
            </a:xfrm>
          </p:grpSpPr>
          <p:sp>
            <p:nvSpPr>
              <p:cNvPr id="825" name="Rectangle 824">
                <a:extLst>
                  <a:ext uri="{FF2B5EF4-FFF2-40B4-BE49-F238E27FC236}">
                    <a16:creationId xmlns:a16="http://schemas.microsoft.com/office/drawing/2014/main" id="{8AD531AA-2EF8-1443-4560-6F81BFD7D2C9}"/>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26" name="Graphic 825">
                <a:extLst>
                  <a:ext uri="{FF2B5EF4-FFF2-40B4-BE49-F238E27FC236}">
                    <a16:creationId xmlns:a16="http://schemas.microsoft.com/office/drawing/2014/main" id="{A5A1ED13-CA36-BAAC-2252-9A0FD48CA2C3}"/>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896250" y="1749422"/>
                <a:ext cx="654141" cy="654141"/>
              </a:xfrm>
              <a:prstGeom prst="rect">
                <a:avLst/>
              </a:prstGeom>
            </p:spPr>
          </p:pic>
        </p:grpSp>
        <p:sp>
          <p:nvSpPr>
            <p:cNvPr id="746" name="TextBox 745" descr="Azure Spring Apps Diagram - 4 of 7">
              <a:extLst>
                <a:ext uri="{FF2B5EF4-FFF2-40B4-BE49-F238E27FC236}">
                  <a16:creationId xmlns:a16="http://schemas.microsoft.com/office/drawing/2014/main" id="{EA905DD1-B93B-0A5B-28CF-CF7907014E5F}"/>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pic>
          <p:nvPicPr>
            <p:cNvPr id="157" name="Graphic 156">
              <a:extLst>
                <a:ext uri="{FF2B5EF4-FFF2-40B4-BE49-F238E27FC236}">
                  <a16:creationId xmlns:a16="http://schemas.microsoft.com/office/drawing/2014/main" id="{1D8F0601-F331-8E75-B071-96ABD52C9A7E}"/>
                </a:ext>
                <a:ext uri="{C183D7F6-B498-43B3-948B-1728B52AA6E4}">
                  <adec:decorative xmlns:adec="http://schemas.microsoft.com/office/drawing/2017/decorative" val="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45731" y="5767027"/>
              <a:ext cx="490551" cy="490551"/>
            </a:xfrm>
            <a:prstGeom prst="rect">
              <a:avLst/>
            </a:prstGeom>
          </p:spPr>
        </p:pic>
      </p:grpSp>
    </p:spTree>
    <p:extLst>
      <p:ext uri="{BB962C8B-B14F-4D97-AF65-F5344CB8AC3E}">
        <p14:creationId xmlns:p14="http://schemas.microsoft.com/office/powerpoint/2010/main" val="179058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3C88-0533-F1EF-4A3F-FC85A585EAB9}"/>
              </a:ext>
            </a:extLst>
          </p:cNvPr>
          <p:cNvSpPr>
            <a:spLocks noGrp="1"/>
          </p:cNvSpPr>
          <p:nvPr>
            <p:ph type="title" idx="4294967295"/>
          </p:nvPr>
        </p:nvSpPr>
        <p:spPr>
          <a:xfrm>
            <a:off x="455994" y="-813819"/>
            <a:ext cx="11303917" cy="813819"/>
          </a:xfrm>
        </p:spPr>
        <p:txBody>
          <a:bodyPr vert="horz" wrap="square" lIns="0" tIns="91440" rIns="146304" bIns="91440" rtlCol="0" anchor="b">
            <a:noAutofit/>
          </a:bodyPr>
          <a:lstStyle/>
          <a:p>
            <a:r>
              <a:rPr lang="en-US"/>
              <a:t>Azure Spring Apps (slide 5 of 7)</a:t>
            </a:r>
          </a:p>
        </p:txBody>
      </p:sp>
      <p:grpSp>
        <p:nvGrpSpPr>
          <p:cNvPr id="3" name="Group 2" descr="automation tools">
            <a:extLst>
              <a:ext uri="{FF2B5EF4-FFF2-40B4-BE49-F238E27FC236}">
                <a16:creationId xmlns:a16="http://schemas.microsoft.com/office/drawing/2014/main" id="{C0DB1B70-7489-37EE-A4B7-06B22C3664C2}"/>
              </a:ext>
            </a:extLst>
          </p:cNvPr>
          <p:cNvGrpSpPr/>
          <p:nvPr/>
        </p:nvGrpSpPr>
        <p:grpSpPr>
          <a:xfrm>
            <a:off x="245780" y="533401"/>
            <a:ext cx="11258724" cy="5737728"/>
            <a:chOff x="245780" y="533401"/>
            <a:chExt cx="11258724" cy="5737728"/>
          </a:xfrm>
        </p:grpSpPr>
        <p:sp>
          <p:nvSpPr>
            <p:cNvPr id="134" name="Rectangle 133">
              <a:extLst>
                <a:ext uri="{FF2B5EF4-FFF2-40B4-BE49-F238E27FC236}">
                  <a16:creationId xmlns:a16="http://schemas.microsoft.com/office/drawing/2014/main" id="{4B593BB1-CD48-DAEE-42BE-FF7F9A03E614}"/>
                </a:ext>
              </a:extLst>
            </p:cNvPr>
            <p:cNvSpPr/>
            <p:nvPr/>
          </p:nvSpPr>
          <p:spPr>
            <a:xfrm>
              <a:off x="8300484" y="533401"/>
              <a:ext cx="3204017"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Automation</a:t>
              </a:r>
            </a:p>
          </p:txBody>
        </p:sp>
        <p:sp>
          <p:nvSpPr>
            <p:cNvPr id="80" name="TextBox 79">
              <a:extLst>
                <a:ext uri="{FF2B5EF4-FFF2-40B4-BE49-F238E27FC236}">
                  <a16:creationId xmlns:a16="http://schemas.microsoft.com/office/drawing/2014/main" id="{CAFA996F-9056-8F22-3BFF-969F9C1B087F}"/>
                </a:ext>
              </a:extLst>
            </p:cNvPr>
            <p:cNvSpPr txBox="1"/>
            <p:nvPr/>
          </p:nvSpPr>
          <p:spPr>
            <a:xfrm>
              <a:off x="3685803" y="5088164"/>
              <a:ext cx="4820395" cy="152349"/>
            </a:xfrm>
            <a:prstGeom prst="rect">
              <a:avLst/>
            </a:prstGeom>
            <a:noFill/>
          </p:spPr>
          <p:txBody>
            <a:bodyPr wrap="square" lIns="0" tIns="0" rIns="0" bIns="0" rtlCol="0">
              <a:spAutoFit/>
            </a:bodyPr>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Open source client libraries, integration modules and drivers</a:t>
              </a:r>
            </a:p>
          </p:txBody>
        </p:sp>
        <p:cxnSp>
          <p:nvCxnSpPr>
            <p:cNvPr id="81" name="Straight Arrow Connector 80">
              <a:extLst>
                <a:ext uri="{FF2B5EF4-FFF2-40B4-BE49-F238E27FC236}">
                  <a16:creationId xmlns:a16="http://schemas.microsoft.com/office/drawing/2014/main" id="{2D890E51-2E19-FF6C-CCE2-297BBB9BBAF4}"/>
                </a:ext>
              </a:extLst>
            </p:cNvPr>
            <p:cNvCxnSpPr>
              <a:cxnSpLocks/>
            </p:cNvCxnSpPr>
            <p:nvPr/>
          </p:nvCxnSpPr>
          <p:spPr>
            <a:xfrm flipH="1">
              <a:off x="647341" y="4771848"/>
              <a:ext cx="4514136" cy="0"/>
            </a:xfrm>
            <a:prstGeom prst="straightConnector1">
              <a:avLst/>
            </a:prstGeom>
            <a:noFill/>
            <a:ln w="12700" cap="flat" cmpd="sng" algn="ctr">
              <a:solidFill>
                <a:srgbClr val="737373"/>
              </a:solidFill>
              <a:prstDash val="dash"/>
              <a:headEnd type="none" w="med" len="sm"/>
              <a:tailEnd type="none" w="med" len="sm"/>
            </a:ln>
            <a:effectLst/>
          </p:spPr>
        </p:cxnSp>
        <p:cxnSp>
          <p:nvCxnSpPr>
            <p:cNvPr id="82" name="Straight Arrow Connector 81">
              <a:extLst>
                <a:ext uri="{FF2B5EF4-FFF2-40B4-BE49-F238E27FC236}">
                  <a16:creationId xmlns:a16="http://schemas.microsoft.com/office/drawing/2014/main" id="{4A0CBE8E-EA4C-011D-D70F-C3F5039F863A}"/>
                </a:ext>
              </a:extLst>
            </p:cNvPr>
            <p:cNvCxnSpPr>
              <a:cxnSpLocks/>
            </p:cNvCxnSpPr>
            <p:nvPr/>
          </p:nvCxnSpPr>
          <p:spPr>
            <a:xfrm flipH="1">
              <a:off x="6606053" y="4771853"/>
              <a:ext cx="4898450" cy="0"/>
            </a:xfrm>
            <a:prstGeom prst="straightConnector1">
              <a:avLst/>
            </a:prstGeom>
            <a:noFill/>
            <a:ln w="12700" cap="flat" cmpd="sng" algn="ctr">
              <a:solidFill>
                <a:srgbClr val="737373"/>
              </a:solidFill>
              <a:prstDash val="dash"/>
              <a:headEnd type="none" w="med" len="sm"/>
              <a:tailEnd type="none" w="med" len="sm"/>
            </a:ln>
            <a:effectLst/>
          </p:spPr>
        </p:cxnSp>
        <p:sp>
          <p:nvSpPr>
            <p:cNvPr id="83" name="Rectangle 82">
              <a:extLst>
                <a:ext uri="{FF2B5EF4-FFF2-40B4-BE49-F238E27FC236}">
                  <a16:creationId xmlns:a16="http://schemas.microsoft.com/office/drawing/2014/main" id="{E7F7C0BF-D1DB-75FE-5983-A278D6632084}"/>
                </a:ext>
              </a:extLst>
            </p:cNvPr>
            <p:cNvSpPr/>
            <p:nvPr/>
          </p:nvSpPr>
          <p:spPr>
            <a:xfrm>
              <a:off x="677504" y="5396022"/>
              <a:ext cx="3367372"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Data</a:t>
              </a:r>
            </a:p>
          </p:txBody>
        </p:sp>
        <p:sp>
          <p:nvSpPr>
            <p:cNvPr id="86" name="Rectangle 85">
              <a:extLst>
                <a:ext uri="{FF2B5EF4-FFF2-40B4-BE49-F238E27FC236}">
                  <a16:creationId xmlns:a16="http://schemas.microsoft.com/office/drawing/2014/main" id="{53F37064-E4D1-008A-7A42-E750D9C03402}"/>
                </a:ext>
              </a:extLst>
            </p:cNvPr>
            <p:cNvSpPr/>
            <p:nvPr/>
          </p:nvSpPr>
          <p:spPr>
            <a:xfrm>
              <a:off x="420509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 Storage</a:t>
              </a:r>
            </a:p>
          </p:txBody>
        </p:sp>
        <p:sp>
          <p:nvSpPr>
            <p:cNvPr id="87" name="Rectangle 86">
              <a:extLst>
                <a:ext uri="{FF2B5EF4-FFF2-40B4-BE49-F238E27FC236}">
                  <a16:creationId xmlns:a16="http://schemas.microsoft.com/office/drawing/2014/main" id="{A021A11A-5231-0E97-3C42-E1CA05831665}"/>
                </a:ext>
              </a:extLst>
            </p:cNvPr>
            <p:cNvSpPr/>
            <p:nvPr/>
          </p:nvSpPr>
          <p:spPr>
            <a:xfrm>
              <a:off x="5515779" y="5396022"/>
              <a:ext cx="1150454" cy="875107"/>
            </a:xfrm>
            <a:prstGeom prst="rect">
              <a:avLst/>
            </a:prstGeom>
            <a:noFill/>
            <a:ln w="12700" cap="flat">
              <a:solidFill>
                <a:srgbClr val="505050"/>
              </a:solidFill>
              <a:miter lim="800000"/>
              <a:headEnd/>
              <a:tailEnd/>
            </a:ln>
            <a:effectLst/>
          </p:spPr>
          <p:txBody>
            <a:bodyPr wrap="non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Cache </a:t>
              </a:r>
            </a:p>
          </p:txBody>
        </p:sp>
        <p:sp>
          <p:nvSpPr>
            <p:cNvPr id="88" name="Rectangle 87">
              <a:extLst>
                <a:ext uri="{FF2B5EF4-FFF2-40B4-BE49-F238E27FC236}">
                  <a16:creationId xmlns:a16="http://schemas.microsoft.com/office/drawing/2014/main" id="{45C062E0-FC24-3F63-BFAA-0E180D168D78}"/>
                </a:ext>
              </a:extLst>
            </p:cNvPr>
            <p:cNvSpPr/>
            <p:nvPr/>
          </p:nvSpPr>
          <p:spPr>
            <a:xfrm>
              <a:off x="6826457" y="5396022"/>
              <a:ext cx="3052781"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Async communications – JMS and Kafka</a:t>
              </a:r>
            </a:p>
          </p:txBody>
        </p:sp>
        <p:sp>
          <p:nvSpPr>
            <p:cNvPr id="89" name="Rectangle 88">
              <a:extLst>
                <a:ext uri="{FF2B5EF4-FFF2-40B4-BE49-F238E27FC236}">
                  <a16:creationId xmlns:a16="http://schemas.microsoft.com/office/drawing/2014/main" id="{3741CE06-C1C0-C7A8-402F-1E4FFFEB3822}"/>
                </a:ext>
              </a:extLst>
            </p:cNvPr>
            <p:cNvSpPr/>
            <p:nvPr/>
          </p:nvSpPr>
          <p:spPr>
            <a:xfrm>
              <a:off x="10039461" y="5396022"/>
              <a:ext cx="1465043" cy="875107"/>
            </a:xfrm>
            <a:prstGeom prst="rect">
              <a:avLst/>
            </a:prstGeom>
            <a:noFill/>
            <a:ln w="12700" cap="flat">
              <a:solidFill>
                <a:srgbClr val="505050"/>
              </a:solidFill>
              <a:miter lim="800000"/>
              <a:headEnd/>
              <a:tailEnd/>
            </a:ln>
            <a:effectLst/>
          </p:spPr>
          <p:txBody>
            <a:bodyPr wrap="square" lIns="36576" tIns="91440" rIns="36576" anchor="t"/>
            <a:lstStyle/>
            <a:p>
              <a:pPr algn="ctr" fontAlgn="base">
                <a:lnSpc>
                  <a:spcPct val="90000"/>
                </a:lnSpc>
                <a:spcBef>
                  <a:spcPct val="0"/>
                </a:spcBef>
                <a:spcAft>
                  <a:spcPct val="0"/>
                </a:spcAft>
                <a:defRPr/>
              </a:pPr>
              <a:r>
                <a:rPr lang="en-US" sz="1100" b="1" kern="0">
                  <a:solidFill>
                    <a:srgbClr val="FFFFFF"/>
                  </a:solidFill>
                  <a:latin typeface="Segoe UI Semibold"/>
                  <a:cs typeface="Segoe UI" panose="020B0502040204020203" pitchFamily="34" charset="0"/>
                </a:rPr>
                <a:t>Keys, secrets </a:t>
              </a:r>
              <a:br>
                <a:rPr lang="en-US" sz="1100" b="1" kern="0">
                  <a:solidFill>
                    <a:srgbClr val="FFFFFF"/>
                  </a:solidFill>
                  <a:latin typeface="Segoe UI Semibold"/>
                  <a:cs typeface="Segoe UI" panose="020B0502040204020203" pitchFamily="34" charset="0"/>
                </a:rPr>
              </a:br>
              <a:r>
                <a:rPr lang="en-US" sz="1100" b="1" kern="0">
                  <a:solidFill>
                    <a:srgbClr val="FFFFFF"/>
                  </a:solidFill>
                  <a:latin typeface="Segoe UI Semibold"/>
                  <a:cs typeface="Segoe UI" panose="020B0502040204020203" pitchFamily="34" charset="0"/>
                </a:rPr>
                <a:t>&amp; certs</a:t>
              </a:r>
            </a:p>
          </p:txBody>
        </p:sp>
        <p:pic>
          <p:nvPicPr>
            <p:cNvPr id="235" name="Graphic 234">
              <a:extLst>
                <a:ext uri="{FF2B5EF4-FFF2-40B4-BE49-F238E27FC236}">
                  <a16:creationId xmlns:a16="http://schemas.microsoft.com/office/drawing/2014/main" id="{9F4822B1-D8AE-841E-F581-4C1A1EEB76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0814" y="5837027"/>
              <a:ext cx="350552" cy="350552"/>
            </a:xfrm>
            <a:prstGeom prst="rect">
              <a:avLst/>
            </a:prstGeom>
          </p:spPr>
        </p:pic>
        <p:pic>
          <p:nvPicPr>
            <p:cNvPr id="236" name="Graphic 235">
              <a:extLst>
                <a:ext uri="{FF2B5EF4-FFF2-40B4-BE49-F238E27FC236}">
                  <a16:creationId xmlns:a16="http://schemas.microsoft.com/office/drawing/2014/main" id="{8FF73AFA-E621-F545-A49D-D76DAC722F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66550" y="5837027"/>
              <a:ext cx="350552" cy="350552"/>
            </a:xfrm>
            <a:prstGeom prst="rect">
              <a:avLst/>
            </a:prstGeom>
          </p:spPr>
        </p:pic>
        <p:pic>
          <p:nvPicPr>
            <p:cNvPr id="237" name="Graphic 236">
              <a:extLst>
                <a:ext uri="{FF2B5EF4-FFF2-40B4-BE49-F238E27FC236}">
                  <a16:creationId xmlns:a16="http://schemas.microsoft.com/office/drawing/2014/main" id="{4FD9339F-D914-2632-2907-1C256D92B6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17972" y="5837027"/>
              <a:ext cx="350552" cy="350552"/>
            </a:xfrm>
            <a:prstGeom prst="rect">
              <a:avLst/>
            </a:prstGeom>
          </p:spPr>
        </p:pic>
        <p:pic>
          <p:nvPicPr>
            <p:cNvPr id="238" name="Graphic 237">
              <a:extLst>
                <a:ext uri="{FF2B5EF4-FFF2-40B4-BE49-F238E27FC236}">
                  <a16:creationId xmlns:a16="http://schemas.microsoft.com/office/drawing/2014/main" id="{DF74117A-6951-E2CC-C147-A9F7186C6C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69394" y="5837027"/>
              <a:ext cx="350552" cy="350552"/>
            </a:xfrm>
            <a:prstGeom prst="rect">
              <a:avLst/>
            </a:prstGeom>
          </p:spPr>
        </p:pic>
        <p:pic>
          <p:nvPicPr>
            <p:cNvPr id="239" name="Graphic 238">
              <a:extLst>
                <a:ext uri="{FF2B5EF4-FFF2-40B4-BE49-F238E27FC236}">
                  <a16:creationId xmlns:a16="http://schemas.microsoft.com/office/drawing/2014/main" id="{AA0D5CF9-698A-5F1D-499B-A94830807F2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3706" y="5837027"/>
              <a:ext cx="350552" cy="350552"/>
            </a:xfrm>
            <a:prstGeom prst="rect">
              <a:avLst/>
            </a:prstGeom>
          </p:spPr>
        </p:pic>
        <p:pic>
          <p:nvPicPr>
            <p:cNvPr id="240" name="Graphic 239">
              <a:extLst>
                <a:ext uri="{FF2B5EF4-FFF2-40B4-BE49-F238E27FC236}">
                  <a16:creationId xmlns:a16="http://schemas.microsoft.com/office/drawing/2014/main" id="{A5ADD668-5A65-3DD3-7009-EAA392F2FEC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15128" y="5837027"/>
              <a:ext cx="350552" cy="350552"/>
            </a:xfrm>
            <a:prstGeom prst="rect">
              <a:avLst/>
            </a:prstGeom>
          </p:spPr>
        </p:pic>
        <p:pic>
          <p:nvPicPr>
            <p:cNvPr id="230" name="Graphic 229">
              <a:extLst>
                <a:ext uri="{FF2B5EF4-FFF2-40B4-BE49-F238E27FC236}">
                  <a16:creationId xmlns:a16="http://schemas.microsoft.com/office/drawing/2014/main" id="{43BDC1B8-3894-BBA9-A7D3-693E8954627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186331" y="5849942"/>
              <a:ext cx="324723" cy="324723"/>
            </a:xfrm>
            <a:prstGeom prst="rect">
              <a:avLst/>
            </a:prstGeom>
          </p:spPr>
        </p:pic>
        <p:pic>
          <p:nvPicPr>
            <p:cNvPr id="231" name="Graphic 230">
              <a:extLst>
                <a:ext uri="{FF2B5EF4-FFF2-40B4-BE49-F238E27FC236}">
                  <a16:creationId xmlns:a16="http://schemas.microsoft.com/office/drawing/2014/main" id="{4E31D80C-593E-6BC1-B7ED-4DE15C6DA37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164809" y="5849942"/>
              <a:ext cx="324723" cy="324723"/>
            </a:xfrm>
            <a:prstGeom prst="rect">
              <a:avLst/>
            </a:prstGeom>
          </p:spPr>
        </p:pic>
        <p:grpSp>
          <p:nvGrpSpPr>
            <p:cNvPr id="232" name="Group 231">
              <a:extLst>
                <a:ext uri="{FF2B5EF4-FFF2-40B4-BE49-F238E27FC236}">
                  <a16:creationId xmlns:a16="http://schemas.microsoft.com/office/drawing/2014/main" id="{CAB09FE3-4F53-CBF0-9A75-4507DB611E34}"/>
                </a:ext>
              </a:extLst>
            </p:cNvPr>
            <p:cNvGrpSpPr/>
            <p:nvPr/>
          </p:nvGrpSpPr>
          <p:grpSpPr>
            <a:xfrm>
              <a:off x="9207880" y="5843085"/>
              <a:ext cx="338468" cy="338469"/>
              <a:chOff x="8979364" y="5100543"/>
              <a:chExt cx="311966" cy="311967"/>
            </a:xfrm>
            <a:solidFill>
              <a:srgbClr val="FFFFFF"/>
            </a:solidFill>
          </p:grpSpPr>
          <p:sp>
            <p:nvSpPr>
              <p:cNvPr id="233" name="Freeform: Shape 232">
                <a:extLst>
                  <a:ext uri="{FF2B5EF4-FFF2-40B4-BE49-F238E27FC236}">
                    <a16:creationId xmlns:a16="http://schemas.microsoft.com/office/drawing/2014/main" id="{AE103A30-8A7D-F94A-E0F6-56FC55028FCB}"/>
                  </a:ext>
                </a:extLst>
              </p:cNvPr>
              <p:cNvSpPr/>
              <p:nvPr/>
            </p:nvSpPr>
            <p:spPr>
              <a:xfrm>
                <a:off x="9034403" y="5164768"/>
                <a:ext cx="192677" cy="192677"/>
              </a:xfrm>
              <a:custGeom>
                <a:avLst/>
                <a:gdLst>
                  <a:gd name="connsiteX0" fmla="*/ 92929 w 192677"/>
                  <a:gd name="connsiteY0" fmla="*/ 0 h 192677"/>
                  <a:gd name="connsiteX1" fmla="*/ 99723 w 192677"/>
                  <a:gd name="connsiteY1" fmla="*/ 0 h 192677"/>
                  <a:gd name="connsiteX2" fmla="*/ 100944 w 192677"/>
                  <a:gd name="connsiteY2" fmla="*/ 24097 h 192677"/>
                  <a:gd name="connsiteX3" fmla="*/ 101631 w 192677"/>
                  <a:gd name="connsiteY3" fmla="*/ 48169 h 192677"/>
                  <a:gd name="connsiteX4" fmla="*/ 102089 w 192677"/>
                  <a:gd name="connsiteY4" fmla="*/ 90588 h 192677"/>
                  <a:gd name="connsiteX5" fmla="*/ 144507 w 192677"/>
                  <a:gd name="connsiteY5" fmla="*/ 91224 h 192677"/>
                  <a:gd name="connsiteX6" fmla="*/ 168605 w 192677"/>
                  <a:gd name="connsiteY6" fmla="*/ 91962 h 192677"/>
                  <a:gd name="connsiteX7" fmla="*/ 192677 w 192677"/>
                  <a:gd name="connsiteY7" fmla="*/ 93259 h 192677"/>
                  <a:gd name="connsiteX8" fmla="*/ 192677 w 192677"/>
                  <a:gd name="connsiteY8" fmla="*/ 99417 h 192677"/>
                  <a:gd name="connsiteX9" fmla="*/ 168605 w 192677"/>
                  <a:gd name="connsiteY9" fmla="*/ 100690 h 192677"/>
                  <a:gd name="connsiteX10" fmla="*/ 168630 w 192677"/>
                  <a:gd name="connsiteY10" fmla="*/ 100766 h 192677"/>
                  <a:gd name="connsiteX11" fmla="*/ 144533 w 192677"/>
                  <a:gd name="connsiteY11" fmla="*/ 101529 h 192677"/>
                  <a:gd name="connsiteX12" fmla="*/ 124151 w 192677"/>
                  <a:gd name="connsiteY12" fmla="*/ 101936 h 192677"/>
                  <a:gd name="connsiteX13" fmla="*/ 142828 w 192677"/>
                  <a:gd name="connsiteY13" fmla="*/ 110130 h 192677"/>
                  <a:gd name="connsiteX14" fmla="*/ 164788 w 192677"/>
                  <a:gd name="connsiteY14" fmla="*/ 120028 h 192677"/>
                  <a:gd name="connsiteX15" fmla="*/ 186569 w 192677"/>
                  <a:gd name="connsiteY15" fmla="*/ 130436 h 192677"/>
                  <a:gd name="connsiteX16" fmla="*/ 184203 w 192677"/>
                  <a:gd name="connsiteY16" fmla="*/ 136136 h 192677"/>
                  <a:gd name="connsiteX17" fmla="*/ 161480 w 192677"/>
                  <a:gd name="connsiteY17" fmla="*/ 128095 h 192677"/>
                  <a:gd name="connsiteX18" fmla="*/ 138935 w 192677"/>
                  <a:gd name="connsiteY18" fmla="*/ 119570 h 192677"/>
                  <a:gd name="connsiteX19" fmla="*/ 119952 w 192677"/>
                  <a:gd name="connsiteY19" fmla="*/ 112140 h 192677"/>
                  <a:gd name="connsiteX20" fmla="*/ 134075 w 192677"/>
                  <a:gd name="connsiteY20" fmla="*/ 126848 h 192677"/>
                  <a:gd name="connsiteX21" fmla="*/ 150589 w 192677"/>
                  <a:gd name="connsiteY21" fmla="*/ 144406 h 192677"/>
                  <a:gd name="connsiteX22" fmla="*/ 166722 w 192677"/>
                  <a:gd name="connsiteY22" fmla="*/ 162345 h 192677"/>
                  <a:gd name="connsiteX23" fmla="*/ 162345 w 192677"/>
                  <a:gd name="connsiteY23" fmla="*/ 166722 h 192677"/>
                  <a:gd name="connsiteX24" fmla="*/ 144406 w 192677"/>
                  <a:gd name="connsiteY24" fmla="*/ 150589 h 192677"/>
                  <a:gd name="connsiteX25" fmla="*/ 126848 w 192677"/>
                  <a:gd name="connsiteY25" fmla="*/ 134075 h 192677"/>
                  <a:gd name="connsiteX26" fmla="*/ 112140 w 192677"/>
                  <a:gd name="connsiteY26" fmla="*/ 119952 h 192677"/>
                  <a:gd name="connsiteX27" fmla="*/ 119545 w 192677"/>
                  <a:gd name="connsiteY27" fmla="*/ 138960 h 192677"/>
                  <a:gd name="connsiteX28" fmla="*/ 128069 w 192677"/>
                  <a:gd name="connsiteY28" fmla="*/ 161480 h 192677"/>
                  <a:gd name="connsiteX29" fmla="*/ 136085 w 192677"/>
                  <a:gd name="connsiteY29" fmla="*/ 184203 h 192677"/>
                  <a:gd name="connsiteX30" fmla="*/ 130385 w 192677"/>
                  <a:gd name="connsiteY30" fmla="*/ 186570 h 192677"/>
                  <a:gd name="connsiteX31" fmla="*/ 120003 w 192677"/>
                  <a:gd name="connsiteY31" fmla="*/ 164788 h 192677"/>
                  <a:gd name="connsiteX32" fmla="*/ 110079 w 192677"/>
                  <a:gd name="connsiteY32" fmla="*/ 142828 h 192677"/>
                  <a:gd name="connsiteX33" fmla="*/ 101885 w 192677"/>
                  <a:gd name="connsiteY33" fmla="*/ 124125 h 192677"/>
                  <a:gd name="connsiteX34" fmla="*/ 101453 w 192677"/>
                  <a:gd name="connsiteY34" fmla="*/ 144533 h 192677"/>
                  <a:gd name="connsiteX35" fmla="*/ 100715 w 192677"/>
                  <a:gd name="connsiteY35" fmla="*/ 168605 h 192677"/>
                  <a:gd name="connsiteX36" fmla="*/ 99417 w 192677"/>
                  <a:gd name="connsiteY36" fmla="*/ 192677 h 192677"/>
                  <a:gd name="connsiteX37" fmla="*/ 93259 w 192677"/>
                  <a:gd name="connsiteY37" fmla="*/ 192677 h 192677"/>
                  <a:gd name="connsiteX38" fmla="*/ 91987 w 192677"/>
                  <a:gd name="connsiteY38" fmla="*/ 168605 h 192677"/>
                  <a:gd name="connsiteX39" fmla="*/ 91224 w 192677"/>
                  <a:gd name="connsiteY39" fmla="*/ 144533 h 192677"/>
                  <a:gd name="connsiteX40" fmla="*/ 90587 w 192677"/>
                  <a:gd name="connsiteY40" fmla="*/ 102115 h 192677"/>
                  <a:gd name="connsiteX41" fmla="*/ 48169 w 192677"/>
                  <a:gd name="connsiteY41" fmla="*/ 101631 h 192677"/>
                  <a:gd name="connsiteX42" fmla="*/ 24072 w 192677"/>
                  <a:gd name="connsiteY42" fmla="*/ 100969 h 192677"/>
                  <a:gd name="connsiteX43" fmla="*/ 0 w 192677"/>
                  <a:gd name="connsiteY43" fmla="*/ 99748 h 192677"/>
                  <a:gd name="connsiteX44" fmla="*/ 0 w 192677"/>
                  <a:gd name="connsiteY44" fmla="*/ 92954 h 192677"/>
                  <a:gd name="connsiteX45" fmla="*/ 24072 w 192677"/>
                  <a:gd name="connsiteY45" fmla="*/ 91733 h 192677"/>
                  <a:gd name="connsiteX46" fmla="*/ 48144 w 192677"/>
                  <a:gd name="connsiteY46" fmla="*/ 91046 h 192677"/>
                  <a:gd name="connsiteX47" fmla="*/ 68042 w 192677"/>
                  <a:gd name="connsiteY47" fmla="*/ 90715 h 192677"/>
                  <a:gd name="connsiteX48" fmla="*/ 49798 w 192677"/>
                  <a:gd name="connsiteY48" fmla="*/ 82776 h 192677"/>
                  <a:gd name="connsiteX49" fmla="*/ 27812 w 192677"/>
                  <a:gd name="connsiteY49" fmla="*/ 72928 h 192677"/>
                  <a:gd name="connsiteX50" fmla="*/ 6031 w 192677"/>
                  <a:gd name="connsiteY50" fmla="*/ 62597 h 192677"/>
                  <a:gd name="connsiteX51" fmla="*/ 8626 w 192677"/>
                  <a:gd name="connsiteY51" fmla="*/ 56312 h 192677"/>
                  <a:gd name="connsiteX52" fmla="*/ 31349 w 192677"/>
                  <a:gd name="connsiteY52" fmla="*/ 64404 h 192677"/>
                  <a:gd name="connsiteX53" fmla="*/ 53869 w 192677"/>
                  <a:gd name="connsiteY53" fmla="*/ 73004 h 192677"/>
                  <a:gd name="connsiteX54" fmla="*/ 72394 w 192677"/>
                  <a:gd name="connsiteY54" fmla="*/ 80307 h 192677"/>
                  <a:gd name="connsiteX55" fmla="*/ 58551 w 192677"/>
                  <a:gd name="connsiteY55" fmla="*/ 66007 h 192677"/>
                  <a:gd name="connsiteX56" fmla="*/ 41986 w 192677"/>
                  <a:gd name="connsiteY56" fmla="*/ 48500 h 192677"/>
                  <a:gd name="connsiteX57" fmla="*/ 25828 w 192677"/>
                  <a:gd name="connsiteY57" fmla="*/ 30611 h 192677"/>
                  <a:gd name="connsiteX58" fmla="*/ 30637 w 192677"/>
                  <a:gd name="connsiteY58" fmla="*/ 25802 h 192677"/>
                  <a:gd name="connsiteX59" fmla="*/ 48525 w 192677"/>
                  <a:gd name="connsiteY59" fmla="*/ 41986 h 192677"/>
                  <a:gd name="connsiteX60" fmla="*/ 66032 w 192677"/>
                  <a:gd name="connsiteY60" fmla="*/ 58551 h 192677"/>
                  <a:gd name="connsiteX61" fmla="*/ 80333 w 192677"/>
                  <a:gd name="connsiteY61" fmla="*/ 72394 h 192677"/>
                  <a:gd name="connsiteX62" fmla="*/ 73030 w 192677"/>
                  <a:gd name="connsiteY62" fmla="*/ 53869 h 192677"/>
                  <a:gd name="connsiteX63" fmla="*/ 64429 w 192677"/>
                  <a:gd name="connsiteY63" fmla="*/ 31349 h 192677"/>
                  <a:gd name="connsiteX64" fmla="*/ 56337 w 192677"/>
                  <a:gd name="connsiteY64" fmla="*/ 8652 h 192677"/>
                  <a:gd name="connsiteX65" fmla="*/ 62622 w 192677"/>
                  <a:gd name="connsiteY65" fmla="*/ 6031 h 192677"/>
                  <a:gd name="connsiteX66" fmla="*/ 72953 w 192677"/>
                  <a:gd name="connsiteY66" fmla="*/ 27812 h 192677"/>
                  <a:gd name="connsiteX67" fmla="*/ 82776 w 192677"/>
                  <a:gd name="connsiteY67" fmla="*/ 49798 h 192677"/>
                  <a:gd name="connsiteX68" fmla="*/ 90715 w 192677"/>
                  <a:gd name="connsiteY68" fmla="*/ 68068 h 192677"/>
                  <a:gd name="connsiteX69" fmla="*/ 91046 w 192677"/>
                  <a:gd name="connsiteY69" fmla="*/ 48169 h 192677"/>
                  <a:gd name="connsiteX70" fmla="*/ 91707 w 192677"/>
                  <a:gd name="connsiteY70" fmla="*/ 24097 h 192677"/>
                  <a:gd name="connsiteX71" fmla="*/ 92929 w 192677"/>
                  <a:gd name="connsiteY71" fmla="*/ 0 h 19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677" h="192677">
                    <a:moveTo>
                      <a:pt x="92929" y="0"/>
                    </a:moveTo>
                    <a:lnTo>
                      <a:pt x="99723" y="0"/>
                    </a:lnTo>
                    <a:cubicBezTo>
                      <a:pt x="100308" y="8041"/>
                      <a:pt x="100537" y="16056"/>
                      <a:pt x="100944" y="24097"/>
                    </a:cubicBezTo>
                    <a:lnTo>
                      <a:pt x="101631" y="48169"/>
                    </a:lnTo>
                    <a:cubicBezTo>
                      <a:pt x="101987" y="62317"/>
                      <a:pt x="102064" y="76465"/>
                      <a:pt x="102089" y="90588"/>
                    </a:cubicBezTo>
                    <a:cubicBezTo>
                      <a:pt x="116237" y="90664"/>
                      <a:pt x="130385" y="90791"/>
                      <a:pt x="144507" y="91224"/>
                    </a:cubicBezTo>
                    <a:lnTo>
                      <a:pt x="168605" y="91962"/>
                    </a:lnTo>
                    <a:cubicBezTo>
                      <a:pt x="176620" y="92420"/>
                      <a:pt x="184661" y="92674"/>
                      <a:pt x="192677" y="93259"/>
                    </a:cubicBezTo>
                    <a:lnTo>
                      <a:pt x="192677" y="99417"/>
                    </a:lnTo>
                    <a:cubicBezTo>
                      <a:pt x="184661" y="100003"/>
                      <a:pt x="176620" y="100257"/>
                      <a:pt x="168605" y="100690"/>
                    </a:cubicBezTo>
                    <a:lnTo>
                      <a:pt x="168630" y="100766"/>
                    </a:lnTo>
                    <a:lnTo>
                      <a:pt x="144533" y="101529"/>
                    </a:lnTo>
                    <a:cubicBezTo>
                      <a:pt x="137739" y="101733"/>
                      <a:pt x="130945" y="101835"/>
                      <a:pt x="124151" y="101936"/>
                    </a:cubicBezTo>
                    <a:cubicBezTo>
                      <a:pt x="130385" y="104634"/>
                      <a:pt x="136619" y="107331"/>
                      <a:pt x="142828" y="110130"/>
                    </a:cubicBezTo>
                    <a:lnTo>
                      <a:pt x="164788" y="120028"/>
                    </a:lnTo>
                    <a:cubicBezTo>
                      <a:pt x="172065" y="123515"/>
                      <a:pt x="179368" y="126823"/>
                      <a:pt x="186569" y="130436"/>
                    </a:cubicBezTo>
                    <a:lnTo>
                      <a:pt x="184203" y="136136"/>
                    </a:lnTo>
                    <a:cubicBezTo>
                      <a:pt x="176569" y="133591"/>
                      <a:pt x="169063" y="130767"/>
                      <a:pt x="161480" y="128095"/>
                    </a:cubicBezTo>
                    <a:lnTo>
                      <a:pt x="138935" y="119570"/>
                    </a:lnTo>
                    <a:cubicBezTo>
                      <a:pt x="132599" y="117153"/>
                      <a:pt x="126263" y="114659"/>
                      <a:pt x="119952" y="112140"/>
                    </a:cubicBezTo>
                    <a:cubicBezTo>
                      <a:pt x="124710" y="117000"/>
                      <a:pt x="129418" y="121911"/>
                      <a:pt x="134075" y="126848"/>
                    </a:cubicBezTo>
                    <a:lnTo>
                      <a:pt x="150589" y="144406"/>
                    </a:lnTo>
                    <a:cubicBezTo>
                      <a:pt x="155958" y="150385"/>
                      <a:pt x="161454" y="156263"/>
                      <a:pt x="166722" y="162345"/>
                    </a:cubicBezTo>
                    <a:lnTo>
                      <a:pt x="162345" y="166722"/>
                    </a:lnTo>
                    <a:cubicBezTo>
                      <a:pt x="156238" y="161454"/>
                      <a:pt x="150385" y="155958"/>
                      <a:pt x="144406" y="150589"/>
                    </a:cubicBezTo>
                    <a:lnTo>
                      <a:pt x="126848" y="134075"/>
                    </a:lnTo>
                    <a:cubicBezTo>
                      <a:pt x="121886" y="129418"/>
                      <a:pt x="117000" y="124685"/>
                      <a:pt x="112140" y="119952"/>
                    </a:cubicBezTo>
                    <a:cubicBezTo>
                      <a:pt x="114634" y="126263"/>
                      <a:pt x="117153" y="132599"/>
                      <a:pt x="119545" y="138960"/>
                    </a:cubicBezTo>
                    <a:lnTo>
                      <a:pt x="128069" y="161480"/>
                    </a:lnTo>
                    <a:cubicBezTo>
                      <a:pt x="130741" y="169063"/>
                      <a:pt x="133566" y="176569"/>
                      <a:pt x="136085" y="184203"/>
                    </a:cubicBezTo>
                    <a:lnTo>
                      <a:pt x="130385" y="186570"/>
                    </a:lnTo>
                    <a:cubicBezTo>
                      <a:pt x="126772" y="179343"/>
                      <a:pt x="123464" y="172040"/>
                      <a:pt x="120003" y="164788"/>
                    </a:cubicBezTo>
                    <a:lnTo>
                      <a:pt x="110079" y="142828"/>
                    </a:lnTo>
                    <a:cubicBezTo>
                      <a:pt x="107280" y="136619"/>
                      <a:pt x="104557" y="130360"/>
                      <a:pt x="101885" y="124125"/>
                    </a:cubicBezTo>
                    <a:cubicBezTo>
                      <a:pt x="101784" y="130945"/>
                      <a:pt x="101656" y="137739"/>
                      <a:pt x="101453" y="144533"/>
                    </a:cubicBezTo>
                    <a:lnTo>
                      <a:pt x="100715" y="168605"/>
                    </a:lnTo>
                    <a:cubicBezTo>
                      <a:pt x="100257" y="176620"/>
                      <a:pt x="100002" y="184661"/>
                      <a:pt x="99417" y="192677"/>
                    </a:cubicBezTo>
                    <a:lnTo>
                      <a:pt x="93259" y="192677"/>
                    </a:lnTo>
                    <a:cubicBezTo>
                      <a:pt x="92674" y="184661"/>
                      <a:pt x="92420" y="176620"/>
                      <a:pt x="91987" y="168605"/>
                    </a:cubicBezTo>
                    <a:lnTo>
                      <a:pt x="91224" y="144533"/>
                    </a:lnTo>
                    <a:cubicBezTo>
                      <a:pt x="90791" y="130385"/>
                      <a:pt x="90689" y="116237"/>
                      <a:pt x="90587" y="102115"/>
                    </a:cubicBezTo>
                    <a:cubicBezTo>
                      <a:pt x="76465" y="102089"/>
                      <a:pt x="62317" y="102013"/>
                      <a:pt x="48169" y="101631"/>
                    </a:cubicBezTo>
                    <a:lnTo>
                      <a:pt x="24072" y="100969"/>
                    </a:lnTo>
                    <a:cubicBezTo>
                      <a:pt x="16056" y="100537"/>
                      <a:pt x="8015" y="100308"/>
                      <a:pt x="0" y="99748"/>
                    </a:cubicBezTo>
                    <a:lnTo>
                      <a:pt x="0" y="92954"/>
                    </a:lnTo>
                    <a:cubicBezTo>
                      <a:pt x="8015" y="92369"/>
                      <a:pt x="16056" y="92140"/>
                      <a:pt x="24072" y="91733"/>
                    </a:cubicBezTo>
                    <a:lnTo>
                      <a:pt x="48144" y="91046"/>
                    </a:lnTo>
                    <a:cubicBezTo>
                      <a:pt x="54785" y="90867"/>
                      <a:pt x="61401" y="90791"/>
                      <a:pt x="68042" y="90715"/>
                    </a:cubicBezTo>
                    <a:cubicBezTo>
                      <a:pt x="61961" y="88094"/>
                      <a:pt x="55854" y="85473"/>
                      <a:pt x="49798" y="82776"/>
                    </a:cubicBezTo>
                    <a:lnTo>
                      <a:pt x="27812" y="72928"/>
                    </a:lnTo>
                    <a:cubicBezTo>
                      <a:pt x="20560" y="69493"/>
                      <a:pt x="13232" y="66185"/>
                      <a:pt x="6031" y="62597"/>
                    </a:cubicBezTo>
                    <a:lnTo>
                      <a:pt x="8626" y="56312"/>
                    </a:lnTo>
                    <a:cubicBezTo>
                      <a:pt x="16260" y="58856"/>
                      <a:pt x="23792" y="61706"/>
                      <a:pt x="31349" y="64404"/>
                    </a:cubicBezTo>
                    <a:lnTo>
                      <a:pt x="53869" y="73004"/>
                    </a:lnTo>
                    <a:cubicBezTo>
                      <a:pt x="60078" y="75371"/>
                      <a:pt x="66236" y="77839"/>
                      <a:pt x="72394" y="80307"/>
                    </a:cubicBezTo>
                    <a:cubicBezTo>
                      <a:pt x="67762" y="75574"/>
                      <a:pt x="63106" y="70816"/>
                      <a:pt x="58551" y="66007"/>
                    </a:cubicBezTo>
                    <a:lnTo>
                      <a:pt x="41986" y="48500"/>
                    </a:lnTo>
                    <a:cubicBezTo>
                      <a:pt x="36617" y="42546"/>
                      <a:pt x="31095" y="36693"/>
                      <a:pt x="25828" y="30611"/>
                    </a:cubicBezTo>
                    <a:lnTo>
                      <a:pt x="30637" y="25802"/>
                    </a:lnTo>
                    <a:cubicBezTo>
                      <a:pt x="36718" y="31095"/>
                      <a:pt x="42571" y="36591"/>
                      <a:pt x="48525" y="41986"/>
                    </a:cubicBezTo>
                    <a:lnTo>
                      <a:pt x="66032" y="58551"/>
                    </a:lnTo>
                    <a:cubicBezTo>
                      <a:pt x="70841" y="63131"/>
                      <a:pt x="75600" y="67737"/>
                      <a:pt x="80333" y="72394"/>
                    </a:cubicBezTo>
                    <a:cubicBezTo>
                      <a:pt x="77865" y="66210"/>
                      <a:pt x="75396" y="60052"/>
                      <a:pt x="73030" y="53869"/>
                    </a:cubicBezTo>
                    <a:lnTo>
                      <a:pt x="64429" y="31349"/>
                    </a:lnTo>
                    <a:cubicBezTo>
                      <a:pt x="61732" y="23792"/>
                      <a:pt x="58882" y="16285"/>
                      <a:pt x="56337" y="8652"/>
                    </a:cubicBezTo>
                    <a:lnTo>
                      <a:pt x="62622" y="6031"/>
                    </a:lnTo>
                    <a:cubicBezTo>
                      <a:pt x="66210" y="13232"/>
                      <a:pt x="69493" y="20560"/>
                      <a:pt x="72953" y="27812"/>
                    </a:cubicBezTo>
                    <a:lnTo>
                      <a:pt x="82776" y="49798"/>
                    </a:lnTo>
                    <a:cubicBezTo>
                      <a:pt x="85473" y="55854"/>
                      <a:pt x="88094" y="61961"/>
                      <a:pt x="90715" y="68068"/>
                    </a:cubicBezTo>
                    <a:cubicBezTo>
                      <a:pt x="90791" y="61452"/>
                      <a:pt x="90867" y="54811"/>
                      <a:pt x="91046" y="48169"/>
                    </a:cubicBezTo>
                    <a:lnTo>
                      <a:pt x="91707" y="24097"/>
                    </a:lnTo>
                    <a:cubicBezTo>
                      <a:pt x="92140" y="16056"/>
                      <a:pt x="92369" y="8015"/>
                      <a:pt x="92929" y="0"/>
                    </a:cubicBezTo>
                    <a:close/>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34" name="Freeform: Shape 233">
                <a:extLst>
                  <a:ext uri="{FF2B5EF4-FFF2-40B4-BE49-F238E27FC236}">
                    <a16:creationId xmlns:a16="http://schemas.microsoft.com/office/drawing/2014/main" id="{43703EFC-7D9D-F1B1-4CD7-8B446C67C90E}"/>
                  </a:ext>
                </a:extLst>
              </p:cNvPr>
              <p:cNvSpPr/>
              <p:nvPr/>
            </p:nvSpPr>
            <p:spPr>
              <a:xfrm>
                <a:off x="8979364" y="5100543"/>
                <a:ext cx="311966" cy="311967"/>
              </a:xfrm>
              <a:custGeom>
                <a:avLst/>
                <a:gdLst>
                  <a:gd name="connsiteX0" fmla="*/ 155983 w 311966"/>
                  <a:gd name="connsiteY0" fmla="*/ 311967 h 311967"/>
                  <a:gd name="connsiteX1" fmla="*/ 0 w 311966"/>
                  <a:gd name="connsiteY1" fmla="*/ 155984 h 311967"/>
                  <a:gd name="connsiteX2" fmla="*/ 155983 w 311966"/>
                  <a:gd name="connsiteY2" fmla="*/ 0 h 311967"/>
                  <a:gd name="connsiteX3" fmla="*/ 311967 w 311966"/>
                  <a:gd name="connsiteY3" fmla="*/ 155984 h 311967"/>
                  <a:gd name="connsiteX4" fmla="*/ 155983 w 311966"/>
                  <a:gd name="connsiteY4" fmla="*/ 311967 h 311967"/>
                  <a:gd name="connsiteX5" fmla="*/ 155983 w 311966"/>
                  <a:gd name="connsiteY5" fmla="*/ 14606 h 311967"/>
                  <a:gd name="connsiteX6" fmla="*/ 14581 w 311966"/>
                  <a:gd name="connsiteY6" fmla="*/ 155984 h 311967"/>
                  <a:gd name="connsiteX7" fmla="*/ 155958 w 311966"/>
                  <a:gd name="connsiteY7" fmla="*/ 297361 h 311967"/>
                  <a:gd name="connsiteX8" fmla="*/ 297336 w 311966"/>
                  <a:gd name="connsiteY8" fmla="*/ 155984 h 311967"/>
                  <a:gd name="connsiteX9" fmla="*/ 155983 w 311966"/>
                  <a:gd name="connsiteY9" fmla="*/ 14581 h 31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966" h="311967">
                    <a:moveTo>
                      <a:pt x="155983" y="311967"/>
                    </a:moveTo>
                    <a:cubicBezTo>
                      <a:pt x="69976" y="311967"/>
                      <a:pt x="0" y="241991"/>
                      <a:pt x="0" y="155984"/>
                    </a:cubicBezTo>
                    <a:cubicBezTo>
                      <a:pt x="0" y="69976"/>
                      <a:pt x="69976" y="0"/>
                      <a:pt x="155983" y="0"/>
                    </a:cubicBezTo>
                    <a:cubicBezTo>
                      <a:pt x="241991" y="0"/>
                      <a:pt x="311967" y="69976"/>
                      <a:pt x="311967" y="155984"/>
                    </a:cubicBezTo>
                    <a:cubicBezTo>
                      <a:pt x="311967" y="241991"/>
                      <a:pt x="241991" y="311967"/>
                      <a:pt x="155983" y="311967"/>
                    </a:cubicBezTo>
                    <a:moveTo>
                      <a:pt x="155983" y="14606"/>
                    </a:moveTo>
                    <a:cubicBezTo>
                      <a:pt x="78017" y="14581"/>
                      <a:pt x="14581" y="78017"/>
                      <a:pt x="14581" y="155984"/>
                    </a:cubicBezTo>
                    <a:cubicBezTo>
                      <a:pt x="14581" y="233950"/>
                      <a:pt x="78017" y="297361"/>
                      <a:pt x="155958" y="297361"/>
                    </a:cubicBezTo>
                    <a:cubicBezTo>
                      <a:pt x="233899" y="297361"/>
                      <a:pt x="297336" y="233950"/>
                      <a:pt x="297336" y="155984"/>
                    </a:cubicBezTo>
                    <a:cubicBezTo>
                      <a:pt x="297336" y="78017"/>
                      <a:pt x="233950" y="14581"/>
                      <a:pt x="155983" y="14581"/>
                    </a:cubicBezTo>
                  </a:path>
                </a:pathLst>
              </a:custGeom>
              <a:grpFill/>
              <a:ln w="254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pic>
          <p:nvPicPr>
            <p:cNvPr id="94" name="Graphic 93">
              <a:extLst>
                <a:ext uri="{FF2B5EF4-FFF2-40B4-BE49-F238E27FC236}">
                  <a16:creationId xmlns:a16="http://schemas.microsoft.com/office/drawing/2014/main" id="{14F44EB7-536C-867F-3D7E-5694DE11CD8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598275" y="5838596"/>
              <a:ext cx="347415" cy="347415"/>
            </a:xfrm>
            <a:prstGeom prst="rect">
              <a:avLst/>
            </a:prstGeom>
          </p:spPr>
        </p:pic>
        <p:pic>
          <p:nvPicPr>
            <p:cNvPr id="226" name="Graphic 225">
              <a:extLst>
                <a:ext uri="{FF2B5EF4-FFF2-40B4-BE49-F238E27FC236}">
                  <a16:creationId xmlns:a16="http://schemas.microsoft.com/office/drawing/2014/main" id="{34C5B1E6-51BD-2A95-74AE-4793B0F09B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73434" y="4559141"/>
              <a:ext cx="430328" cy="430328"/>
            </a:xfrm>
            <a:prstGeom prst="rect">
              <a:avLst/>
            </a:prstGeom>
          </p:spPr>
        </p:pic>
        <p:grpSp>
          <p:nvGrpSpPr>
            <p:cNvPr id="227" name="Group 226">
              <a:extLst>
                <a:ext uri="{FF2B5EF4-FFF2-40B4-BE49-F238E27FC236}">
                  <a16:creationId xmlns:a16="http://schemas.microsoft.com/office/drawing/2014/main" id="{9B36E691-E366-7E87-6EBD-17E9874E8ECB}"/>
                </a:ext>
              </a:extLst>
            </p:cNvPr>
            <p:cNvGrpSpPr/>
            <p:nvPr/>
          </p:nvGrpSpPr>
          <p:grpSpPr>
            <a:xfrm>
              <a:off x="5999510" y="4559131"/>
              <a:ext cx="430327" cy="430327"/>
              <a:chOff x="9139940" y="4720452"/>
              <a:chExt cx="459359" cy="459359"/>
            </a:xfrm>
          </p:grpSpPr>
          <p:sp>
            <p:nvSpPr>
              <p:cNvPr id="228" name="Oval 227">
                <a:extLst>
                  <a:ext uri="{FF2B5EF4-FFF2-40B4-BE49-F238E27FC236}">
                    <a16:creationId xmlns:a16="http://schemas.microsoft.com/office/drawing/2014/main" id="{AC587051-C344-665A-893F-0A8D29FBA5AF}"/>
                  </a:ext>
                </a:extLst>
              </p:cNvPr>
              <p:cNvSpPr/>
              <p:nvPr/>
            </p:nvSpPr>
            <p:spPr bwMode="auto">
              <a:xfrm>
                <a:off x="9219642" y="4790475"/>
                <a:ext cx="287608" cy="2876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9" name="Picture 228" descr="Icon&#10;&#10;Description automatically generated">
                <a:extLst>
                  <a:ext uri="{FF2B5EF4-FFF2-40B4-BE49-F238E27FC236}">
                    <a16:creationId xmlns:a16="http://schemas.microsoft.com/office/drawing/2014/main" id="{FCE970E6-2332-9880-FF3A-B82E3120088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39940" y="4720452"/>
                <a:ext cx="459359" cy="459359"/>
              </a:xfrm>
              <a:prstGeom prst="rect">
                <a:avLst/>
              </a:prstGeom>
            </p:spPr>
          </p:pic>
        </p:grpSp>
        <p:pic>
          <p:nvPicPr>
            <p:cNvPr id="96" name="Graphic 95">
              <a:extLst>
                <a:ext uri="{FF2B5EF4-FFF2-40B4-BE49-F238E27FC236}">
                  <a16:creationId xmlns:a16="http://schemas.microsoft.com/office/drawing/2014/main" id="{94384107-333B-BDDD-44C8-26D49D0B121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628409" y="5876377"/>
              <a:ext cx="303835" cy="271853"/>
            </a:xfrm>
            <a:prstGeom prst="rect">
              <a:avLst/>
            </a:prstGeom>
          </p:spPr>
        </p:pic>
        <p:cxnSp>
          <p:nvCxnSpPr>
            <p:cNvPr id="97" name="Straight Arrow Connector 96">
              <a:extLst>
                <a:ext uri="{FF2B5EF4-FFF2-40B4-BE49-F238E27FC236}">
                  <a16:creationId xmlns:a16="http://schemas.microsoft.com/office/drawing/2014/main" id="{6D409A95-4AE3-8198-4200-616F34475987}"/>
                </a:ext>
              </a:extLst>
            </p:cNvPr>
            <p:cNvCxnSpPr>
              <a:cxnSpLocks/>
            </p:cNvCxnSpPr>
            <p:nvPr/>
          </p:nvCxnSpPr>
          <p:spPr>
            <a:xfrm>
              <a:off x="2904409" y="4386588"/>
              <a:ext cx="0" cy="298344"/>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cxnSp>
          <p:nvCxnSpPr>
            <p:cNvPr id="106" name="Straight Arrow Connector 105">
              <a:extLst>
                <a:ext uri="{FF2B5EF4-FFF2-40B4-BE49-F238E27FC236}">
                  <a16:creationId xmlns:a16="http://schemas.microsoft.com/office/drawing/2014/main" id="{DB6DBBDC-8453-3E98-CC64-86B081A5FB64}"/>
                </a:ext>
              </a:extLst>
            </p:cNvPr>
            <p:cNvCxnSpPr>
              <a:cxnSpLocks/>
            </p:cNvCxnSpPr>
            <p:nvPr/>
          </p:nvCxnSpPr>
          <p:spPr>
            <a:xfrm flipV="1">
              <a:off x="4187795"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pic>
          <p:nvPicPr>
            <p:cNvPr id="193" name="Graphic 192">
              <a:extLst>
                <a:ext uri="{FF2B5EF4-FFF2-40B4-BE49-F238E27FC236}">
                  <a16:creationId xmlns:a16="http://schemas.microsoft.com/office/drawing/2014/main" id="{D59AC34B-357C-FCA3-5A44-99B72BC2253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954085" y="954523"/>
              <a:ext cx="304490" cy="304490"/>
            </a:xfrm>
            <a:prstGeom prst="rect">
              <a:avLst/>
            </a:prstGeom>
          </p:spPr>
        </p:pic>
        <p:grpSp>
          <p:nvGrpSpPr>
            <p:cNvPr id="194" name="Group 193">
              <a:extLst>
                <a:ext uri="{FF2B5EF4-FFF2-40B4-BE49-F238E27FC236}">
                  <a16:creationId xmlns:a16="http://schemas.microsoft.com/office/drawing/2014/main" id="{C1491E9D-F04D-F4BA-3DEC-96419C1A016B}"/>
                </a:ext>
              </a:extLst>
            </p:cNvPr>
            <p:cNvGrpSpPr/>
            <p:nvPr/>
          </p:nvGrpSpPr>
          <p:grpSpPr>
            <a:xfrm>
              <a:off x="4744938" y="991050"/>
              <a:ext cx="676590" cy="231437"/>
              <a:chOff x="8091239" y="2640663"/>
              <a:chExt cx="418726" cy="143231"/>
            </a:xfrm>
          </p:grpSpPr>
          <p:sp>
            <p:nvSpPr>
              <p:cNvPr id="204" name="Freeform: Shape 203">
                <a:extLst>
                  <a:ext uri="{FF2B5EF4-FFF2-40B4-BE49-F238E27FC236}">
                    <a16:creationId xmlns:a16="http://schemas.microsoft.com/office/drawing/2014/main" id="{EC308502-BB5D-3D36-A6A3-3703BA75856E}"/>
                  </a:ext>
                </a:extLst>
              </p:cNvPr>
              <p:cNvSpPr/>
              <p:nvPr/>
            </p:nvSpPr>
            <p:spPr>
              <a:xfrm>
                <a:off x="8091239" y="2640663"/>
                <a:ext cx="144077" cy="143231"/>
              </a:xfrm>
              <a:custGeom>
                <a:avLst/>
                <a:gdLst>
                  <a:gd name="connsiteX0" fmla="*/ 144078 w 144077"/>
                  <a:gd name="connsiteY0" fmla="*/ 75051 h 143231"/>
                  <a:gd name="connsiteX1" fmla="*/ 125328 w 144077"/>
                  <a:gd name="connsiteY1" fmla="*/ 48365 h 143231"/>
                  <a:gd name="connsiteX2" fmla="*/ 126082 w 144077"/>
                  <a:gd name="connsiteY2" fmla="*/ 40634 h 143231"/>
                  <a:gd name="connsiteX3" fmla="*/ 85414 w 144077"/>
                  <a:gd name="connsiteY3" fmla="*/ 0 h 143231"/>
                  <a:gd name="connsiteX4" fmla="*/ 52389 w 144077"/>
                  <a:gd name="connsiteY4" fmla="*/ 16856 h 143231"/>
                  <a:gd name="connsiteX5" fmla="*/ 22065 w 144077"/>
                  <a:gd name="connsiteY5" fmla="*/ 20693 h 143231"/>
                  <a:gd name="connsiteX6" fmla="*/ 18892 w 144077"/>
                  <a:gd name="connsiteY6" fmla="*/ 41428 h 143231"/>
                  <a:gd name="connsiteX7" fmla="*/ 0 w 144077"/>
                  <a:gd name="connsiteY7" fmla="*/ 68223 h 143231"/>
                  <a:gd name="connsiteX8" fmla="*/ 18842 w 144077"/>
                  <a:gd name="connsiteY8" fmla="*/ 94968 h 143231"/>
                  <a:gd name="connsiteX9" fmla="*/ 18097 w 144077"/>
                  <a:gd name="connsiteY9" fmla="*/ 102691 h 143231"/>
                  <a:gd name="connsiteX10" fmla="*/ 58639 w 144077"/>
                  <a:gd name="connsiteY10" fmla="*/ 143231 h 143231"/>
                  <a:gd name="connsiteX11" fmla="*/ 91672 w 144077"/>
                  <a:gd name="connsiteY11" fmla="*/ 126310 h 143231"/>
                  <a:gd name="connsiteX12" fmla="*/ 121959 w 144077"/>
                  <a:gd name="connsiteY12" fmla="*/ 122557 h 143231"/>
                  <a:gd name="connsiteX13" fmla="*/ 125169 w 144077"/>
                  <a:gd name="connsiteY13" fmla="*/ 101830 h 143231"/>
                  <a:gd name="connsiteX14" fmla="*/ 144069 w 144077"/>
                  <a:gd name="connsiteY14" fmla="*/ 75035 h 14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077" h="143231">
                    <a:moveTo>
                      <a:pt x="144078" y="75051"/>
                    </a:moveTo>
                    <a:cubicBezTo>
                      <a:pt x="144106" y="63095"/>
                      <a:pt x="136600" y="52412"/>
                      <a:pt x="125328" y="48365"/>
                    </a:cubicBezTo>
                    <a:cubicBezTo>
                      <a:pt x="125829" y="45818"/>
                      <a:pt x="126081" y="43229"/>
                      <a:pt x="126082" y="40634"/>
                    </a:cubicBezTo>
                    <a:cubicBezTo>
                      <a:pt x="126094" y="18205"/>
                      <a:pt x="107887" y="13"/>
                      <a:pt x="85414" y="0"/>
                    </a:cubicBezTo>
                    <a:cubicBezTo>
                      <a:pt x="72331" y="-7"/>
                      <a:pt x="60042" y="6265"/>
                      <a:pt x="52389" y="16856"/>
                    </a:cubicBezTo>
                    <a:cubicBezTo>
                      <a:pt x="42953" y="9558"/>
                      <a:pt x="29377" y="11276"/>
                      <a:pt x="22065" y="20693"/>
                    </a:cubicBezTo>
                    <a:cubicBezTo>
                      <a:pt x="17486" y="26592"/>
                      <a:pt x="16285" y="34434"/>
                      <a:pt x="18892" y="41428"/>
                    </a:cubicBezTo>
                    <a:cubicBezTo>
                      <a:pt x="7599" y="45536"/>
                      <a:pt x="62" y="56226"/>
                      <a:pt x="0" y="68223"/>
                    </a:cubicBezTo>
                    <a:cubicBezTo>
                      <a:pt x="-31" y="80222"/>
                      <a:pt x="7518" y="90938"/>
                      <a:pt x="18842" y="94968"/>
                    </a:cubicBezTo>
                    <a:cubicBezTo>
                      <a:pt x="18353" y="97514"/>
                      <a:pt x="18103" y="100099"/>
                      <a:pt x="18097" y="102691"/>
                    </a:cubicBezTo>
                    <a:cubicBezTo>
                      <a:pt x="18075" y="125060"/>
                      <a:pt x="36227" y="143210"/>
                      <a:pt x="58639" y="143231"/>
                    </a:cubicBezTo>
                    <a:cubicBezTo>
                      <a:pt x="71742" y="143244"/>
                      <a:pt x="84044" y="136942"/>
                      <a:pt x="91672" y="126310"/>
                    </a:cubicBezTo>
                    <a:cubicBezTo>
                      <a:pt x="101074" y="133620"/>
                      <a:pt x="114633" y="131941"/>
                      <a:pt x="121959" y="122557"/>
                    </a:cubicBezTo>
                    <a:cubicBezTo>
                      <a:pt x="126555" y="116670"/>
                      <a:pt x="127769" y="108828"/>
                      <a:pt x="125169" y="101830"/>
                    </a:cubicBezTo>
                    <a:cubicBezTo>
                      <a:pt x="136469" y="97729"/>
                      <a:pt x="144012" y="87035"/>
                      <a:pt x="144069" y="75035"/>
                    </a:cubicBezTo>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5" name="Freeform: Shape 204">
                <a:extLst>
                  <a:ext uri="{FF2B5EF4-FFF2-40B4-BE49-F238E27FC236}">
                    <a16:creationId xmlns:a16="http://schemas.microsoft.com/office/drawing/2014/main" id="{F32425FE-7453-F6F8-C44A-91FA479E8E68}"/>
                  </a:ext>
                </a:extLst>
              </p:cNvPr>
              <p:cNvSpPr/>
              <p:nvPr/>
            </p:nvSpPr>
            <p:spPr>
              <a:xfrm>
                <a:off x="8141727" y="2646461"/>
                <a:ext cx="70184" cy="70264"/>
              </a:xfrm>
              <a:custGeom>
                <a:avLst/>
                <a:gdLst>
                  <a:gd name="connsiteX0" fmla="*/ 6155 w 70184"/>
                  <a:gd name="connsiteY0" fmla="*/ 55898 h 70264"/>
                  <a:gd name="connsiteX1" fmla="*/ 37684 w 70184"/>
                  <a:gd name="connsiteY1" fmla="*/ 70265 h 70264"/>
                  <a:gd name="connsiteX2" fmla="*/ 69506 w 70184"/>
                  <a:gd name="connsiteY2" fmla="*/ 42450 h 70264"/>
                  <a:gd name="connsiteX3" fmla="*/ 70184 w 70184"/>
                  <a:gd name="connsiteY3" fmla="*/ 35480 h 70264"/>
                  <a:gd name="connsiteX4" fmla="*/ 34620 w 70184"/>
                  <a:gd name="connsiteY4" fmla="*/ 0 h 70264"/>
                  <a:gd name="connsiteX5" fmla="*/ 5301 w 70184"/>
                  <a:gd name="connsiteY5" fmla="*/ 15421 h 70264"/>
                  <a:gd name="connsiteX6" fmla="*/ 0 w 70184"/>
                  <a:gd name="connsiteY6" fmla="*/ 42784 h 7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84" h="70264">
                    <a:moveTo>
                      <a:pt x="6155" y="55898"/>
                    </a:moveTo>
                    <a:lnTo>
                      <a:pt x="37684" y="70265"/>
                    </a:lnTo>
                    <a:lnTo>
                      <a:pt x="69506" y="42450"/>
                    </a:lnTo>
                    <a:cubicBezTo>
                      <a:pt x="69964" y="40155"/>
                      <a:pt x="70192" y="37820"/>
                      <a:pt x="70184" y="35480"/>
                    </a:cubicBezTo>
                    <a:cubicBezTo>
                      <a:pt x="70180" y="15880"/>
                      <a:pt x="54257" y="-4"/>
                      <a:pt x="34620" y="0"/>
                    </a:cubicBezTo>
                    <a:cubicBezTo>
                      <a:pt x="22897" y="3"/>
                      <a:pt x="11929" y="5771"/>
                      <a:pt x="5301" y="15421"/>
                    </a:cubicBezTo>
                    <a:lnTo>
                      <a:pt x="0" y="42784"/>
                    </a:lnTo>
                    <a:close/>
                  </a:path>
                </a:pathLst>
              </a:custGeom>
              <a:solidFill>
                <a:srgbClr val="FEC514"/>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6" name="Freeform: Shape 205">
                <a:extLst>
                  <a:ext uri="{FF2B5EF4-FFF2-40B4-BE49-F238E27FC236}">
                    <a16:creationId xmlns:a16="http://schemas.microsoft.com/office/drawing/2014/main" id="{2C6FEE5A-8A9A-6DDC-848E-AF0238E323F7}"/>
                  </a:ext>
                </a:extLst>
              </p:cNvPr>
              <p:cNvSpPr/>
              <p:nvPr/>
            </p:nvSpPr>
            <p:spPr>
              <a:xfrm>
                <a:off x="8114553" y="2707699"/>
                <a:ext cx="70376" cy="70639"/>
              </a:xfrm>
              <a:custGeom>
                <a:avLst/>
                <a:gdLst>
                  <a:gd name="connsiteX0" fmla="*/ 695 w 70376"/>
                  <a:gd name="connsiteY0" fmla="*/ 27982 h 70639"/>
                  <a:gd name="connsiteX1" fmla="*/ 0 w 70376"/>
                  <a:gd name="connsiteY1" fmla="*/ 35061 h 70639"/>
                  <a:gd name="connsiteX2" fmla="*/ 35650 w 70376"/>
                  <a:gd name="connsiteY2" fmla="*/ 70640 h 70639"/>
                  <a:gd name="connsiteX3" fmla="*/ 65126 w 70376"/>
                  <a:gd name="connsiteY3" fmla="*/ 55070 h 70639"/>
                  <a:gd name="connsiteX4" fmla="*/ 70377 w 70376"/>
                  <a:gd name="connsiteY4" fmla="*/ 27765 h 70639"/>
                  <a:gd name="connsiteX5" fmla="*/ 63367 w 70376"/>
                  <a:gd name="connsiteY5" fmla="*/ 14392 h 70639"/>
                  <a:gd name="connsiteX6" fmla="*/ 31721 w 70376"/>
                  <a:gd name="connsiteY6" fmla="*/ 0 h 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76" h="70639">
                    <a:moveTo>
                      <a:pt x="695" y="27982"/>
                    </a:moveTo>
                    <a:cubicBezTo>
                      <a:pt x="230" y="30313"/>
                      <a:pt x="-3" y="32684"/>
                      <a:pt x="0" y="35061"/>
                    </a:cubicBezTo>
                    <a:cubicBezTo>
                      <a:pt x="0" y="54711"/>
                      <a:pt x="15961" y="70640"/>
                      <a:pt x="35650" y="70640"/>
                    </a:cubicBezTo>
                    <a:cubicBezTo>
                      <a:pt x="47452" y="70640"/>
                      <a:pt x="58489" y="64809"/>
                      <a:pt x="65126" y="55070"/>
                    </a:cubicBezTo>
                    <a:lnTo>
                      <a:pt x="70377" y="27765"/>
                    </a:lnTo>
                    <a:lnTo>
                      <a:pt x="63367" y="14392"/>
                    </a:lnTo>
                    <a:lnTo>
                      <a:pt x="31721" y="0"/>
                    </a:lnTo>
                    <a:close/>
                  </a:path>
                </a:pathLst>
              </a:custGeom>
              <a:solidFill>
                <a:srgbClr val="00BFB3"/>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7" name="Freeform: Shape 206">
                <a:extLst>
                  <a:ext uri="{FF2B5EF4-FFF2-40B4-BE49-F238E27FC236}">
                    <a16:creationId xmlns:a16="http://schemas.microsoft.com/office/drawing/2014/main" id="{37DC0242-CCDD-D97D-B160-7A29642C3F85}"/>
                  </a:ext>
                </a:extLst>
              </p:cNvPr>
              <p:cNvSpPr/>
              <p:nvPr/>
            </p:nvSpPr>
            <p:spPr>
              <a:xfrm>
                <a:off x="8114014" y="2658336"/>
                <a:ext cx="27378" cy="27983"/>
              </a:xfrm>
              <a:custGeom>
                <a:avLst/>
                <a:gdLst>
                  <a:gd name="connsiteX0" fmla="*/ 1042 w 27378"/>
                  <a:gd name="connsiteY0" fmla="*/ 22894 h 27983"/>
                  <a:gd name="connsiteX1" fmla="*/ 22647 w 27378"/>
                  <a:gd name="connsiteY1" fmla="*/ 27984 h 27983"/>
                  <a:gd name="connsiteX2" fmla="*/ 27379 w 27378"/>
                  <a:gd name="connsiteY2" fmla="*/ 3462 h 27983"/>
                  <a:gd name="connsiteX3" fmla="*/ 3468 w 27378"/>
                  <a:gd name="connsiteY3" fmla="*/ 6743 h 27983"/>
                  <a:gd name="connsiteX4" fmla="*/ 1042 w 27378"/>
                  <a:gd name="connsiteY4" fmla="*/ 22894 h 27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78" h="27983">
                    <a:moveTo>
                      <a:pt x="1042" y="22894"/>
                    </a:moveTo>
                    <a:lnTo>
                      <a:pt x="22647" y="27984"/>
                    </a:lnTo>
                    <a:lnTo>
                      <a:pt x="27379" y="3462"/>
                    </a:lnTo>
                    <a:cubicBezTo>
                      <a:pt x="19868" y="-2222"/>
                      <a:pt x="9163" y="-753"/>
                      <a:pt x="3468" y="6743"/>
                    </a:cubicBezTo>
                    <a:cubicBezTo>
                      <a:pt x="-43" y="11363"/>
                      <a:pt x="-957" y="17449"/>
                      <a:pt x="1042" y="22894"/>
                    </a:cubicBezTo>
                  </a:path>
                </a:pathLst>
              </a:custGeom>
              <a:solidFill>
                <a:srgbClr val="F04E98"/>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8" name="Freeform: Shape 207">
                <a:extLst>
                  <a:ext uri="{FF2B5EF4-FFF2-40B4-BE49-F238E27FC236}">
                    <a16:creationId xmlns:a16="http://schemas.microsoft.com/office/drawing/2014/main" id="{76C8E03F-87CE-B6DE-29AA-0DBDA6F5D4C2}"/>
                  </a:ext>
                </a:extLst>
              </p:cNvPr>
              <p:cNvSpPr/>
              <p:nvPr/>
            </p:nvSpPr>
            <p:spPr>
              <a:xfrm>
                <a:off x="8096808" y="2686362"/>
                <a:ext cx="45681" cy="44806"/>
              </a:xfrm>
              <a:custGeom>
                <a:avLst/>
                <a:gdLst>
                  <a:gd name="connsiteX0" fmla="*/ 16372 w 45681"/>
                  <a:gd name="connsiteY0" fmla="*/ 0 h 44806"/>
                  <a:gd name="connsiteX1" fmla="*/ 0 w 45681"/>
                  <a:gd name="connsiteY1" fmla="*/ 22566 h 44806"/>
                  <a:gd name="connsiteX2" fmla="*/ 15367 w 45681"/>
                  <a:gd name="connsiteY2" fmla="*/ 44806 h 44806"/>
                  <a:gd name="connsiteX3" fmla="*/ 45681 w 45681"/>
                  <a:gd name="connsiteY3" fmla="*/ 17460 h 44806"/>
                  <a:gd name="connsiteX4" fmla="*/ 40112 w 45681"/>
                  <a:gd name="connsiteY4" fmla="*/ 5591 h 44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1" h="44806">
                    <a:moveTo>
                      <a:pt x="16372" y="0"/>
                    </a:moveTo>
                    <a:cubicBezTo>
                      <a:pt x="6654" y="3273"/>
                      <a:pt x="83" y="12331"/>
                      <a:pt x="0" y="22566"/>
                    </a:cubicBezTo>
                    <a:cubicBezTo>
                      <a:pt x="-7" y="32447"/>
                      <a:pt x="6111" y="41301"/>
                      <a:pt x="15367" y="44806"/>
                    </a:cubicBezTo>
                    <a:lnTo>
                      <a:pt x="45681" y="17460"/>
                    </a:lnTo>
                    <a:lnTo>
                      <a:pt x="40112" y="5591"/>
                    </a:lnTo>
                    <a:close/>
                  </a:path>
                </a:pathLst>
              </a:custGeom>
              <a:solidFill>
                <a:srgbClr val="1BA9F5"/>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9" name="Freeform: Shape 208">
                <a:extLst>
                  <a:ext uri="{FF2B5EF4-FFF2-40B4-BE49-F238E27FC236}">
                    <a16:creationId xmlns:a16="http://schemas.microsoft.com/office/drawing/2014/main" id="{2ADC12B0-4B69-2DE1-A59C-881ACFE5048D}"/>
                  </a:ext>
                </a:extLst>
              </p:cNvPr>
              <p:cNvSpPr/>
              <p:nvPr/>
            </p:nvSpPr>
            <p:spPr>
              <a:xfrm>
                <a:off x="8185223" y="2738364"/>
                <a:ext cx="27315" cy="27844"/>
              </a:xfrm>
              <a:custGeom>
                <a:avLst/>
                <a:gdLst>
                  <a:gd name="connsiteX0" fmla="*/ 0 w 27315"/>
                  <a:gd name="connsiteY0" fmla="*/ 24405 h 27844"/>
                  <a:gd name="connsiteX1" fmla="*/ 23871 w 27315"/>
                  <a:gd name="connsiteY1" fmla="*/ 21089 h 27844"/>
                  <a:gd name="connsiteX2" fmla="*/ 26287 w 27315"/>
                  <a:gd name="connsiteY2" fmla="*/ 5015 h 27844"/>
                  <a:gd name="connsiteX3" fmla="*/ 4698 w 27315"/>
                  <a:gd name="connsiteY3" fmla="*/ 0 h 27844"/>
                </a:gdLst>
                <a:ahLst/>
                <a:cxnLst>
                  <a:cxn ang="0">
                    <a:pos x="connsiteX0" y="connsiteY0"/>
                  </a:cxn>
                  <a:cxn ang="0">
                    <a:pos x="connsiteX1" y="connsiteY1"/>
                  </a:cxn>
                  <a:cxn ang="0">
                    <a:pos x="connsiteX2" y="connsiteY2"/>
                  </a:cxn>
                  <a:cxn ang="0">
                    <a:pos x="connsiteX3" y="connsiteY3"/>
                  </a:cxn>
                </a:cxnLst>
                <a:rect l="l" t="t" r="r" b="b"/>
                <a:pathLst>
                  <a:path w="27315" h="27844">
                    <a:moveTo>
                      <a:pt x="0" y="24405"/>
                    </a:moveTo>
                    <a:cubicBezTo>
                      <a:pt x="7509" y="30068"/>
                      <a:pt x="18196" y="28584"/>
                      <a:pt x="23871" y="21089"/>
                    </a:cubicBezTo>
                    <a:cubicBezTo>
                      <a:pt x="27355" y="16487"/>
                      <a:pt x="28265" y="10435"/>
                      <a:pt x="26287" y="5015"/>
                    </a:cubicBezTo>
                    <a:lnTo>
                      <a:pt x="4698" y="0"/>
                    </a:lnTo>
                    <a:close/>
                  </a:path>
                </a:pathLst>
              </a:custGeom>
              <a:solidFill>
                <a:srgbClr val="93C90E"/>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0" name="Freeform: Shape 209">
                <a:extLst>
                  <a:ext uri="{FF2B5EF4-FFF2-40B4-BE49-F238E27FC236}">
                    <a16:creationId xmlns:a16="http://schemas.microsoft.com/office/drawing/2014/main" id="{F1BE46A9-B51C-AC4B-91B7-B48EC3AB2DD7}"/>
                  </a:ext>
                </a:extLst>
              </p:cNvPr>
              <p:cNvSpPr/>
              <p:nvPr/>
            </p:nvSpPr>
            <p:spPr>
              <a:xfrm>
                <a:off x="8183305" y="2693483"/>
                <a:ext cx="46443" cy="44747"/>
              </a:xfrm>
              <a:custGeom>
                <a:avLst/>
                <a:gdLst>
                  <a:gd name="connsiteX0" fmla="*/ 6306 w 46443"/>
                  <a:gd name="connsiteY0" fmla="*/ 39207 h 44747"/>
                  <a:gd name="connsiteX1" fmla="*/ 30072 w 46443"/>
                  <a:gd name="connsiteY1" fmla="*/ 44748 h 44747"/>
                  <a:gd name="connsiteX2" fmla="*/ 46443 w 46443"/>
                  <a:gd name="connsiteY2" fmla="*/ 22182 h 44747"/>
                  <a:gd name="connsiteX3" fmla="*/ 31085 w 46443"/>
                  <a:gd name="connsiteY3" fmla="*/ 0 h 44747"/>
                  <a:gd name="connsiteX4" fmla="*/ 0 w 46443"/>
                  <a:gd name="connsiteY4" fmla="*/ 27163 h 44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 h="44747">
                    <a:moveTo>
                      <a:pt x="6306" y="39207"/>
                    </a:moveTo>
                    <a:lnTo>
                      <a:pt x="30072" y="44748"/>
                    </a:lnTo>
                    <a:cubicBezTo>
                      <a:pt x="39795" y="41484"/>
                      <a:pt x="46371" y="32420"/>
                      <a:pt x="46443" y="22182"/>
                    </a:cubicBezTo>
                    <a:cubicBezTo>
                      <a:pt x="46434" y="12323"/>
                      <a:pt x="40322" y="3495"/>
                      <a:pt x="31085" y="0"/>
                    </a:cubicBezTo>
                    <a:lnTo>
                      <a:pt x="0" y="27163"/>
                    </a:lnTo>
                    <a:close/>
                  </a:path>
                </a:pathLst>
              </a:custGeom>
              <a:solidFill>
                <a:srgbClr val="0077CC"/>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1" name="Freeform: Shape 210">
                <a:extLst>
                  <a:ext uri="{FF2B5EF4-FFF2-40B4-BE49-F238E27FC236}">
                    <a16:creationId xmlns:a16="http://schemas.microsoft.com/office/drawing/2014/main" id="{3D6938B6-9AB3-8266-40E9-FF20533C21A8}"/>
                  </a:ext>
                </a:extLst>
              </p:cNvPr>
              <p:cNvSpPr/>
              <p:nvPr/>
            </p:nvSpPr>
            <p:spPr>
              <a:xfrm>
                <a:off x="8256755" y="2696918"/>
                <a:ext cx="40698" cy="51526"/>
              </a:xfrm>
              <a:custGeom>
                <a:avLst/>
                <a:gdLst>
                  <a:gd name="connsiteX0" fmla="*/ 35934 w 40698"/>
                  <a:gd name="connsiteY0" fmla="*/ 44380 h 51526"/>
                  <a:gd name="connsiteX1" fmla="*/ 38814 w 40698"/>
                  <a:gd name="connsiteY1" fmla="*/ 44088 h 51526"/>
                  <a:gd name="connsiteX2" fmla="*/ 39015 w 40698"/>
                  <a:gd name="connsiteY2" fmla="*/ 49938 h 51526"/>
                  <a:gd name="connsiteX3" fmla="*/ 19654 w 40698"/>
                  <a:gd name="connsiteY3" fmla="*/ 51526 h 51526"/>
                  <a:gd name="connsiteX4" fmla="*/ 4463 w 40698"/>
                  <a:gd name="connsiteY4" fmla="*/ 45333 h 51526"/>
                  <a:gd name="connsiteX5" fmla="*/ 0 w 40698"/>
                  <a:gd name="connsiteY5" fmla="*/ 26060 h 51526"/>
                  <a:gd name="connsiteX6" fmla="*/ 20751 w 40698"/>
                  <a:gd name="connsiteY6" fmla="*/ 0 h 51526"/>
                  <a:gd name="connsiteX7" fmla="*/ 35741 w 40698"/>
                  <a:gd name="connsiteY7" fmla="*/ 5600 h 51526"/>
                  <a:gd name="connsiteX8" fmla="*/ 40699 w 40698"/>
                  <a:gd name="connsiteY8" fmla="*/ 23151 h 51526"/>
                  <a:gd name="connsiteX9" fmla="*/ 40305 w 40698"/>
                  <a:gd name="connsiteY9" fmla="*/ 28801 h 51526"/>
                  <a:gd name="connsiteX10" fmla="*/ 7545 w 40698"/>
                  <a:gd name="connsiteY10" fmla="*/ 28801 h 51526"/>
                  <a:gd name="connsiteX11" fmla="*/ 10526 w 40698"/>
                  <a:gd name="connsiteY11" fmla="*/ 40987 h 51526"/>
                  <a:gd name="connsiteX12" fmla="*/ 20894 w 40698"/>
                  <a:gd name="connsiteY12" fmla="*/ 44948 h 51526"/>
                  <a:gd name="connsiteX13" fmla="*/ 35934 w 40698"/>
                  <a:gd name="connsiteY13" fmla="*/ 44380 h 51526"/>
                  <a:gd name="connsiteX14" fmla="*/ 33254 w 40698"/>
                  <a:gd name="connsiteY14" fmla="*/ 22884 h 51526"/>
                  <a:gd name="connsiteX15" fmla="*/ 30331 w 40698"/>
                  <a:gd name="connsiteY15" fmla="*/ 10004 h 51526"/>
                  <a:gd name="connsiteX16" fmla="*/ 20801 w 40698"/>
                  <a:gd name="connsiteY16" fmla="*/ 6235 h 51526"/>
                  <a:gd name="connsiteX17" fmla="*/ 10870 w 40698"/>
                  <a:gd name="connsiteY17" fmla="*/ 10197 h 51526"/>
                  <a:gd name="connsiteX18" fmla="*/ 7445 w 40698"/>
                  <a:gd name="connsiteY18" fmla="*/ 2288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98" h="51526">
                    <a:moveTo>
                      <a:pt x="35934" y="44380"/>
                    </a:moveTo>
                    <a:lnTo>
                      <a:pt x="38814" y="44088"/>
                    </a:lnTo>
                    <a:lnTo>
                      <a:pt x="39015" y="49938"/>
                    </a:lnTo>
                    <a:cubicBezTo>
                      <a:pt x="32605" y="50904"/>
                      <a:pt x="26137" y="51435"/>
                      <a:pt x="19654" y="51526"/>
                    </a:cubicBezTo>
                    <a:cubicBezTo>
                      <a:pt x="12509" y="51526"/>
                      <a:pt x="7445" y="49462"/>
                      <a:pt x="4463" y="45333"/>
                    </a:cubicBezTo>
                    <a:cubicBezTo>
                      <a:pt x="1482" y="41204"/>
                      <a:pt x="-6" y="34779"/>
                      <a:pt x="0" y="26060"/>
                    </a:cubicBezTo>
                    <a:cubicBezTo>
                      <a:pt x="0" y="8692"/>
                      <a:pt x="6917" y="6"/>
                      <a:pt x="20751" y="0"/>
                    </a:cubicBezTo>
                    <a:cubicBezTo>
                      <a:pt x="27451" y="0"/>
                      <a:pt x="32447" y="1867"/>
                      <a:pt x="35741" y="5600"/>
                    </a:cubicBezTo>
                    <a:cubicBezTo>
                      <a:pt x="39035" y="9333"/>
                      <a:pt x="40688" y="15183"/>
                      <a:pt x="40699" y="23151"/>
                    </a:cubicBezTo>
                    <a:lnTo>
                      <a:pt x="40305" y="28801"/>
                    </a:lnTo>
                    <a:lnTo>
                      <a:pt x="7545" y="28801"/>
                    </a:lnTo>
                    <a:cubicBezTo>
                      <a:pt x="7545" y="34284"/>
                      <a:pt x="8539" y="38346"/>
                      <a:pt x="10526" y="40987"/>
                    </a:cubicBezTo>
                    <a:cubicBezTo>
                      <a:pt x="12514" y="43628"/>
                      <a:pt x="15970" y="44948"/>
                      <a:pt x="20894" y="44948"/>
                    </a:cubicBezTo>
                    <a:cubicBezTo>
                      <a:pt x="25829" y="44965"/>
                      <a:pt x="30842" y="44775"/>
                      <a:pt x="35934" y="44380"/>
                    </a:cubicBezTo>
                    <a:close/>
                    <a:moveTo>
                      <a:pt x="33254" y="22884"/>
                    </a:moveTo>
                    <a:cubicBezTo>
                      <a:pt x="33254" y="16805"/>
                      <a:pt x="32280" y="12512"/>
                      <a:pt x="30331" y="10004"/>
                    </a:cubicBezTo>
                    <a:cubicBezTo>
                      <a:pt x="28383" y="7497"/>
                      <a:pt x="25206" y="6241"/>
                      <a:pt x="20801" y="6235"/>
                    </a:cubicBezTo>
                    <a:cubicBezTo>
                      <a:pt x="16397" y="6235"/>
                      <a:pt x="13086" y="7555"/>
                      <a:pt x="10870" y="10197"/>
                    </a:cubicBezTo>
                    <a:cubicBezTo>
                      <a:pt x="8653" y="12838"/>
                      <a:pt x="7512" y="17067"/>
                      <a:pt x="7445" y="2288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2" name="Freeform: Shape 211">
                <a:extLst>
                  <a:ext uri="{FF2B5EF4-FFF2-40B4-BE49-F238E27FC236}">
                    <a16:creationId xmlns:a16="http://schemas.microsoft.com/office/drawing/2014/main" id="{FDB27143-9332-D960-C78E-123FEC392A4F}"/>
                  </a:ext>
                </a:extLst>
              </p:cNvPr>
              <p:cNvSpPr/>
              <p:nvPr/>
            </p:nvSpPr>
            <p:spPr>
              <a:xfrm>
                <a:off x="8307838" y="2682860"/>
                <a:ext cx="7444" cy="65191"/>
              </a:xfrm>
              <a:custGeom>
                <a:avLst/>
                <a:gdLst>
                  <a:gd name="connsiteX0" fmla="*/ 0 w 7444"/>
                  <a:gd name="connsiteY0" fmla="*/ 65191 h 65191"/>
                  <a:gd name="connsiteX1" fmla="*/ 0 w 7444"/>
                  <a:gd name="connsiteY1" fmla="*/ 0 h 65191"/>
                  <a:gd name="connsiteX2" fmla="*/ 7445 w 7444"/>
                  <a:gd name="connsiteY2" fmla="*/ 0 h 65191"/>
                  <a:gd name="connsiteX3" fmla="*/ 7445 w 7444"/>
                  <a:gd name="connsiteY3" fmla="*/ 65191 h 65191"/>
                </a:gdLst>
                <a:ahLst/>
                <a:cxnLst>
                  <a:cxn ang="0">
                    <a:pos x="connsiteX0" y="connsiteY0"/>
                  </a:cxn>
                  <a:cxn ang="0">
                    <a:pos x="connsiteX1" y="connsiteY1"/>
                  </a:cxn>
                  <a:cxn ang="0">
                    <a:pos x="connsiteX2" y="connsiteY2"/>
                  </a:cxn>
                  <a:cxn ang="0">
                    <a:pos x="connsiteX3" y="connsiteY3"/>
                  </a:cxn>
                </a:cxnLst>
                <a:rect l="l" t="t" r="r" b="b"/>
                <a:pathLst>
                  <a:path w="7444" h="65191">
                    <a:moveTo>
                      <a:pt x="0" y="65191"/>
                    </a:moveTo>
                    <a:lnTo>
                      <a:pt x="0" y="0"/>
                    </a:lnTo>
                    <a:lnTo>
                      <a:pt x="7445" y="0"/>
                    </a:lnTo>
                    <a:lnTo>
                      <a:pt x="7445" y="6519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3" name="Freeform: Shape 212">
                <a:extLst>
                  <a:ext uri="{FF2B5EF4-FFF2-40B4-BE49-F238E27FC236}">
                    <a16:creationId xmlns:a16="http://schemas.microsoft.com/office/drawing/2014/main" id="{F45FF082-F126-7159-59A4-829FC518FC04}"/>
                  </a:ext>
                </a:extLst>
              </p:cNvPr>
              <p:cNvSpPr/>
              <p:nvPr/>
            </p:nvSpPr>
            <p:spPr>
              <a:xfrm>
                <a:off x="8323950" y="2696909"/>
                <a:ext cx="44399" cy="51526"/>
              </a:xfrm>
              <a:custGeom>
                <a:avLst/>
                <a:gdLst>
                  <a:gd name="connsiteX0" fmla="*/ 38220 w 44399"/>
                  <a:gd name="connsiteY0" fmla="*/ 15955 h 51526"/>
                  <a:gd name="connsiteX1" fmla="*/ 38220 w 44399"/>
                  <a:gd name="connsiteY1" fmla="*/ 40945 h 51526"/>
                  <a:gd name="connsiteX2" fmla="*/ 44400 w 44399"/>
                  <a:gd name="connsiteY2" fmla="*/ 43319 h 51526"/>
                  <a:gd name="connsiteX3" fmla="*/ 44023 w 44399"/>
                  <a:gd name="connsiteY3" fmla="*/ 49888 h 51526"/>
                  <a:gd name="connsiteX4" fmla="*/ 31864 w 44399"/>
                  <a:gd name="connsiteY4" fmla="*/ 47807 h 51526"/>
                  <a:gd name="connsiteX5" fmla="*/ 14002 w 44399"/>
                  <a:gd name="connsiteY5" fmla="*/ 51526 h 51526"/>
                  <a:gd name="connsiteX6" fmla="*/ 3576 w 44399"/>
                  <a:gd name="connsiteY6" fmla="*/ 47656 h 51526"/>
                  <a:gd name="connsiteX7" fmla="*/ 0 w 44399"/>
                  <a:gd name="connsiteY7" fmla="*/ 36532 h 51526"/>
                  <a:gd name="connsiteX8" fmla="*/ 3676 w 44399"/>
                  <a:gd name="connsiteY8" fmla="*/ 25876 h 51526"/>
                  <a:gd name="connsiteX9" fmla="*/ 15191 w 44399"/>
                  <a:gd name="connsiteY9" fmla="*/ 21697 h 51526"/>
                  <a:gd name="connsiteX10" fmla="*/ 30775 w 44399"/>
                  <a:gd name="connsiteY10" fmla="*/ 20218 h 51526"/>
                  <a:gd name="connsiteX11" fmla="*/ 30775 w 44399"/>
                  <a:gd name="connsiteY11" fmla="*/ 15955 h 51526"/>
                  <a:gd name="connsiteX12" fmla="*/ 28598 w 44399"/>
                  <a:gd name="connsiteY12" fmla="*/ 8717 h 51526"/>
                  <a:gd name="connsiteX13" fmla="*/ 22635 w 44399"/>
                  <a:gd name="connsiteY13" fmla="*/ 6544 h 51526"/>
                  <a:gd name="connsiteX14" fmla="*/ 3073 w 44399"/>
                  <a:gd name="connsiteY14" fmla="*/ 6544 h 51526"/>
                  <a:gd name="connsiteX15" fmla="*/ 3073 w 44399"/>
                  <a:gd name="connsiteY15" fmla="*/ 0 h 51526"/>
                  <a:gd name="connsiteX16" fmla="*/ 22141 w 44399"/>
                  <a:gd name="connsiteY16" fmla="*/ 0 h 51526"/>
                  <a:gd name="connsiteX17" fmla="*/ 34401 w 44399"/>
                  <a:gd name="connsiteY17" fmla="*/ 3870 h 51526"/>
                  <a:gd name="connsiteX18" fmla="*/ 38220 w 44399"/>
                  <a:gd name="connsiteY18" fmla="*/ 15955 h 51526"/>
                  <a:gd name="connsiteX19" fmla="*/ 7629 w 44399"/>
                  <a:gd name="connsiteY19" fmla="*/ 36164 h 51526"/>
                  <a:gd name="connsiteX20" fmla="*/ 15166 w 44399"/>
                  <a:gd name="connsiteY20" fmla="*/ 45283 h 51526"/>
                  <a:gd name="connsiteX21" fmla="*/ 28472 w 44399"/>
                  <a:gd name="connsiteY21" fmla="*/ 43001 h 51526"/>
                  <a:gd name="connsiteX22" fmla="*/ 30750 w 44399"/>
                  <a:gd name="connsiteY22" fmla="*/ 42207 h 51526"/>
                  <a:gd name="connsiteX23" fmla="*/ 30750 w 44399"/>
                  <a:gd name="connsiteY23" fmla="*/ 25859 h 51526"/>
                  <a:gd name="connsiteX24" fmla="*/ 16087 w 44399"/>
                  <a:gd name="connsiteY24" fmla="*/ 27247 h 51526"/>
                  <a:gd name="connsiteX25" fmla="*/ 9630 w 44399"/>
                  <a:gd name="connsiteY25" fmla="*/ 29821 h 51526"/>
                  <a:gd name="connsiteX26" fmla="*/ 7629 w 44399"/>
                  <a:gd name="connsiteY26" fmla="*/ 36164 h 5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399" h="51526">
                    <a:moveTo>
                      <a:pt x="38220" y="15955"/>
                    </a:moveTo>
                    <a:lnTo>
                      <a:pt x="38220" y="40945"/>
                    </a:lnTo>
                    <a:cubicBezTo>
                      <a:pt x="38220" y="43452"/>
                      <a:pt x="44400" y="43319"/>
                      <a:pt x="44400" y="43319"/>
                    </a:cubicBezTo>
                    <a:lnTo>
                      <a:pt x="44023" y="49888"/>
                    </a:lnTo>
                    <a:cubicBezTo>
                      <a:pt x="38789" y="49888"/>
                      <a:pt x="34460" y="50323"/>
                      <a:pt x="31864" y="47807"/>
                    </a:cubicBezTo>
                    <a:cubicBezTo>
                      <a:pt x="26242" y="50298"/>
                      <a:pt x="20152" y="51566"/>
                      <a:pt x="14002" y="51526"/>
                    </a:cubicBezTo>
                    <a:cubicBezTo>
                      <a:pt x="9440" y="51526"/>
                      <a:pt x="5965" y="50236"/>
                      <a:pt x="3576" y="47656"/>
                    </a:cubicBezTo>
                    <a:cubicBezTo>
                      <a:pt x="1187" y="45076"/>
                      <a:pt x="-6" y="41369"/>
                      <a:pt x="0" y="36532"/>
                    </a:cubicBezTo>
                    <a:cubicBezTo>
                      <a:pt x="0" y="31707"/>
                      <a:pt x="1225" y="28155"/>
                      <a:pt x="3676" y="25876"/>
                    </a:cubicBezTo>
                    <a:cubicBezTo>
                      <a:pt x="6127" y="23597"/>
                      <a:pt x="9965" y="22204"/>
                      <a:pt x="15191" y="21697"/>
                    </a:cubicBezTo>
                    <a:lnTo>
                      <a:pt x="30775" y="20218"/>
                    </a:lnTo>
                    <a:lnTo>
                      <a:pt x="30775" y="15955"/>
                    </a:lnTo>
                    <a:cubicBezTo>
                      <a:pt x="30775" y="12612"/>
                      <a:pt x="30049" y="10199"/>
                      <a:pt x="28598" y="8717"/>
                    </a:cubicBezTo>
                    <a:cubicBezTo>
                      <a:pt x="26991" y="7212"/>
                      <a:pt x="24837" y="6427"/>
                      <a:pt x="22635" y="6544"/>
                    </a:cubicBezTo>
                    <a:lnTo>
                      <a:pt x="3073" y="6544"/>
                    </a:lnTo>
                    <a:lnTo>
                      <a:pt x="3073" y="0"/>
                    </a:lnTo>
                    <a:lnTo>
                      <a:pt x="22141" y="0"/>
                    </a:lnTo>
                    <a:cubicBezTo>
                      <a:pt x="27769" y="0"/>
                      <a:pt x="31855" y="1290"/>
                      <a:pt x="34401" y="3870"/>
                    </a:cubicBezTo>
                    <a:cubicBezTo>
                      <a:pt x="36947" y="6449"/>
                      <a:pt x="38220" y="10478"/>
                      <a:pt x="38220" y="15955"/>
                    </a:cubicBezTo>
                    <a:close/>
                    <a:moveTo>
                      <a:pt x="7629" y="36164"/>
                    </a:moveTo>
                    <a:cubicBezTo>
                      <a:pt x="7629" y="42243"/>
                      <a:pt x="10141" y="45283"/>
                      <a:pt x="15166" y="45283"/>
                    </a:cubicBezTo>
                    <a:cubicBezTo>
                      <a:pt x="19699" y="45278"/>
                      <a:pt x="24197" y="44506"/>
                      <a:pt x="28472" y="43001"/>
                    </a:cubicBezTo>
                    <a:lnTo>
                      <a:pt x="30750" y="42207"/>
                    </a:lnTo>
                    <a:lnTo>
                      <a:pt x="30750" y="25859"/>
                    </a:lnTo>
                    <a:lnTo>
                      <a:pt x="16087" y="27247"/>
                    </a:lnTo>
                    <a:cubicBezTo>
                      <a:pt x="13106" y="27514"/>
                      <a:pt x="10953" y="28372"/>
                      <a:pt x="9630" y="29821"/>
                    </a:cubicBezTo>
                    <a:cubicBezTo>
                      <a:pt x="8307" y="31269"/>
                      <a:pt x="7640" y="33384"/>
                      <a:pt x="7629" y="36164"/>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4" name="Freeform: Shape 213">
                <a:extLst>
                  <a:ext uri="{FF2B5EF4-FFF2-40B4-BE49-F238E27FC236}">
                    <a16:creationId xmlns:a16="http://schemas.microsoft.com/office/drawing/2014/main" id="{8D2C8FDA-A591-D430-EBDA-D8AFA08EAE28}"/>
                  </a:ext>
                </a:extLst>
              </p:cNvPr>
              <p:cNvSpPr/>
              <p:nvPr/>
            </p:nvSpPr>
            <p:spPr>
              <a:xfrm>
                <a:off x="8372989" y="2696901"/>
                <a:ext cx="37432" cy="51534"/>
              </a:xfrm>
              <a:custGeom>
                <a:avLst/>
                <a:gdLst>
                  <a:gd name="connsiteX0" fmla="*/ 18247 w 37432"/>
                  <a:gd name="connsiteY0" fmla="*/ 6653 h 51534"/>
                  <a:gd name="connsiteX1" fmla="*/ 7420 w 37432"/>
                  <a:gd name="connsiteY1" fmla="*/ 14175 h 51534"/>
                  <a:gd name="connsiteX2" fmla="*/ 9932 w 37432"/>
                  <a:gd name="connsiteY2" fmla="*/ 19081 h 51534"/>
                  <a:gd name="connsiteX3" fmla="*/ 21245 w 37432"/>
                  <a:gd name="connsiteY3" fmla="*/ 22056 h 51534"/>
                  <a:gd name="connsiteX4" fmla="*/ 33756 w 37432"/>
                  <a:gd name="connsiteY4" fmla="*/ 26369 h 51534"/>
                  <a:gd name="connsiteX5" fmla="*/ 37433 w 37432"/>
                  <a:gd name="connsiteY5" fmla="*/ 36766 h 51534"/>
                  <a:gd name="connsiteX6" fmla="*/ 32517 w 37432"/>
                  <a:gd name="connsiteY6" fmla="*/ 47966 h 51534"/>
                  <a:gd name="connsiteX7" fmla="*/ 18172 w 37432"/>
                  <a:gd name="connsiteY7" fmla="*/ 51534 h 51534"/>
                  <a:gd name="connsiteX8" fmla="*/ 368 w 37432"/>
                  <a:gd name="connsiteY8" fmla="*/ 50013 h 51534"/>
                  <a:gd name="connsiteX9" fmla="*/ 770 w 37432"/>
                  <a:gd name="connsiteY9" fmla="*/ 43578 h 51534"/>
                  <a:gd name="connsiteX10" fmla="*/ 18172 w 37432"/>
                  <a:gd name="connsiteY10" fmla="*/ 44890 h 51534"/>
                  <a:gd name="connsiteX11" fmla="*/ 26956 w 37432"/>
                  <a:gd name="connsiteY11" fmla="*/ 43060 h 51534"/>
                  <a:gd name="connsiteX12" fmla="*/ 29980 w 37432"/>
                  <a:gd name="connsiteY12" fmla="*/ 36917 h 51534"/>
                  <a:gd name="connsiteX13" fmla="*/ 27400 w 37432"/>
                  <a:gd name="connsiteY13" fmla="*/ 31066 h 51534"/>
                  <a:gd name="connsiteX14" fmla="*/ 16087 w 37432"/>
                  <a:gd name="connsiteY14" fmla="*/ 28141 h 51534"/>
                  <a:gd name="connsiteX15" fmla="*/ 3676 w 37432"/>
                  <a:gd name="connsiteY15" fmla="*/ 24079 h 51534"/>
                  <a:gd name="connsiteX16" fmla="*/ 0 w 37432"/>
                  <a:gd name="connsiteY16" fmla="*/ 14167 h 51534"/>
                  <a:gd name="connsiteX17" fmla="*/ 5117 w 37432"/>
                  <a:gd name="connsiteY17" fmla="*/ 3469 h 51534"/>
                  <a:gd name="connsiteX18" fmla="*/ 17870 w 37432"/>
                  <a:gd name="connsiteY18" fmla="*/ 0 h 51534"/>
                  <a:gd name="connsiteX19" fmla="*/ 35917 w 37432"/>
                  <a:gd name="connsiteY19" fmla="*/ 1028 h 51534"/>
                  <a:gd name="connsiteX20" fmla="*/ 35917 w 37432"/>
                  <a:gd name="connsiteY20" fmla="*/ 7505 h 51534"/>
                  <a:gd name="connsiteX21" fmla="*/ 18247 w 37432"/>
                  <a:gd name="connsiteY21" fmla="*/ 6653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432" h="51534">
                    <a:moveTo>
                      <a:pt x="18247" y="6653"/>
                    </a:moveTo>
                    <a:cubicBezTo>
                      <a:pt x="11029" y="6653"/>
                      <a:pt x="7420" y="9160"/>
                      <a:pt x="7420" y="14175"/>
                    </a:cubicBezTo>
                    <a:cubicBezTo>
                      <a:pt x="7420" y="16493"/>
                      <a:pt x="8257" y="18128"/>
                      <a:pt x="9932" y="19081"/>
                    </a:cubicBezTo>
                    <a:cubicBezTo>
                      <a:pt x="11607" y="20034"/>
                      <a:pt x="15377" y="21026"/>
                      <a:pt x="21245" y="22056"/>
                    </a:cubicBezTo>
                    <a:cubicBezTo>
                      <a:pt x="27141" y="23087"/>
                      <a:pt x="31311" y="24525"/>
                      <a:pt x="33756" y="26369"/>
                    </a:cubicBezTo>
                    <a:cubicBezTo>
                      <a:pt x="36202" y="28214"/>
                      <a:pt x="37427" y="31679"/>
                      <a:pt x="37433" y="36766"/>
                    </a:cubicBezTo>
                    <a:cubicBezTo>
                      <a:pt x="37433" y="41859"/>
                      <a:pt x="35794" y="45592"/>
                      <a:pt x="32517" y="47966"/>
                    </a:cubicBezTo>
                    <a:cubicBezTo>
                      <a:pt x="29240" y="50339"/>
                      <a:pt x="24458" y="51529"/>
                      <a:pt x="18172" y="51534"/>
                    </a:cubicBezTo>
                    <a:cubicBezTo>
                      <a:pt x="14069" y="51534"/>
                      <a:pt x="368" y="50013"/>
                      <a:pt x="368" y="50013"/>
                    </a:cubicBezTo>
                    <a:lnTo>
                      <a:pt x="770" y="43578"/>
                    </a:lnTo>
                    <a:cubicBezTo>
                      <a:pt x="8642" y="44330"/>
                      <a:pt x="14328" y="44890"/>
                      <a:pt x="18172" y="44890"/>
                    </a:cubicBezTo>
                    <a:cubicBezTo>
                      <a:pt x="22016" y="44890"/>
                      <a:pt x="24938" y="44280"/>
                      <a:pt x="26956" y="43060"/>
                    </a:cubicBezTo>
                    <a:cubicBezTo>
                      <a:pt x="28975" y="41839"/>
                      <a:pt x="29980" y="39792"/>
                      <a:pt x="29980" y="36917"/>
                    </a:cubicBezTo>
                    <a:cubicBezTo>
                      <a:pt x="29980" y="34041"/>
                      <a:pt x="29142" y="32094"/>
                      <a:pt x="27400" y="31066"/>
                    </a:cubicBezTo>
                    <a:cubicBezTo>
                      <a:pt x="25658" y="30038"/>
                      <a:pt x="21907" y="29069"/>
                      <a:pt x="16087" y="28141"/>
                    </a:cubicBezTo>
                    <a:cubicBezTo>
                      <a:pt x="10267" y="27213"/>
                      <a:pt x="6122" y="25859"/>
                      <a:pt x="3676" y="24079"/>
                    </a:cubicBezTo>
                    <a:cubicBezTo>
                      <a:pt x="1231" y="22299"/>
                      <a:pt x="0" y="18989"/>
                      <a:pt x="0" y="14167"/>
                    </a:cubicBezTo>
                    <a:cubicBezTo>
                      <a:pt x="0" y="9344"/>
                      <a:pt x="1675" y="5809"/>
                      <a:pt x="5117" y="3469"/>
                    </a:cubicBezTo>
                    <a:cubicBezTo>
                      <a:pt x="8558" y="1128"/>
                      <a:pt x="12779" y="0"/>
                      <a:pt x="17870" y="0"/>
                    </a:cubicBezTo>
                    <a:cubicBezTo>
                      <a:pt x="21907" y="0"/>
                      <a:pt x="35917" y="1028"/>
                      <a:pt x="35917" y="1028"/>
                    </a:cubicBezTo>
                    <a:lnTo>
                      <a:pt x="35917" y="7505"/>
                    </a:lnTo>
                    <a:cubicBezTo>
                      <a:pt x="28522" y="7179"/>
                      <a:pt x="22476" y="6653"/>
                      <a:pt x="18247" y="6653"/>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5" name="Freeform: Shape 214">
                <a:extLst>
                  <a:ext uri="{FF2B5EF4-FFF2-40B4-BE49-F238E27FC236}">
                    <a16:creationId xmlns:a16="http://schemas.microsoft.com/office/drawing/2014/main" id="{BAB2BB41-9218-8514-FA2A-47BEE2A03C23}"/>
                  </a:ext>
                </a:extLst>
              </p:cNvPr>
              <p:cNvSpPr/>
              <p:nvPr/>
            </p:nvSpPr>
            <p:spPr>
              <a:xfrm>
                <a:off x="8416158" y="2682743"/>
                <a:ext cx="30842" cy="65792"/>
              </a:xfrm>
              <a:custGeom>
                <a:avLst/>
                <a:gdLst>
                  <a:gd name="connsiteX0" fmla="*/ 30147 w 30842"/>
                  <a:gd name="connsiteY0" fmla="*/ 21597 h 65792"/>
                  <a:gd name="connsiteX1" fmla="*/ 14362 w 30842"/>
                  <a:gd name="connsiteY1" fmla="*/ 21597 h 65792"/>
                  <a:gd name="connsiteX2" fmla="*/ 14362 w 30842"/>
                  <a:gd name="connsiteY2" fmla="*/ 45283 h 65792"/>
                  <a:gd name="connsiteX3" fmla="*/ 15601 w 30842"/>
                  <a:gd name="connsiteY3" fmla="*/ 56474 h 65792"/>
                  <a:gd name="connsiteX4" fmla="*/ 21505 w 30842"/>
                  <a:gd name="connsiteY4" fmla="*/ 59148 h 65792"/>
                  <a:gd name="connsiteX5" fmla="*/ 30340 w 30842"/>
                  <a:gd name="connsiteY5" fmla="*/ 58555 h 65792"/>
                  <a:gd name="connsiteX6" fmla="*/ 30842 w 30842"/>
                  <a:gd name="connsiteY6" fmla="*/ 64698 h 65792"/>
                  <a:gd name="connsiteX7" fmla="*/ 20709 w 30842"/>
                  <a:gd name="connsiteY7" fmla="*/ 65793 h 65792"/>
                  <a:gd name="connsiteX8" fmla="*/ 9990 w 30842"/>
                  <a:gd name="connsiteY8" fmla="*/ 62024 h 65792"/>
                  <a:gd name="connsiteX9" fmla="*/ 7018 w 30842"/>
                  <a:gd name="connsiteY9" fmla="*/ 47656 h 65792"/>
                  <a:gd name="connsiteX10" fmla="*/ 7018 w 30842"/>
                  <a:gd name="connsiteY10" fmla="*/ 21597 h 65792"/>
                  <a:gd name="connsiteX11" fmla="*/ 0 w 30842"/>
                  <a:gd name="connsiteY11" fmla="*/ 21597 h 65792"/>
                  <a:gd name="connsiteX12" fmla="*/ 0 w 30842"/>
                  <a:gd name="connsiteY12" fmla="*/ 15161 h 65792"/>
                  <a:gd name="connsiteX13" fmla="*/ 7051 w 30842"/>
                  <a:gd name="connsiteY13" fmla="*/ 15161 h 65792"/>
                  <a:gd name="connsiteX14" fmla="*/ 7051 w 30842"/>
                  <a:gd name="connsiteY14" fmla="*/ 0 h 65792"/>
                  <a:gd name="connsiteX15" fmla="*/ 14395 w 30842"/>
                  <a:gd name="connsiteY15" fmla="*/ 0 h 65792"/>
                  <a:gd name="connsiteX16" fmla="*/ 14395 w 30842"/>
                  <a:gd name="connsiteY16" fmla="*/ 15161 h 65792"/>
                  <a:gd name="connsiteX17" fmla="*/ 30147 w 30842"/>
                  <a:gd name="connsiteY17" fmla="*/ 15161 h 6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842" h="65792">
                    <a:moveTo>
                      <a:pt x="30147" y="21597"/>
                    </a:moveTo>
                    <a:lnTo>
                      <a:pt x="14362" y="21597"/>
                    </a:lnTo>
                    <a:lnTo>
                      <a:pt x="14362" y="45283"/>
                    </a:lnTo>
                    <a:cubicBezTo>
                      <a:pt x="14362" y="50960"/>
                      <a:pt x="14775" y="54691"/>
                      <a:pt x="15601" y="56474"/>
                    </a:cubicBezTo>
                    <a:cubicBezTo>
                      <a:pt x="16439" y="58262"/>
                      <a:pt x="18398" y="59148"/>
                      <a:pt x="21505" y="59148"/>
                    </a:cubicBezTo>
                    <a:lnTo>
                      <a:pt x="30340" y="58555"/>
                    </a:lnTo>
                    <a:lnTo>
                      <a:pt x="30842" y="64698"/>
                    </a:lnTo>
                    <a:cubicBezTo>
                      <a:pt x="27497" y="65315"/>
                      <a:pt x="24109" y="65681"/>
                      <a:pt x="20709" y="65793"/>
                    </a:cubicBezTo>
                    <a:cubicBezTo>
                      <a:pt x="15551" y="65793"/>
                      <a:pt x="11978" y="64537"/>
                      <a:pt x="9990" y="62024"/>
                    </a:cubicBezTo>
                    <a:cubicBezTo>
                      <a:pt x="8003" y="59510"/>
                      <a:pt x="7012" y="54721"/>
                      <a:pt x="7018" y="47656"/>
                    </a:cubicBezTo>
                    <a:lnTo>
                      <a:pt x="7018" y="21597"/>
                    </a:lnTo>
                    <a:lnTo>
                      <a:pt x="0" y="21597"/>
                    </a:lnTo>
                    <a:lnTo>
                      <a:pt x="0" y="15161"/>
                    </a:lnTo>
                    <a:lnTo>
                      <a:pt x="7051" y="15161"/>
                    </a:lnTo>
                    <a:lnTo>
                      <a:pt x="7051" y="0"/>
                    </a:lnTo>
                    <a:lnTo>
                      <a:pt x="14395" y="0"/>
                    </a:lnTo>
                    <a:lnTo>
                      <a:pt x="14395" y="15161"/>
                    </a:lnTo>
                    <a:lnTo>
                      <a:pt x="30147" y="15161"/>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6" name="Freeform: Shape 215">
                <a:extLst>
                  <a:ext uri="{FF2B5EF4-FFF2-40B4-BE49-F238E27FC236}">
                    <a16:creationId xmlns:a16="http://schemas.microsoft.com/office/drawing/2014/main" id="{FDEE24C5-E98A-8566-15CA-139AD68DB745}"/>
                  </a:ext>
                </a:extLst>
              </p:cNvPr>
              <p:cNvSpPr/>
              <p:nvPr/>
            </p:nvSpPr>
            <p:spPr>
              <a:xfrm>
                <a:off x="8456655" y="2682952"/>
                <a:ext cx="7444" cy="65099"/>
              </a:xfrm>
              <a:custGeom>
                <a:avLst/>
                <a:gdLst>
                  <a:gd name="connsiteX0" fmla="*/ 0 w 7444"/>
                  <a:gd name="connsiteY0" fmla="*/ 8625 h 65099"/>
                  <a:gd name="connsiteX1" fmla="*/ 0 w 7444"/>
                  <a:gd name="connsiteY1" fmla="*/ 0 h 65099"/>
                  <a:gd name="connsiteX2" fmla="*/ 7445 w 7444"/>
                  <a:gd name="connsiteY2" fmla="*/ 0 h 65099"/>
                  <a:gd name="connsiteX3" fmla="*/ 7445 w 7444"/>
                  <a:gd name="connsiteY3" fmla="*/ 8625 h 65099"/>
                  <a:gd name="connsiteX4" fmla="*/ 0 w 7444"/>
                  <a:gd name="connsiteY4" fmla="*/ 65099 h 65099"/>
                  <a:gd name="connsiteX5" fmla="*/ 0 w 7444"/>
                  <a:gd name="connsiteY5" fmla="*/ 14952 h 65099"/>
                  <a:gd name="connsiteX6" fmla="*/ 7445 w 7444"/>
                  <a:gd name="connsiteY6" fmla="*/ 14952 h 65099"/>
                  <a:gd name="connsiteX7" fmla="*/ 7445 w 7444"/>
                  <a:gd name="connsiteY7" fmla="*/ 65099 h 6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44" h="65099">
                    <a:moveTo>
                      <a:pt x="0" y="8625"/>
                    </a:moveTo>
                    <a:lnTo>
                      <a:pt x="0" y="0"/>
                    </a:lnTo>
                    <a:lnTo>
                      <a:pt x="7445" y="0"/>
                    </a:lnTo>
                    <a:lnTo>
                      <a:pt x="7445" y="8625"/>
                    </a:lnTo>
                    <a:close/>
                    <a:moveTo>
                      <a:pt x="0" y="65099"/>
                    </a:moveTo>
                    <a:lnTo>
                      <a:pt x="0" y="14952"/>
                    </a:lnTo>
                    <a:lnTo>
                      <a:pt x="7445" y="14952"/>
                    </a:lnTo>
                    <a:lnTo>
                      <a:pt x="7445" y="65099"/>
                    </a:ln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17" name="Freeform: Shape 216">
                <a:extLst>
                  <a:ext uri="{FF2B5EF4-FFF2-40B4-BE49-F238E27FC236}">
                    <a16:creationId xmlns:a16="http://schemas.microsoft.com/office/drawing/2014/main" id="{575BBABA-2B1E-4D14-8B13-A9AFE2A3D51A}"/>
                  </a:ext>
                </a:extLst>
              </p:cNvPr>
              <p:cNvSpPr/>
              <p:nvPr/>
            </p:nvSpPr>
            <p:spPr>
              <a:xfrm>
                <a:off x="8475715" y="2696909"/>
                <a:ext cx="34250" cy="51534"/>
              </a:xfrm>
              <a:custGeom>
                <a:avLst/>
                <a:gdLst>
                  <a:gd name="connsiteX0" fmla="*/ 20634 w 34250"/>
                  <a:gd name="connsiteY0" fmla="*/ 0 h 51534"/>
                  <a:gd name="connsiteX1" fmla="*/ 31721 w 34250"/>
                  <a:gd name="connsiteY1" fmla="*/ 1195 h 51534"/>
                  <a:gd name="connsiteX2" fmla="*/ 34100 w 34250"/>
                  <a:gd name="connsiteY2" fmla="*/ 1488 h 51534"/>
                  <a:gd name="connsiteX3" fmla="*/ 33807 w 34250"/>
                  <a:gd name="connsiteY3" fmla="*/ 7530 h 51534"/>
                  <a:gd name="connsiteX4" fmla="*/ 22083 w 34250"/>
                  <a:gd name="connsiteY4" fmla="*/ 6644 h 51534"/>
                  <a:gd name="connsiteX5" fmla="*/ 10618 w 34250"/>
                  <a:gd name="connsiteY5" fmla="*/ 10656 h 51534"/>
                  <a:gd name="connsiteX6" fmla="*/ 7587 w 34250"/>
                  <a:gd name="connsiteY6" fmla="*/ 25516 h 51534"/>
                  <a:gd name="connsiteX7" fmla="*/ 10417 w 34250"/>
                  <a:gd name="connsiteY7" fmla="*/ 40627 h 51534"/>
                  <a:gd name="connsiteX8" fmla="*/ 22225 w 34250"/>
                  <a:gd name="connsiteY8" fmla="*/ 44890 h 51534"/>
                  <a:gd name="connsiteX9" fmla="*/ 33949 w 34250"/>
                  <a:gd name="connsiteY9" fmla="*/ 44004 h 51534"/>
                  <a:gd name="connsiteX10" fmla="*/ 34250 w 34250"/>
                  <a:gd name="connsiteY10" fmla="*/ 50147 h 51534"/>
                  <a:gd name="connsiteX11" fmla="*/ 20450 w 34250"/>
                  <a:gd name="connsiteY11" fmla="*/ 51534 h 51534"/>
                  <a:gd name="connsiteX12" fmla="*/ 4422 w 34250"/>
                  <a:gd name="connsiteY12" fmla="*/ 45584 h 51534"/>
                  <a:gd name="connsiteX13" fmla="*/ 0 w 34250"/>
                  <a:gd name="connsiteY13" fmla="*/ 25525 h 51534"/>
                  <a:gd name="connsiteX14" fmla="*/ 4765 w 34250"/>
                  <a:gd name="connsiteY14" fmla="*/ 5708 h 51534"/>
                  <a:gd name="connsiteX15" fmla="*/ 20634 w 34250"/>
                  <a:gd name="connsiteY15" fmla="*/ 0 h 5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50" h="51534">
                    <a:moveTo>
                      <a:pt x="20634" y="0"/>
                    </a:moveTo>
                    <a:cubicBezTo>
                      <a:pt x="24352" y="158"/>
                      <a:pt x="28055" y="558"/>
                      <a:pt x="31721" y="1195"/>
                    </a:cubicBezTo>
                    <a:lnTo>
                      <a:pt x="34100" y="1488"/>
                    </a:lnTo>
                    <a:lnTo>
                      <a:pt x="33807" y="7530"/>
                    </a:lnTo>
                    <a:cubicBezTo>
                      <a:pt x="29916" y="7038"/>
                      <a:pt x="26004" y="6743"/>
                      <a:pt x="22083" y="6644"/>
                    </a:cubicBezTo>
                    <a:cubicBezTo>
                      <a:pt x="16455" y="6644"/>
                      <a:pt x="12634" y="7982"/>
                      <a:pt x="10618" y="10656"/>
                    </a:cubicBezTo>
                    <a:cubicBezTo>
                      <a:pt x="8603" y="13331"/>
                      <a:pt x="7593" y="18284"/>
                      <a:pt x="7587" y="25516"/>
                    </a:cubicBezTo>
                    <a:cubicBezTo>
                      <a:pt x="7587" y="32760"/>
                      <a:pt x="8531" y="37797"/>
                      <a:pt x="10417" y="40627"/>
                    </a:cubicBezTo>
                    <a:cubicBezTo>
                      <a:pt x="12304" y="43458"/>
                      <a:pt x="16240" y="44879"/>
                      <a:pt x="22225" y="44890"/>
                    </a:cubicBezTo>
                    <a:lnTo>
                      <a:pt x="33949" y="44004"/>
                    </a:lnTo>
                    <a:lnTo>
                      <a:pt x="34250" y="50147"/>
                    </a:lnTo>
                    <a:cubicBezTo>
                      <a:pt x="29686" y="50918"/>
                      <a:pt x="25076" y="51382"/>
                      <a:pt x="20450" y="51534"/>
                    </a:cubicBezTo>
                    <a:cubicBezTo>
                      <a:pt x="12712" y="51534"/>
                      <a:pt x="7369" y="49551"/>
                      <a:pt x="4422" y="45584"/>
                    </a:cubicBezTo>
                    <a:cubicBezTo>
                      <a:pt x="1474" y="41616"/>
                      <a:pt x="0" y="34930"/>
                      <a:pt x="0" y="25525"/>
                    </a:cubicBezTo>
                    <a:cubicBezTo>
                      <a:pt x="0" y="16114"/>
                      <a:pt x="1589" y="9508"/>
                      <a:pt x="4765" y="5708"/>
                    </a:cubicBezTo>
                    <a:cubicBezTo>
                      <a:pt x="7941" y="1908"/>
                      <a:pt x="13231" y="6"/>
                      <a:pt x="20634" y="0"/>
                    </a:cubicBezTo>
                    <a:close/>
                  </a:path>
                </a:pathLst>
              </a:custGeom>
              <a:solidFill>
                <a:srgbClr val="FFFFFF"/>
              </a:solidFill>
              <a:ln w="8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95" name="Group 194">
              <a:extLst>
                <a:ext uri="{FF2B5EF4-FFF2-40B4-BE49-F238E27FC236}">
                  <a16:creationId xmlns:a16="http://schemas.microsoft.com/office/drawing/2014/main" id="{403EDABB-5C1B-39B2-EAB2-D7EF36281AAE}"/>
                </a:ext>
              </a:extLst>
            </p:cNvPr>
            <p:cNvGrpSpPr/>
            <p:nvPr/>
          </p:nvGrpSpPr>
          <p:grpSpPr>
            <a:xfrm>
              <a:off x="3616121" y="1038994"/>
              <a:ext cx="771240" cy="135548"/>
              <a:chOff x="5402541" y="3307041"/>
              <a:chExt cx="1387831" cy="243916"/>
            </a:xfrm>
          </p:grpSpPr>
          <p:sp>
            <p:nvSpPr>
              <p:cNvPr id="196" name="Freeform: Shape 195">
                <a:extLst>
                  <a:ext uri="{FF2B5EF4-FFF2-40B4-BE49-F238E27FC236}">
                    <a16:creationId xmlns:a16="http://schemas.microsoft.com/office/drawing/2014/main" id="{C2884D13-FD4A-7854-5EBD-A9977FFF6161}"/>
                  </a:ext>
                </a:extLst>
              </p:cNvPr>
              <p:cNvSpPr/>
              <p:nvPr/>
            </p:nvSpPr>
            <p:spPr>
              <a:xfrm>
                <a:off x="5678805" y="3307080"/>
                <a:ext cx="1111567" cy="243839"/>
              </a:xfrm>
              <a:custGeom>
                <a:avLst/>
                <a:gdLst>
                  <a:gd name="connsiteX0" fmla="*/ 727710 w 1111567"/>
                  <a:gd name="connsiteY0" fmla="*/ 62865 h 243839"/>
                  <a:gd name="connsiteX1" fmla="*/ 695325 w 1111567"/>
                  <a:gd name="connsiteY1" fmla="*/ 62865 h 243839"/>
                  <a:gd name="connsiteX2" fmla="*/ 676275 w 1111567"/>
                  <a:gd name="connsiteY2" fmla="*/ 68580 h 243839"/>
                  <a:gd name="connsiteX3" fmla="*/ 670560 w 1111567"/>
                  <a:gd name="connsiteY3" fmla="*/ 87630 h 243839"/>
                  <a:gd name="connsiteX4" fmla="*/ 670560 w 1111567"/>
                  <a:gd name="connsiteY4" fmla="*/ 198120 h 243839"/>
                  <a:gd name="connsiteX5" fmla="*/ 651510 w 1111567"/>
                  <a:gd name="connsiteY5" fmla="*/ 198120 h 243839"/>
                  <a:gd name="connsiteX6" fmla="*/ 651510 w 1111567"/>
                  <a:gd name="connsiteY6" fmla="*/ 85725 h 243839"/>
                  <a:gd name="connsiteX7" fmla="*/ 657225 w 1111567"/>
                  <a:gd name="connsiteY7" fmla="*/ 60960 h 243839"/>
                  <a:gd name="connsiteX8" fmla="*/ 693420 w 1111567"/>
                  <a:gd name="connsiteY8" fmla="*/ 45720 h 243839"/>
                  <a:gd name="connsiteX9" fmla="*/ 727710 w 1111567"/>
                  <a:gd name="connsiteY9" fmla="*/ 45720 h 243839"/>
                  <a:gd name="connsiteX10" fmla="*/ 727710 w 1111567"/>
                  <a:gd name="connsiteY10" fmla="*/ 62865 h 243839"/>
                  <a:gd name="connsiteX11" fmla="*/ 603885 w 1111567"/>
                  <a:gd name="connsiteY11" fmla="*/ 180975 h 243839"/>
                  <a:gd name="connsiteX12" fmla="*/ 584835 w 1111567"/>
                  <a:gd name="connsiteY12" fmla="*/ 175260 h 243839"/>
                  <a:gd name="connsiteX13" fmla="*/ 579120 w 1111567"/>
                  <a:gd name="connsiteY13" fmla="*/ 157163 h 243839"/>
                  <a:gd name="connsiteX14" fmla="*/ 579120 w 1111567"/>
                  <a:gd name="connsiteY14" fmla="*/ 62865 h 243839"/>
                  <a:gd name="connsiteX15" fmla="*/ 619125 w 1111567"/>
                  <a:gd name="connsiteY15" fmla="*/ 62865 h 243839"/>
                  <a:gd name="connsiteX16" fmla="*/ 619125 w 1111567"/>
                  <a:gd name="connsiteY16" fmla="*/ 45720 h 243839"/>
                  <a:gd name="connsiteX17" fmla="*/ 579120 w 1111567"/>
                  <a:gd name="connsiteY17" fmla="*/ 45720 h 243839"/>
                  <a:gd name="connsiteX18" fmla="*/ 579120 w 1111567"/>
                  <a:gd name="connsiteY18" fmla="*/ 0 h 243839"/>
                  <a:gd name="connsiteX19" fmla="*/ 560070 w 1111567"/>
                  <a:gd name="connsiteY19" fmla="*/ 0 h 243839"/>
                  <a:gd name="connsiteX20" fmla="*/ 560070 w 1111567"/>
                  <a:gd name="connsiteY20" fmla="*/ 157163 h 243839"/>
                  <a:gd name="connsiteX21" fmla="*/ 565785 w 1111567"/>
                  <a:gd name="connsiteY21" fmla="*/ 181928 h 243839"/>
                  <a:gd name="connsiteX22" fmla="*/ 601028 w 1111567"/>
                  <a:gd name="connsiteY22" fmla="*/ 197168 h 243839"/>
                  <a:gd name="connsiteX23" fmla="*/ 636270 w 1111567"/>
                  <a:gd name="connsiteY23" fmla="*/ 197168 h 243839"/>
                  <a:gd name="connsiteX24" fmla="*/ 636270 w 1111567"/>
                  <a:gd name="connsiteY24" fmla="*/ 180023 h 243839"/>
                  <a:gd name="connsiteX25" fmla="*/ 603885 w 1111567"/>
                  <a:gd name="connsiteY25" fmla="*/ 180975 h 243839"/>
                  <a:gd name="connsiteX26" fmla="*/ 102870 w 1111567"/>
                  <a:gd name="connsiteY26" fmla="*/ 0 h 243839"/>
                  <a:gd name="connsiteX27" fmla="*/ 102870 w 1111567"/>
                  <a:gd name="connsiteY27" fmla="*/ 45720 h 243839"/>
                  <a:gd name="connsiteX28" fmla="*/ 62865 w 1111567"/>
                  <a:gd name="connsiteY28" fmla="*/ 45720 h 243839"/>
                  <a:gd name="connsiteX29" fmla="*/ 14288 w 1111567"/>
                  <a:gd name="connsiteY29" fmla="*/ 61913 h 243839"/>
                  <a:gd name="connsiteX30" fmla="*/ 0 w 1111567"/>
                  <a:gd name="connsiteY30" fmla="*/ 97155 h 243839"/>
                  <a:gd name="connsiteX31" fmla="*/ 0 w 1111567"/>
                  <a:gd name="connsiteY31" fmla="*/ 145733 h 243839"/>
                  <a:gd name="connsiteX32" fmla="*/ 14288 w 1111567"/>
                  <a:gd name="connsiteY32" fmla="*/ 180975 h 243839"/>
                  <a:gd name="connsiteX33" fmla="*/ 62865 w 1111567"/>
                  <a:gd name="connsiteY33" fmla="*/ 197168 h 243839"/>
                  <a:gd name="connsiteX34" fmla="*/ 80963 w 1111567"/>
                  <a:gd name="connsiteY34" fmla="*/ 197168 h 243839"/>
                  <a:gd name="connsiteX35" fmla="*/ 116205 w 1111567"/>
                  <a:gd name="connsiteY35" fmla="*/ 181928 h 243839"/>
                  <a:gd name="connsiteX36" fmla="*/ 121920 w 1111567"/>
                  <a:gd name="connsiteY36" fmla="*/ 157163 h 243839"/>
                  <a:gd name="connsiteX37" fmla="*/ 121920 w 1111567"/>
                  <a:gd name="connsiteY37" fmla="*/ 0 h 243839"/>
                  <a:gd name="connsiteX38" fmla="*/ 102870 w 1111567"/>
                  <a:gd name="connsiteY38" fmla="*/ 0 h 243839"/>
                  <a:gd name="connsiteX39" fmla="*/ 97155 w 1111567"/>
                  <a:gd name="connsiteY39" fmla="*/ 175260 h 243839"/>
                  <a:gd name="connsiteX40" fmla="*/ 78105 w 1111567"/>
                  <a:gd name="connsiteY40" fmla="*/ 180975 h 243839"/>
                  <a:gd name="connsiteX41" fmla="*/ 60960 w 1111567"/>
                  <a:gd name="connsiteY41" fmla="*/ 180975 h 243839"/>
                  <a:gd name="connsiteX42" fmla="*/ 29527 w 1111567"/>
                  <a:gd name="connsiteY42" fmla="*/ 170498 h 243839"/>
                  <a:gd name="connsiteX43" fmla="*/ 20002 w 1111567"/>
                  <a:gd name="connsiteY43" fmla="*/ 147638 h 243839"/>
                  <a:gd name="connsiteX44" fmla="*/ 20002 w 1111567"/>
                  <a:gd name="connsiteY44" fmla="*/ 97155 h 243839"/>
                  <a:gd name="connsiteX45" fmla="*/ 29527 w 1111567"/>
                  <a:gd name="connsiteY45" fmla="*/ 74295 h 243839"/>
                  <a:gd name="connsiteX46" fmla="*/ 60960 w 1111567"/>
                  <a:gd name="connsiteY46" fmla="*/ 63818 h 243839"/>
                  <a:gd name="connsiteX47" fmla="*/ 102870 w 1111567"/>
                  <a:gd name="connsiteY47" fmla="*/ 63818 h 243839"/>
                  <a:gd name="connsiteX48" fmla="*/ 102870 w 1111567"/>
                  <a:gd name="connsiteY48" fmla="*/ 157163 h 243839"/>
                  <a:gd name="connsiteX49" fmla="*/ 97155 w 1111567"/>
                  <a:gd name="connsiteY49" fmla="*/ 175260 h 243839"/>
                  <a:gd name="connsiteX50" fmla="*/ 901065 w 1111567"/>
                  <a:gd name="connsiteY50" fmla="*/ 73343 h 243839"/>
                  <a:gd name="connsiteX51" fmla="*/ 932498 w 1111567"/>
                  <a:gd name="connsiteY51" fmla="*/ 62865 h 243839"/>
                  <a:gd name="connsiteX52" fmla="*/ 978217 w 1111567"/>
                  <a:gd name="connsiteY52" fmla="*/ 62865 h 243839"/>
                  <a:gd name="connsiteX53" fmla="*/ 978217 w 1111567"/>
                  <a:gd name="connsiteY53" fmla="*/ 45720 h 243839"/>
                  <a:gd name="connsiteX54" fmla="*/ 934403 w 1111567"/>
                  <a:gd name="connsiteY54" fmla="*/ 45720 h 243839"/>
                  <a:gd name="connsiteX55" fmla="*/ 885825 w 1111567"/>
                  <a:gd name="connsiteY55" fmla="*/ 61913 h 243839"/>
                  <a:gd name="connsiteX56" fmla="*/ 871537 w 1111567"/>
                  <a:gd name="connsiteY56" fmla="*/ 97155 h 243839"/>
                  <a:gd name="connsiteX57" fmla="*/ 871537 w 1111567"/>
                  <a:gd name="connsiteY57" fmla="*/ 145733 h 243839"/>
                  <a:gd name="connsiteX58" fmla="*/ 885825 w 1111567"/>
                  <a:gd name="connsiteY58" fmla="*/ 180975 h 243839"/>
                  <a:gd name="connsiteX59" fmla="*/ 934403 w 1111567"/>
                  <a:gd name="connsiteY59" fmla="*/ 197168 h 243839"/>
                  <a:gd name="connsiteX60" fmla="*/ 978217 w 1111567"/>
                  <a:gd name="connsiteY60" fmla="*/ 197168 h 243839"/>
                  <a:gd name="connsiteX61" fmla="*/ 978217 w 1111567"/>
                  <a:gd name="connsiteY61" fmla="*/ 180023 h 243839"/>
                  <a:gd name="connsiteX62" fmla="*/ 932498 w 1111567"/>
                  <a:gd name="connsiteY62" fmla="*/ 180023 h 243839"/>
                  <a:gd name="connsiteX63" fmla="*/ 901065 w 1111567"/>
                  <a:gd name="connsiteY63" fmla="*/ 169545 h 243839"/>
                  <a:gd name="connsiteX64" fmla="*/ 891540 w 1111567"/>
                  <a:gd name="connsiteY64" fmla="*/ 146685 h 243839"/>
                  <a:gd name="connsiteX65" fmla="*/ 891540 w 1111567"/>
                  <a:gd name="connsiteY65" fmla="*/ 96203 h 243839"/>
                  <a:gd name="connsiteX66" fmla="*/ 901065 w 1111567"/>
                  <a:gd name="connsiteY66" fmla="*/ 73343 h 243839"/>
                  <a:gd name="connsiteX67" fmla="*/ 540068 w 1111567"/>
                  <a:gd name="connsiteY67" fmla="*/ 97155 h 243839"/>
                  <a:gd name="connsiteX68" fmla="*/ 525780 w 1111567"/>
                  <a:gd name="connsiteY68" fmla="*/ 61913 h 243839"/>
                  <a:gd name="connsiteX69" fmla="*/ 478155 w 1111567"/>
                  <a:gd name="connsiteY69" fmla="*/ 45720 h 243839"/>
                  <a:gd name="connsiteX70" fmla="*/ 435293 w 1111567"/>
                  <a:gd name="connsiteY70" fmla="*/ 45720 h 243839"/>
                  <a:gd name="connsiteX71" fmla="*/ 435293 w 1111567"/>
                  <a:gd name="connsiteY71" fmla="*/ 62865 h 243839"/>
                  <a:gd name="connsiteX72" fmla="*/ 480060 w 1111567"/>
                  <a:gd name="connsiteY72" fmla="*/ 62865 h 243839"/>
                  <a:gd name="connsiteX73" fmla="*/ 511493 w 1111567"/>
                  <a:gd name="connsiteY73" fmla="*/ 73343 h 243839"/>
                  <a:gd name="connsiteX74" fmla="*/ 521018 w 1111567"/>
                  <a:gd name="connsiteY74" fmla="*/ 96203 h 243839"/>
                  <a:gd name="connsiteX75" fmla="*/ 521018 w 1111567"/>
                  <a:gd name="connsiteY75" fmla="*/ 111443 h 243839"/>
                  <a:gd name="connsiteX76" fmla="*/ 460058 w 1111567"/>
                  <a:gd name="connsiteY76" fmla="*/ 111443 h 243839"/>
                  <a:gd name="connsiteX77" fmla="*/ 424815 w 1111567"/>
                  <a:gd name="connsiteY77" fmla="*/ 126683 h 243839"/>
                  <a:gd name="connsiteX78" fmla="*/ 419100 w 1111567"/>
                  <a:gd name="connsiteY78" fmla="*/ 151448 h 243839"/>
                  <a:gd name="connsiteX79" fmla="*/ 419100 w 1111567"/>
                  <a:gd name="connsiteY79" fmla="*/ 157163 h 243839"/>
                  <a:gd name="connsiteX80" fmla="*/ 424815 w 1111567"/>
                  <a:gd name="connsiteY80" fmla="*/ 181928 h 243839"/>
                  <a:gd name="connsiteX81" fmla="*/ 460058 w 1111567"/>
                  <a:gd name="connsiteY81" fmla="*/ 197168 h 243839"/>
                  <a:gd name="connsiteX82" fmla="*/ 499110 w 1111567"/>
                  <a:gd name="connsiteY82" fmla="*/ 197168 h 243839"/>
                  <a:gd name="connsiteX83" fmla="*/ 534353 w 1111567"/>
                  <a:gd name="connsiteY83" fmla="*/ 181928 h 243839"/>
                  <a:gd name="connsiteX84" fmla="*/ 540068 w 1111567"/>
                  <a:gd name="connsiteY84" fmla="*/ 157163 h 243839"/>
                  <a:gd name="connsiteX85" fmla="*/ 540068 w 1111567"/>
                  <a:gd name="connsiteY85" fmla="*/ 97155 h 243839"/>
                  <a:gd name="connsiteX86" fmla="*/ 515303 w 1111567"/>
                  <a:gd name="connsiteY86" fmla="*/ 175260 h 243839"/>
                  <a:gd name="connsiteX87" fmla="*/ 496253 w 1111567"/>
                  <a:gd name="connsiteY87" fmla="*/ 180975 h 243839"/>
                  <a:gd name="connsiteX88" fmla="*/ 462915 w 1111567"/>
                  <a:gd name="connsiteY88" fmla="*/ 180975 h 243839"/>
                  <a:gd name="connsiteX89" fmla="*/ 443865 w 1111567"/>
                  <a:gd name="connsiteY89" fmla="*/ 175260 h 243839"/>
                  <a:gd name="connsiteX90" fmla="*/ 438150 w 1111567"/>
                  <a:gd name="connsiteY90" fmla="*/ 157163 h 243839"/>
                  <a:gd name="connsiteX91" fmla="*/ 438150 w 1111567"/>
                  <a:gd name="connsiteY91" fmla="*/ 153353 h 243839"/>
                  <a:gd name="connsiteX92" fmla="*/ 443865 w 1111567"/>
                  <a:gd name="connsiteY92" fmla="*/ 135255 h 243839"/>
                  <a:gd name="connsiteX93" fmla="*/ 462915 w 1111567"/>
                  <a:gd name="connsiteY93" fmla="*/ 129540 h 243839"/>
                  <a:gd name="connsiteX94" fmla="*/ 521018 w 1111567"/>
                  <a:gd name="connsiteY94" fmla="*/ 129540 h 243839"/>
                  <a:gd name="connsiteX95" fmla="*/ 521018 w 1111567"/>
                  <a:gd name="connsiteY95" fmla="*/ 158115 h 243839"/>
                  <a:gd name="connsiteX96" fmla="*/ 515303 w 1111567"/>
                  <a:gd name="connsiteY96" fmla="*/ 175260 h 243839"/>
                  <a:gd name="connsiteX97" fmla="*/ 857250 w 1111567"/>
                  <a:gd name="connsiteY97" fmla="*/ 97155 h 243839"/>
                  <a:gd name="connsiteX98" fmla="*/ 842962 w 1111567"/>
                  <a:gd name="connsiteY98" fmla="*/ 61913 h 243839"/>
                  <a:gd name="connsiteX99" fmla="*/ 794385 w 1111567"/>
                  <a:gd name="connsiteY99" fmla="*/ 45720 h 243839"/>
                  <a:gd name="connsiteX100" fmla="*/ 751523 w 1111567"/>
                  <a:gd name="connsiteY100" fmla="*/ 45720 h 243839"/>
                  <a:gd name="connsiteX101" fmla="*/ 751523 w 1111567"/>
                  <a:gd name="connsiteY101" fmla="*/ 62865 h 243839"/>
                  <a:gd name="connsiteX102" fmla="*/ 796290 w 1111567"/>
                  <a:gd name="connsiteY102" fmla="*/ 62865 h 243839"/>
                  <a:gd name="connsiteX103" fmla="*/ 827723 w 1111567"/>
                  <a:gd name="connsiteY103" fmla="*/ 73343 h 243839"/>
                  <a:gd name="connsiteX104" fmla="*/ 837248 w 1111567"/>
                  <a:gd name="connsiteY104" fmla="*/ 96203 h 243839"/>
                  <a:gd name="connsiteX105" fmla="*/ 837248 w 1111567"/>
                  <a:gd name="connsiteY105" fmla="*/ 111443 h 243839"/>
                  <a:gd name="connsiteX106" fmla="*/ 776287 w 1111567"/>
                  <a:gd name="connsiteY106" fmla="*/ 111443 h 243839"/>
                  <a:gd name="connsiteX107" fmla="*/ 741045 w 1111567"/>
                  <a:gd name="connsiteY107" fmla="*/ 126683 h 243839"/>
                  <a:gd name="connsiteX108" fmla="*/ 735330 w 1111567"/>
                  <a:gd name="connsiteY108" fmla="*/ 151448 h 243839"/>
                  <a:gd name="connsiteX109" fmla="*/ 735330 w 1111567"/>
                  <a:gd name="connsiteY109" fmla="*/ 157163 h 243839"/>
                  <a:gd name="connsiteX110" fmla="*/ 741045 w 1111567"/>
                  <a:gd name="connsiteY110" fmla="*/ 181928 h 243839"/>
                  <a:gd name="connsiteX111" fmla="*/ 776287 w 1111567"/>
                  <a:gd name="connsiteY111" fmla="*/ 197168 h 243839"/>
                  <a:gd name="connsiteX112" fmla="*/ 815340 w 1111567"/>
                  <a:gd name="connsiteY112" fmla="*/ 197168 h 243839"/>
                  <a:gd name="connsiteX113" fmla="*/ 850583 w 1111567"/>
                  <a:gd name="connsiteY113" fmla="*/ 181928 h 243839"/>
                  <a:gd name="connsiteX114" fmla="*/ 856298 w 1111567"/>
                  <a:gd name="connsiteY114" fmla="*/ 157163 h 243839"/>
                  <a:gd name="connsiteX115" fmla="*/ 857250 w 1111567"/>
                  <a:gd name="connsiteY115" fmla="*/ 97155 h 243839"/>
                  <a:gd name="connsiteX116" fmla="*/ 831533 w 1111567"/>
                  <a:gd name="connsiteY116" fmla="*/ 175260 h 243839"/>
                  <a:gd name="connsiteX117" fmla="*/ 812483 w 1111567"/>
                  <a:gd name="connsiteY117" fmla="*/ 180975 h 243839"/>
                  <a:gd name="connsiteX118" fmla="*/ 779145 w 1111567"/>
                  <a:gd name="connsiteY118" fmla="*/ 180975 h 243839"/>
                  <a:gd name="connsiteX119" fmla="*/ 760095 w 1111567"/>
                  <a:gd name="connsiteY119" fmla="*/ 175260 h 243839"/>
                  <a:gd name="connsiteX120" fmla="*/ 754380 w 1111567"/>
                  <a:gd name="connsiteY120" fmla="*/ 157163 h 243839"/>
                  <a:gd name="connsiteX121" fmla="*/ 754380 w 1111567"/>
                  <a:gd name="connsiteY121" fmla="*/ 153353 h 243839"/>
                  <a:gd name="connsiteX122" fmla="*/ 760095 w 1111567"/>
                  <a:gd name="connsiteY122" fmla="*/ 135255 h 243839"/>
                  <a:gd name="connsiteX123" fmla="*/ 779145 w 1111567"/>
                  <a:gd name="connsiteY123" fmla="*/ 129540 h 243839"/>
                  <a:gd name="connsiteX124" fmla="*/ 837248 w 1111567"/>
                  <a:gd name="connsiteY124" fmla="*/ 129540 h 243839"/>
                  <a:gd name="connsiteX125" fmla="*/ 837248 w 1111567"/>
                  <a:gd name="connsiteY125" fmla="*/ 158115 h 243839"/>
                  <a:gd name="connsiteX126" fmla="*/ 831533 w 1111567"/>
                  <a:gd name="connsiteY126" fmla="*/ 175260 h 243839"/>
                  <a:gd name="connsiteX127" fmla="*/ 274320 w 1111567"/>
                  <a:gd name="connsiteY127" fmla="*/ 45720 h 243839"/>
                  <a:gd name="connsiteX128" fmla="*/ 254318 w 1111567"/>
                  <a:gd name="connsiteY128" fmla="*/ 45720 h 243839"/>
                  <a:gd name="connsiteX129" fmla="*/ 205740 w 1111567"/>
                  <a:gd name="connsiteY129" fmla="*/ 172403 h 243839"/>
                  <a:gd name="connsiteX130" fmla="*/ 157163 w 1111567"/>
                  <a:gd name="connsiteY130" fmla="*/ 45720 h 243839"/>
                  <a:gd name="connsiteX131" fmla="*/ 137160 w 1111567"/>
                  <a:gd name="connsiteY131" fmla="*/ 45720 h 243839"/>
                  <a:gd name="connsiteX132" fmla="*/ 196215 w 1111567"/>
                  <a:gd name="connsiteY132" fmla="*/ 198120 h 243839"/>
                  <a:gd name="connsiteX133" fmla="*/ 178118 w 1111567"/>
                  <a:gd name="connsiteY133" fmla="*/ 243840 h 243839"/>
                  <a:gd name="connsiteX134" fmla="*/ 198120 w 1111567"/>
                  <a:gd name="connsiteY134" fmla="*/ 243840 h 243839"/>
                  <a:gd name="connsiteX135" fmla="*/ 403860 w 1111567"/>
                  <a:gd name="connsiteY135" fmla="*/ 97155 h 243839"/>
                  <a:gd name="connsiteX136" fmla="*/ 389572 w 1111567"/>
                  <a:gd name="connsiteY136" fmla="*/ 61913 h 243839"/>
                  <a:gd name="connsiteX137" fmla="*/ 343853 w 1111567"/>
                  <a:gd name="connsiteY137" fmla="*/ 45720 h 243839"/>
                  <a:gd name="connsiteX138" fmla="*/ 341947 w 1111567"/>
                  <a:gd name="connsiteY138" fmla="*/ 45720 h 243839"/>
                  <a:gd name="connsiteX139" fmla="*/ 296228 w 1111567"/>
                  <a:gd name="connsiteY139" fmla="*/ 61913 h 243839"/>
                  <a:gd name="connsiteX140" fmla="*/ 281940 w 1111567"/>
                  <a:gd name="connsiteY140" fmla="*/ 97155 h 243839"/>
                  <a:gd name="connsiteX141" fmla="*/ 281940 w 1111567"/>
                  <a:gd name="connsiteY141" fmla="*/ 198120 h 243839"/>
                  <a:gd name="connsiteX142" fmla="*/ 300990 w 1111567"/>
                  <a:gd name="connsiteY142" fmla="*/ 198120 h 243839"/>
                  <a:gd name="connsiteX143" fmla="*/ 300990 w 1111567"/>
                  <a:gd name="connsiteY143" fmla="*/ 97155 h 243839"/>
                  <a:gd name="connsiteX144" fmla="*/ 310515 w 1111567"/>
                  <a:gd name="connsiteY144" fmla="*/ 74295 h 243839"/>
                  <a:gd name="connsiteX145" fmla="*/ 342900 w 1111567"/>
                  <a:gd name="connsiteY145" fmla="*/ 63818 h 243839"/>
                  <a:gd name="connsiteX146" fmla="*/ 375285 w 1111567"/>
                  <a:gd name="connsiteY146" fmla="*/ 74295 h 243839"/>
                  <a:gd name="connsiteX147" fmla="*/ 384810 w 1111567"/>
                  <a:gd name="connsiteY147" fmla="*/ 97155 h 243839"/>
                  <a:gd name="connsiteX148" fmla="*/ 384810 w 1111567"/>
                  <a:gd name="connsiteY148" fmla="*/ 198120 h 243839"/>
                  <a:gd name="connsiteX149" fmla="*/ 403860 w 1111567"/>
                  <a:gd name="connsiteY149" fmla="*/ 198120 h 243839"/>
                  <a:gd name="connsiteX150" fmla="*/ 403860 w 1111567"/>
                  <a:gd name="connsiteY150" fmla="*/ 97155 h 243839"/>
                  <a:gd name="connsiteX151" fmla="*/ 1097280 w 1111567"/>
                  <a:gd name="connsiteY151" fmla="*/ 61913 h 243839"/>
                  <a:gd name="connsiteX152" fmla="*/ 1051560 w 1111567"/>
                  <a:gd name="connsiteY152" fmla="*/ 45720 h 243839"/>
                  <a:gd name="connsiteX153" fmla="*/ 1049655 w 1111567"/>
                  <a:gd name="connsiteY153" fmla="*/ 45720 h 243839"/>
                  <a:gd name="connsiteX154" fmla="*/ 1003935 w 1111567"/>
                  <a:gd name="connsiteY154" fmla="*/ 61913 h 243839"/>
                  <a:gd name="connsiteX155" fmla="*/ 989648 w 1111567"/>
                  <a:gd name="connsiteY155" fmla="*/ 97155 h 243839"/>
                  <a:gd name="connsiteX156" fmla="*/ 989648 w 1111567"/>
                  <a:gd name="connsiteY156" fmla="*/ 145733 h 243839"/>
                  <a:gd name="connsiteX157" fmla="*/ 1003935 w 1111567"/>
                  <a:gd name="connsiteY157" fmla="*/ 180975 h 243839"/>
                  <a:gd name="connsiteX158" fmla="*/ 1049655 w 1111567"/>
                  <a:gd name="connsiteY158" fmla="*/ 197168 h 243839"/>
                  <a:gd name="connsiteX159" fmla="*/ 1094423 w 1111567"/>
                  <a:gd name="connsiteY159" fmla="*/ 197168 h 243839"/>
                  <a:gd name="connsiteX160" fmla="*/ 1094423 w 1111567"/>
                  <a:gd name="connsiteY160" fmla="*/ 180023 h 243839"/>
                  <a:gd name="connsiteX161" fmla="*/ 1050608 w 1111567"/>
                  <a:gd name="connsiteY161" fmla="*/ 180023 h 243839"/>
                  <a:gd name="connsiteX162" fmla="*/ 1018223 w 1111567"/>
                  <a:gd name="connsiteY162" fmla="*/ 169545 h 243839"/>
                  <a:gd name="connsiteX163" fmla="*/ 1008698 w 1111567"/>
                  <a:gd name="connsiteY163" fmla="*/ 146685 h 243839"/>
                  <a:gd name="connsiteX164" fmla="*/ 1008698 w 1111567"/>
                  <a:gd name="connsiteY164" fmla="*/ 128588 h 243839"/>
                  <a:gd name="connsiteX165" fmla="*/ 1111567 w 1111567"/>
                  <a:gd name="connsiteY165" fmla="*/ 128588 h 243839"/>
                  <a:gd name="connsiteX166" fmla="*/ 1111567 w 1111567"/>
                  <a:gd name="connsiteY166" fmla="*/ 97155 h 243839"/>
                  <a:gd name="connsiteX167" fmla="*/ 1097280 w 1111567"/>
                  <a:gd name="connsiteY167" fmla="*/ 61913 h 243839"/>
                  <a:gd name="connsiteX168" fmla="*/ 1008698 w 1111567"/>
                  <a:gd name="connsiteY168" fmla="*/ 111443 h 243839"/>
                  <a:gd name="connsiteX169" fmla="*/ 1008698 w 1111567"/>
                  <a:gd name="connsiteY169" fmla="*/ 96203 h 243839"/>
                  <a:gd name="connsiteX170" fmla="*/ 1018223 w 1111567"/>
                  <a:gd name="connsiteY170" fmla="*/ 73343 h 243839"/>
                  <a:gd name="connsiteX171" fmla="*/ 1050608 w 1111567"/>
                  <a:gd name="connsiteY171" fmla="*/ 62865 h 243839"/>
                  <a:gd name="connsiteX172" fmla="*/ 1082992 w 1111567"/>
                  <a:gd name="connsiteY172" fmla="*/ 73343 h 243839"/>
                  <a:gd name="connsiteX173" fmla="*/ 1092517 w 1111567"/>
                  <a:gd name="connsiteY173" fmla="*/ 96203 h 243839"/>
                  <a:gd name="connsiteX174" fmla="*/ 1092517 w 1111567"/>
                  <a:gd name="connsiteY174" fmla="*/ 111443 h 243839"/>
                  <a:gd name="connsiteX175" fmla="*/ 1008698 w 1111567"/>
                  <a:gd name="connsiteY175" fmla="*/ 111443 h 24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11567" h="243839">
                    <a:moveTo>
                      <a:pt x="727710" y="62865"/>
                    </a:moveTo>
                    <a:lnTo>
                      <a:pt x="695325" y="62865"/>
                    </a:lnTo>
                    <a:cubicBezTo>
                      <a:pt x="686753" y="62865"/>
                      <a:pt x="680085" y="64770"/>
                      <a:pt x="676275" y="68580"/>
                    </a:cubicBezTo>
                    <a:cubicBezTo>
                      <a:pt x="672465" y="72390"/>
                      <a:pt x="670560" y="79058"/>
                      <a:pt x="670560" y="87630"/>
                    </a:cubicBezTo>
                    <a:lnTo>
                      <a:pt x="670560" y="198120"/>
                    </a:lnTo>
                    <a:lnTo>
                      <a:pt x="651510" y="198120"/>
                    </a:lnTo>
                    <a:lnTo>
                      <a:pt x="651510" y="85725"/>
                    </a:lnTo>
                    <a:cubicBezTo>
                      <a:pt x="651510" y="77153"/>
                      <a:pt x="653415" y="67628"/>
                      <a:pt x="657225" y="60960"/>
                    </a:cubicBezTo>
                    <a:cubicBezTo>
                      <a:pt x="665798" y="48578"/>
                      <a:pt x="681990" y="45720"/>
                      <a:pt x="693420" y="45720"/>
                    </a:cubicBezTo>
                    <a:lnTo>
                      <a:pt x="727710" y="45720"/>
                    </a:lnTo>
                    <a:lnTo>
                      <a:pt x="727710" y="62865"/>
                    </a:lnTo>
                    <a:close/>
                    <a:moveTo>
                      <a:pt x="603885" y="180975"/>
                    </a:moveTo>
                    <a:cubicBezTo>
                      <a:pt x="595312" y="180975"/>
                      <a:pt x="588645" y="179070"/>
                      <a:pt x="584835" y="175260"/>
                    </a:cubicBezTo>
                    <a:cubicBezTo>
                      <a:pt x="581025" y="171450"/>
                      <a:pt x="579120" y="165735"/>
                      <a:pt x="579120" y="157163"/>
                    </a:cubicBezTo>
                    <a:lnTo>
                      <a:pt x="579120" y="62865"/>
                    </a:lnTo>
                    <a:lnTo>
                      <a:pt x="619125" y="62865"/>
                    </a:lnTo>
                    <a:lnTo>
                      <a:pt x="619125" y="45720"/>
                    </a:lnTo>
                    <a:lnTo>
                      <a:pt x="579120" y="45720"/>
                    </a:lnTo>
                    <a:lnTo>
                      <a:pt x="579120" y="0"/>
                    </a:lnTo>
                    <a:lnTo>
                      <a:pt x="560070" y="0"/>
                    </a:lnTo>
                    <a:lnTo>
                      <a:pt x="560070" y="157163"/>
                    </a:lnTo>
                    <a:cubicBezTo>
                      <a:pt x="560070" y="165735"/>
                      <a:pt x="561975" y="175260"/>
                      <a:pt x="565785" y="181928"/>
                    </a:cubicBezTo>
                    <a:cubicBezTo>
                      <a:pt x="574358" y="195263"/>
                      <a:pt x="589598" y="197168"/>
                      <a:pt x="601028" y="197168"/>
                    </a:cubicBezTo>
                    <a:lnTo>
                      <a:pt x="636270" y="197168"/>
                    </a:lnTo>
                    <a:lnTo>
                      <a:pt x="636270" y="180023"/>
                    </a:lnTo>
                    <a:cubicBezTo>
                      <a:pt x="636270" y="180975"/>
                      <a:pt x="603885" y="180975"/>
                      <a:pt x="603885" y="180975"/>
                    </a:cubicBezTo>
                    <a:close/>
                    <a:moveTo>
                      <a:pt x="102870" y="0"/>
                    </a:moveTo>
                    <a:lnTo>
                      <a:pt x="102870" y="45720"/>
                    </a:lnTo>
                    <a:lnTo>
                      <a:pt x="62865" y="45720"/>
                    </a:lnTo>
                    <a:cubicBezTo>
                      <a:pt x="38100" y="45720"/>
                      <a:pt x="23813" y="53340"/>
                      <a:pt x="14288" y="61913"/>
                    </a:cubicBezTo>
                    <a:cubicBezTo>
                      <a:pt x="0" y="75248"/>
                      <a:pt x="0" y="95250"/>
                      <a:pt x="0" y="97155"/>
                    </a:cubicBezTo>
                    <a:lnTo>
                      <a:pt x="0" y="145733"/>
                    </a:lnTo>
                    <a:cubicBezTo>
                      <a:pt x="0" y="147638"/>
                      <a:pt x="0" y="167640"/>
                      <a:pt x="14288" y="180975"/>
                    </a:cubicBezTo>
                    <a:cubicBezTo>
                      <a:pt x="22860" y="189548"/>
                      <a:pt x="38100" y="197168"/>
                      <a:pt x="62865" y="197168"/>
                    </a:cubicBezTo>
                    <a:lnTo>
                      <a:pt x="80963" y="197168"/>
                    </a:lnTo>
                    <a:cubicBezTo>
                      <a:pt x="92393" y="197168"/>
                      <a:pt x="108585" y="194310"/>
                      <a:pt x="116205" y="181928"/>
                    </a:cubicBezTo>
                    <a:cubicBezTo>
                      <a:pt x="120968" y="175260"/>
                      <a:pt x="121920" y="165735"/>
                      <a:pt x="121920" y="157163"/>
                    </a:cubicBezTo>
                    <a:lnTo>
                      <a:pt x="121920" y="0"/>
                    </a:lnTo>
                    <a:lnTo>
                      <a:pt x="102870" y="0"/>
                    </a:lnTo>
                    <a:close/>
                    <a:moveTo>
                      <a:pt x="97155" y="175260"/>
                    </a:moveTo>
                    <a:cubicBezTo>
                      <a:pt x="93345" y="179070"/>
                      <a:pt x="86677" y="180975"/>
                      <a:pt x="78105" y="180975"/>
                    </a:cubicBezTo>
                    <a:lnTo>
                      <a:pt x="60960" y="180975"/>
                    </a:lnTo>
                    <a:cubicBezTo>
                      <a:pt x="44768" y="180975"/>
                      <a:pt x="35243" y="176213"/>
                      <a:pt x="29527" y="170498"/>
                    </a:cubicBezTo>
                    <a:cubicBezTo>
                      <a:pt x="22860" y="163830"/>
                      <a:pt x="20002" y="154305"/>
                      <a:pt x="20002" y="147638"/>
                    </a:cubicBezTo>
                    <a:lnTo>
                      <a:pt x="20002" y="97155"/>
                    </a:lnTo>
                    <a:cubicBezTo>
                      <a:pt x="20002" y="90488"/>
                      <a:pt x="22860" y="80963"/>
                      <a:pt x="29527" y="74295"/>
                    </a:cubicBezTo>
                    <a:cubicBezTo>
                      <a:pt x="35243" y="68580"/>
                      <a:pt x="45720" y="63818"/>
                      <a:pt x="60960" y="63818"/>
                    </a:cubicBezTo>
                    <a:lnTo>
                      <a:pt x="102870" y="63818"/>
                    </a:lnTo>
                    <a:lnTo>
                      <a:pt x="102870" y="157163"/>
                    </a:lnTo>
                    <a:cubicBezTo>
                      <a:pt x="102870" y="165735"/>
                      <a:pt x="100965" y="171450"/>
                      <a:pt x="97155" y="175260"/>
                    </a:cubicBezTo>
                    <a:close/>
                    <a:moveTo>
                      <a:pt x="901065" y="73343"/>
                    </a:moveTo>
                    <a:cubicBezTo>
                      <a:pt x="906780" y="67628"/>
                      <a:pt x="917258" y="62865"/>
                      <a:pt x="932498" y="62865"/>
                    </a:cubicBezTo>
                    <a:lnTo>
                      <a:pt x="978217" y="62865"/>
                    </a:lnTo>
                    <a:lnTo>
                      <a:pt x="978217" y="45720"/>
                    </a:lnTo>
                    <a:lnTo>
                      <a:pt x="934403" y="45720"/>
                    </a:lnTo>
                    <a:cubicBezTo>
                      <a:pt x="909637" y="45720"/>
                      <a:pt x="895350" y="53340"/>
                      <a:pt x="885825" y="61913"/>
                    </a:cubicBezTo>
                    <a:cubicBezTo>
                      <a:pt x="871537" y="75248"/>
                      <a:pt x="871537" y="95250"/>
                      <a:pt x="871537" y="97155"/>
                    </a:cubicBezTo>
                    <a:lnTo>
                      <a:pt x="871537" y="145733"/>
                    </a:lnTo>
                    <a:cubicBezTo>
                      <a:pt x="871537" y="147638"/>
                      <a:pt x="871537" y="167640"/>
                      <a:pt x="885825" y="180975"/>
                    </a:cubicBezTo>
                    <a:cubicBezTo>
                      <a:pt x="894398" y="189548"/>
                      <a:pt x="909637" y="197168"/>
                      <a:pt x="934403" y="197168"/>
                    </a:cubicBezTo>
                    <a:lnTo>
                      <a:pt x="978217" y="197168"/>
                    </a:lnTo>
                    <a:lnTo>
                      <a:pt x="978217" y="180023"/>
                    </a:lnTo>
                    <a:lnTo>
                      <a:pt x="932498" y="180023"/>
                    </a:lnTo>
                    <a:cubicBezTo>
                      <a:pt x="916305" y="180023"/>
                      <a:pt x="906780" y="175260"/>
                      <a:pt x="901065" y="169545"/>
                    </a:cubicBezTo>
                    <a:cubicBezTo>
                      <a:pt x="894398" y="162878"/>
                      <a:pt x="891540" y="153353"/>
                      <a:pt x="891540" y="146685"/>
                    </a:cubicBezTo>
                    <a:lnTo>
                      <a:pt x="891540" y="96203"/>
                    </a:lnTo>
                    <a:cubicBezTo>
                      <a:pt x="891540" y="89535"/>
                      <a:pt x="893445" y="80010"/>
                      <a:pt x="901065" y="73343"/>
                    </a:cubicBezTo>
                    <a:close/>
                    <a:moveTo>
                      <a:pt x="540068" y="97155"/>
                    </a:moveTo>
                    <a:cubicBezTo>
                      <a:pt x="540068" y="95250"/>
                      <a:pt x="540068" y="75248"/>
                      <a:pt x="525780" y="61913"/>
                    </a:cubicBezTo>
                    <a:cubicBezTo>
                      <a:pt x="517208" y="53340"/>
                      <a:pt x="502920" y="45720"/>
                      <a:pt x="478155" y="45720"/>
                    </a:cubicBezTo>
                    <a:lnTo>
                      <a:pt x="435293" y="45720"/>
                    </a:lnTo>
                    <a:lnTo>
                      <a:pt x="435293" y="62865"/>
                    </a:lnTo>
                    <a:lnTo>
                      <a:pt x="480060" y="62865"/>
                    </a:lnTo>
                    <a:cubicBezTo>
                      <a:pt x="496253" y="62865"/>
                      <a:pt x="505778" y="67628"/>
                      <a:pt x="511493" y="73343"/>
                    </a:cubicBezTo>
                    <a:cubicBezTo>
                      <a:pt x="518160" y="80010"/>
                      <a:pt x="521018" y="89535"/>
                      <a:pt x="521018" y="96203"/>
                    </a:cubicBezTo>
                    <a:lnTo>
                      <a:pt x="521018" y="111443"/>
                    </a:lnTo>
                    <a:lnTo>
                      <a:pt x="460058" y="111443"/>
                    </a:lnTo>
                    <a:cubicBezTo>
                      <a:pt x="448628" y="111443"/>
                      <a:pt x="432435" y="114300"/>
                      <a:pt x="424815" y="126683"/>
                    </a:cubicBezTo>
                    <a:cubicBezTo>
                      <a:pt x="420053" y="133350"/>
                      <a:pt x="419100" y="142875"/>
                      <a:pt x="419100" y="151448"/>
                    </a:cubicBezTo>
                    <a:lnTo>
                      <a:pt x="419100" y="157163"/>
                    </a:lnTo>
                    <a:cubicBezTo>
                      <a:pt x="419100" y="165735"/>
                      <a:pt x="421005" y="175260"/>
                      <a:pt x="424815" y="181928"/>
                    </a:cubicBezTo>
                    <a:cubicBezTo>
                      <a:pt x="433387" y="195263"/>
                      <a:pt x="448628" y="197168"/>
                      <a:pt x="460058" y="197168"/>
                    </a:cubicBezTo>
                    <a:lnTo>
                      <a:pt x="499110" y="197168"/>
                    </a:lnTo>
                    <a:cubicBezTo>
                      <a:pt x="510540" y="197168"/>
                      <a:pt x="526733" y="194310"/>
                      <a:pt x="534353" y="181928"/>
                    </a:cubicBezTo>
                    <a:cubicBezTo>
                      <a:pt x="539115" y="175260"/>
                      <a:pt x="540068" y="165735"/>
                      <a:pt x="540068" y="157163"/>
                    </a:cubicBezTo>
                    <a:lnTo>
                      <a:pt x="540068" y="97155"/>
                    </a:lnTo>
                    <a:close/>
                    <a:moveTo>
                      <a:pt x="515303" y="175260"/>
                    </a:moveTo>
                    <a:cubicBezTo>
                      <a:pt x="511493" y="179070"/>
                      <a:pt x="504825" y="180975"/>
                      <a:pt x="496253" y="180975"/>
                    </a:cubicBezTo>
                    <a:lnTo>
                      <a:pt x="462915" y="180975"/>
                    </a:lnTo>
                    <a:cubicBezTo>
                      <a:pt x="454343" y="180975"/>
                      <a:pt x="447675" y="179070"/>
                      <a:pt x="443865" y="175260"/>
                    </a:cubicBezTo>
                    <a:cubicBezTo>
                      <a:pt x="440055" y="171450"/>
                      <a:pt x="438150" y="165735"/>
                      <a:pt x="438150" y="157163"/>
                    </a:cubicBezTo>
                    <a:lnTo>
                      <a:pt x="438150" y="153353"/>
                    </a:lnTo>
                    <a:cubicBezTo>
                      <a:pt x="438150" y="144780"/>
                      <a:pt x="440055" y="138113"/>
                      <a:pt x="443865" y="135255"/>
                    </a:cubicBezTo>
                    <a:cubicBezTo>
                      <a:pt x="447675" y="132398"/>
                      <a:pt x="454343" y="129540"/>
                      <a:pt x="462915" y="129540"/>
                    </a:cubicBezTo>
                    <a:lnTo>
                      <a:pt x="521018" y="129540"/>
                    </a:lnTo>
                    <a:lnTo>
                      <a:pt x="521018" y="158115"/>
                    </a:lnTo>
                    <a:cubicBezTo>
                      <a:pt x="521018" y="165735"/>
                      <a:pt x="519112" y="171450"/>
                      <a:pt x="515303" y="175260"/>
                    </a:cubicBezTo>
                    <a:close/>
                    <a:moveTo>
                      <a:pt x="857250" y="97155"/>
                    </a:moveTo>
                    <a:cubicBezTo>
                      <a:pt x="857250" y="95250"/>
                      <a:pt x="857250" y="75248"/>
                      <a:pt x="842962" y="61913"/>
                    </a:cubicBezTo>
                    <a:cubicBezTo>
                      <a:pt x="834390" y="53340"/>
                      <a:pt x="819150" y="45720"/>
                      <a:pt x="794385" y="45720"/>
                    </a:cubicBezTo>
                    <a:lnTo>
                      <a:pt x="751523" y="45720"/>
                    </a:lnTo>
                    <a:lnTo>
                      <a:pt x="751523" y="62865"/>
                    </a:lnTo>
                    <a:lnTo>
                      <a:pt x="796290" y="62865"/>
                    </a:lnTo>
                    <a:cubicBezTo>
                      <a:pt x="812483" y="62865"/>
                      <a:pt x="822008" y="67628"/>
                      <a:pt x="827723" y="73343"/>
                    </a:cubicBezTo>
                    <a:cubicBezTo>
                      <a:pt x="834390" y="80010"/>
                      <a:pt x="837248" y="89535"/>
                      <a:pt x="837248" y="96203"/>
                    </a:cubicBezTo>
                    <a:lnTo>
                      <a:pt x="837248" y="111443"/>
                    </a:lnTo>
                    <a:lnTo>
                      <a:pt x="776287" y="111443"/>
                    </a:lnTo>
                    <a:cubicBezTo>
                      <a:pt x="764858" y="111443"/>
                      <a:pt x="748665" y="114300"/>
                      <a:pt x="741045" y="126683"/>
                    </a:cubicBezTo>
                    <a:cubicBezTo>
                      <a:pt x="736283" y="133350"/>
                      <a:pt x="735330" y="142875"/>
                      <a:pt x="735330" y="151448"/>
                    </a:cubicBezTo>
                    <a:lnTo>
                      <a:pt x="735330" y="157163"/>
                    </a:lnTo>
                    <a:cubicBezTo>
                      <a:pt x="735330" y="165735"/>
                      <a:pt x="737235" y="175260"/>
                      <a:pt x="741045" y="181928"/>
                    </a:cubicBezTo>
                    <a:cubicBezTo>
                      <a:pt x="749618" y="195263"/>
                      <a:pt x="764858" y="197168"/>
                      <a:pt x="776287" y="197168"/>
                    </a:cubicBezTo>
                    <a:lnTo>
                      <a:pt x="815340" y="197168"/>
                    </a:lnTo>
                    <a:cubicBezTo>
                      <a:pt x="826770" y="197168"/>
                      <a:pt x="842962" y="194310"/>
                      <a:pt x="850583" y="181928"/>
                    </a:cubicBezTo>
                    <a:cubicBezTo>
                      <a:pt x="855345" y="175260"/>
                      <a:pt x="856298" y="165735"/>
                      <a:pt x="856298" y="157163"/>
                    </a:cubicBezTo>
                    <a:cubicBezTo>
                      <a:pt x="857250" y="158115"/>
                      <a:pt x="857250" y="107633"/>
                      <a:pt x="857250" y="97155"/>
                    </a:cubicBezTo>
                    <a:close/>
                    <a:moveTo>
                      <a:pt x="831533" y="175260"/>
                    </a:moveTo>
                    <a:cubicBezTo>
                      <a:pt x="827723" y="179070"/>
                      <a:pt x="821055" y="180975"/>
                      <a:pt x="812483" y="180975"/>
                    </a:cubicBezTo>
                    <a:lnTo>
                      <a:pt x="779145" y="180975"/>
                    </a:lnTo>
                    <a:cubicBezTo>
                      <a:pt x="770573" y="180975"/>
                      <a:pt x="763905" y="179070"/>
                      <a:pt x="760095" y="175260"/>
                    </a:cubicBezTo>
                    <a:cubicBezTo>
                      <a:pt x="756285" y="171450"/>
                      <a:pt x="754380" y="165735"/>
                      <a:pt x="754380" y="157163"/>
                    </a:cubicBezTo>
                    <a:lnTo>
                      <a:pt x="754380" y="153353"/>
                    </a:lnTo>
                    <a:cubicBezTo>
                      <a:pt x="754380" y="144780"/>
                      <a:pt x="756285" y="138113"/>
                      <a:pt x="760095" y="135255"/>
                    </a:cubicBezTo>
                    <a:cubicBezTo>
                      <a:pt x="763905" y="131445"/>
                      <a:pt x="770573" y="129540"/>
                      <a:pt x="779145" y="129540"/>
                    </a:cubicBezTo>
                    <a:lnTo>
                      <a:pt x="837248" y="129540"/>
                    </a:lnTo>
                    <a:lnTo>
                      <a:pt x="837248" y="158115"/>
                    </a:lnTo>
                    <a:cubicBezTo>
                      <a:pt x="837248" y="165735"/>
                      <a:pt x="835343" y="171450"/>
                      <a:pt x="831533" y="175260"/>
                    </a:cubicBezTo>
                    <a:close/>
                    <a:moveTo>
                      <a:pt x="274320" y="45720"/>
                    </a:moveTo>
                    <a:lnTo>
                      <a:pt x="254318" y="45720"/>
                    </a:lnTo>
                    <a:lnTo>
                      <a:pt x="205740" y="172403"/>
                    </a:lnTo>
                    <a:lnTo>
                      <a:pt x="157163" y="45720"/>
                    </a:lnTo>
                    <a:lnTo>
                      <a:pt x="137160" y="45720"/>
                    </a:lnTo>
                    <a:lnTo>
                      <a:pt x="196215" y="198120"/>
                    </a:lnTo>
                    <a:lnTo>
                      <a:pt x="178118" y="243840"/>
                    </a:lnTo>
                    <a:lnTo>
                      <a:pt x="198120" y="243840"/>
                    </a:lnTo>
                    <a:close/>
                    <a:moveTo>
                      <a:pt x="403860" y="97155"/>
                    </a:moveTo>
                    <a:cubicBezTo>
                      <a:pt x="403860" y="95250"/>
                      <a:pt x="403860" y="75248"/>
                      <a:pt x="389572" y="61913"/>
                    </a:cubicBezTo>
                    <a:cubicBezTo>
                      <a:pt x="381000" y="53340"/>
                      <a:pt x="366712" y="45720"/>
                      <a:pt x="343853" y="45720"/>
                    </a:cubicBezTo>
                    <a:lnTo>
                      <a:pt x="341947" y="45720"/>
                    </a:lnTo>
                    <a:cubicBezTo>
                      <a:pt x="319088" y="45720"/>
                      <a:pt x="304800" y="53340"/>
                      <a:pt x="296228" y="61913"/>
                    </a:cubicBezTo>
                    <a:cubicBezTo>
                      <a:pt x="281940" y="75248"/>
                      <a:pt x="281940" y="95250"/>
                      <a:pt x="281940" y="97155"/>
                    </a:cubicBezTo>
                    <a:lnTo>
                      <a:pt x="281940" y="198120"/>
                    </a:lnTo>
                    <a:lnTo>
                      <a:pt x="300990" y="198120"/>
                    </a:lnTo>
                    <a:lnTo>
                      <a:pt x="300990" y="97155"/>
                    </a:lnTo>
                    <a:cubicBezTo>
                      <a:pt x="300990" y="90488"/>
                      <a:pt x="302895" y="80963"/>
                      <a:pt x="310515" y="74295"/>
                    </a:cubicBezTo>
                    <a:cubicBezTo>
                      <a:pt x="316230" y="68580"/>
                      <a:pt x="327660" y="63818"/>
                      <a:pt x="342900" y="63818"/>
                    </a:cubicBezTo>
                    <a:cubicBezTo>
                      <a:pt x="358140" y="63818"/>
                      <a:pt x="369570" y="68580"/>
                      <a:pt x="375285" y="74295"/>
                    </a:cubicBezTo>
                    <a:cubicBezTo>
                      <a:pt x="381953" y="80963"/>
                      <a:pt x="384810" y="90488"/>
                      <a:pt x="384810" y="97155"/>
                    </a:cubicBezTo>
                    <a:lnTo>
                      <a:pt x="384810" y="198120"/>
                    </a:lnTo>
                    <a:lnTo>
                      <a:pt x="403860" y="198120"/>
                    </a:lnTo>
                    <a:lnTo>
                      <a:pt x="403860" y="97155"/>
                    </a:lnTo>
                    <a:close/>
                    <a:moveTo>
                      <a:pt x="1097280" y="61913"/>
                    </a:moveTo>
                    <a:cubicBezTo>
                      <a:pt x="1088708" y="53340"/>
                      <a:pt x="1074420" y="45720"/>
                      <a:pt x="1051560" y="45720"/>
                    </a:cubicBezTo>
                    <a:lnTo>
                      <a:pt x="1049655" y="45720"/>
                    </a:lnTo>
                    <a:cubicBezTo>
                      <a:pt x="1026795" y="45720"/>
                      <a:pt x="1012508" y="53340"/>
                      <a:pt x="1003935" y="61913"/>
                    </a:cubicBezTo>
                    <a:cubicBezTo>
                      <a:pt x="989648" y="75248"/>
                      <a:pt x="989648" y="95250"/>
                      <a:pt x="989648" y="97155"/>
                    </a:cubicBezTo>
                    <a:lnTo>
                      <a:pt x="989648" y="145733"/>
                    </a:lnTo>
                    <a:cubicBezTo>
                      <a:pt x="989648" y="147638"/>
                      <a:pt x="989648" y="167640"/>
                      <a:pt x="1003935" y="180975"/>
                    </a:cubicBezTo>
                    <a:cubicBezTo>
                      <a:pt x="1012508" y="189548"/>
                      <a:pt x="1026795" y="197168"/>
                      <a:pt x="1049655" y="197168"/>
                    </a:cubicBezTo>
                    <a:lnTo>
                      <a:pt x="1094423" y="197168"/>
                    </a:lnTo>
                    <a:lnTo>
                      <a:pt x="1094423" y="180023"/>
                    </a:lnTo>
                    <a:lnTo>
                      <a:pt x="1050608" y="180023"/>
                    </a:lnTo>
                    <a:cubicBezTo>
                      <a:pt x="1035367" y="180023"/>
                      <a:pt x="1023937" y="175260"/>
                      <a:pt x="1018223" y="169545"/>
                    </a:cubicBezTo>
                    <a:cubicBezTo>
                      <a:pt x="1011555" y="162878"/>
                      <a:pt x="1008698" y="153353"/>
                      <a:pt x="1008698" y="146685"/>
                    </a:cubicBezTo>
                    <a:lnTo>
                      <a:pt x="1008698" y="128588"/>
                    </a:lnTo>
                    <a:lnTo>
                      <a:pt x="1111567" y="128588"/>
                    </a:lnTo>
                    <a:lnTo>
                      <a:pt x="1111567" y="97155"/>
                    </a:lnTo>
                    <a:cubicBezTo>
                      <a:pt x="1110615" y="95250"/>
                      <a:pt x="1110615" y="75248"/>
                      <a:pt x="1097280" y="61913"/>
                    </a:cubicBezTo>
                    <a:close/>
                    <a:moveTo>
                      <a:pt x="1008698" y="111443"/>
                    </a:moveTo>
                    <a:lnTo>
                      <a:pt x="1008698" y="96203"/>
                    </a:lnTo>
                    <a:cubicBezTo>
                      <a:pt x="1008698" y="89535"/>
                      <a:pt x="1010603" y="80010"/>
                      <a:pt x="1018223" y="73343"/>
                    </a:cubicBezTo>
                    <a:cubicBezTo>
                      <a:pt x="1023937" y="67628"/>
                      <a:pt x="1035367" y="62865"/>
                      <a:pt x="1050608" y="62865"/>
                    </a:cubicBezTo>
                    <a:cubicBezTo>
                      <a:pt x="1065848" y="62865"/>
                      <a:pt x="1077278" y="67628"/>
                      <a:pt x="1082992" y="73343"/>
                    </a:cubicBezTo>
                    <a:cubicBezTo>
                      <a:pt x="1089660" y="80010"/>
                      <a:pt x="1092517" y="89535"/>
                      <a:pt x="1092517" y="96203"/>
                    </a:cubicBezTo>
                    <a:lnTo>
                      <a:pt x="1092517" y="111443"/>
                    </a:lnTo>
                    <a:lnTo>
                      <a:pt x="1008698" y="111443"/>
                    </a:lnTo>
                    <a:close/>
                  </a:path>
                </a:pathLst>
              </a:custGeom>
              <a:solidFill>
                <a:srgbClr val="FFFF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nvGrpSpPr>
              <p:cNvPr id="197" name="Graphic 5237">
                <a:extLst>
                  <a:ext uri="{FF2B5EF4-FFF2-40B4-BE49-F238E27FC236}">
                    <a16:creationId xmlns:a16="http://schemas.microsoft.com/office/drawing/2014/main" id="{84B6FE8E-5363-BCE4-7F45-9FB07FC7C815}"/>
                  </a:ext>
                </a:extLst>
              </p:cNvPr>
              <p:cNvGrpSpPr/>
              <p:nvPr/>
            </p:nvGrpSpPr>
            <p:grpSpPr>
              <a:xfrm>
                <a:off x="5402541" y="3307041"/>
                <a:ext cx="239147" cy="243916"/>
                <a:chOff x="5402541" y="3307041"/>
                <a:chExt cx="239147" cy="243916"/>
              </a:xfrm>
            </p:grpSpPr>
            <p:sp>
              <p:nvSpPr>
                <p:cNvPr id="198" name="Freeform: Shape 197">
                  <a:extLst>
                    <a:ext uri="{FF2B5EF4-FFF2-40B4-BE49-F238E27FC236}">
                      <a16:creationId xmlns:a16="http://schemas.microsoft.com/office/drawing/2014/main" id="{72332B97-8CDC-46CF-7952-E0217AB7E593}"/>
                    </a:ext>
                  </a:extLst>
                </p:cNvPr>
                <p:cNvSpPr/>
                <p:nvPr/>
              </p:nvSpPr>
              <p:spPr>
                <a:xfrm>
                  <a:off x="5402580" y="3327585"/>
                  <a:ext cx="80973" cy="198569"/>
                </a:xfrm>
                <a:custGeom>
                  <a:avLst/>
                  <a:gdLst>
                    <a:gd name="connsiteX0" fmla="*/ 80963 w 80973"/>
                    <a:gd name="connsiteY0" fmla="*/ 450 h 198569"/>
                    <a:gd name="connsiteX1" fmla="*/ 72390 w 80973"/>
                    <a:gd name="connsiteY1" fmla="*/ 66172 h 198569"/>
                    <a:gd name="connsiteX2" fmla="*/ 70485 w 80973"/>
                    <a:gd name="connsiteY2" fmla="*/ 139515 h 198569"/>
                    <a:gd name="connsiteX3" fmla="*/ 8573 w 80973"/>
                    <a:gd name="connsiteY3" fmla="*/ 198570 h 198569"/>
                    <a:gd name="connsiteX4" fmla="*/ 1905 w 80973"/>
                    <a:gd name="connsiteY4" fmla="*/ 129037 h 198569"/>
                    <a:gd name="connsiteX5" fmla="*/ 0 w 80973"/>
                    <a:gd name="connsiteY5" fmla="*/ 73792 h 198569"/>
                    <a:gd name="connsiteX6" fmla="*/ 0 w 80973"/>
                    <a:gd name="connsiteY6" fmla="*/ 71887 h 198569"/>
                    <a:gd name="connsiteX7" fmla="*/ 8573 w 80973"/>
                    <a:gd name="connsiteY7" fmla="*/ 54742 h 198569"/>
                    <a:gd name="connsiteX8" fmla="*/ 80963 w 80973"/>
                    <a:gd name="connsiteY8" fmla="*/ 450 h 19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973" h="198569">
                      <a:moveTo>
                        <a:pt x="80963" y="450"/>
                      </a:moveTo>
                      <a:cubicBezTo>
                        <a:pt x="78105" y="16642"/>
                        <a:pt x="74295" y="41407"/>
                        <a:pt x="72390" y="66172"/>
                      </a:cubicBezTo>
                      <a:cubicBezTo>
                        <a:pt x="68580" y="109987"/>
                        <a:pt x="70485" y="139515"/>
                        <a:pt x="70485" y="139515"/>
                      </a:cubicBezTo>
                      <a:lnTo>
                        <a:pt x="8573" y="198570"/>
                      </a:lnTo>
                      <a:cubicBezTo>
                        <a:pt x="8573" y="198570"/>
                        <a:pt x="3810" y="166185"/>
                        <a:pt x="1905" y="129037"/>
                      </a:cubicBezTo>
                      <a:cubicBezTo>
                        <a:pt x="953" y="106177"/>
                        <a:pt x="0" y="86175"/>
                        <a:pt x="0" y="73792"/>
                      </a:cubicBezTo>
                      <a:lnTo>
                        <a:pt x="0" y="71887"/>
                      </a:lnTo>
                      <a:cubicBezTo>
                        <a:pt x="0" y="70935"/>
                        <a:pt x="953" y="63315"/>
                        <a:pt x="8573" y="54742"/>
                      </a:cubicBezTo>
                      <a:cubicBezTo>
                        <a:pt x="18098" y="45217"/>
                        <a:pt x="81915" y="-5265"/>
                        <a:pt x="80963" y="450"/>
                      </a:cubicBezTo>
                      <a:close/>
                    </a:path>
                  </a:pathLst>
                </a:custGeom>
                <a:solidFill>
                  <a:srgbClr val="1496FF"/>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9" name="Freeform: Shape 198">
                  <a:extLst>
                    <a:ext uri="{FF2B5EF4-FFF2-40B4-BE49-F238E27FC236}">
                      <a16:creationId xmlns:a16="http://schemas.microsoft.com/office/drawing/2014/main" id="{33A1A490-658A-3720-1A7A-58169618DBA3}"/>
                    </a:ext>
                  </a:extLst>
                </p:cNvPr>
                <p:cNvSpPr/>
                <p:nvPr/>
              </p:nvSpPr>
              <p:spPr>
                <a:xfrm>
                  <a:off x="5402580" y="3327600"/>
                  <a:ext cx="80973" cy="74729"/>
                </a:xfrm>
                <a:custGeom>
                  <a:avLst/>
                  <a:gdLst>
                    <a:gd name="connsiteX0" fmla="*/ 80963 w 80973"/>
                    <a:gd name="connsiteY0" fmla="*/ 435 h 74729"/>
                    <a:gd name="connsiteX1" fmla="*/ 72390 w 80973"/>
                    <a:gd name="connsiteY1" fmla="*/ 66157 h 74729"/>
                    <a:gd name="connsiteX2" fmla="*/ 0 w 80973"/>
                    <a:gd name="connsiteY2" fmla="*/ 74730 h 74729"/>
                    <a:gd name="connsiteX3" fmla="*/ 9525 w 80973"/>
                    <a:gd name="connsiteY3" fmla="*/ 55680 h 74729"/>
                    <a:gd name="connsiteX4" fmla="*/ 80963 w 80973"/>
                    <a:gd name="connsiteY4" fmla="*/ 435 h 7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73" h="74729">
                      <a:moveTo>
                        <a:pt x="80963" y="435"/>
                      </a:moveTo>
                      <a:cubicBezTo>
                        <a:pt x="78105" y="16627"/>
                        <a:pt x="74295" y="41392"/>
                        <a:pt x="72390" y="66157"/>
                      </a:cubicBezTo>
                      <a:cubicBezTo>
                        <a:pt x="72390" y="66157"/>
                        <a:pt x="3810" y="57585"/>
                        <a:pt x="0" y="74730"/>
                      </a:cubicBezTo>
                      <a:cubicBezTo>
                        <a:pt x="0" y="73777"/>
                        <a:pt x="953" y="64252"/>
                        <a:pt x="9525" y="55680"/>
                      </a:cubicBezTo>
                      <a:cubicBezTo>
                        <a:pt x="18098" y="47107"/>
                        <a:pt x="81915" y="-5280"/>
                        <a:pt x="80963" y="435"/>
                      </a:cubicBezTo>
                      <a:close/>
                    </a:path>
                  </a:pathLst>
                </a:custGeom>
                <a:solidFill>
                  <a:srgbClr val="1284EA"/>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0" name="Freeform: Shape 199">
                  <a:extLst>
                    <a:ext uri="{FF2B5EF4-FFF2-40B4-BE49-F238E27FC236}">
                      <a16:creationId xmlns:a16="http://schemas.microsoft.com/office/drawing/2014/main" id="{7B10FC81-8A7C-1C55-CB2F-9702D594590C}"/>
                    </a:ext>
                  </a:extLst>
                </p:cNvPr>
                <p:cNvSpPr/>
                <p:nvPr/>
              </p:nvSpPr>
              <p:spPr>
                <a:xfrm>
                  <a:off x="5402541" y="3307041"/>
                  <a:ext cx="221970" cy="94335"/>
                </a:xfrm>
                <a:custGeom>
                  <a:avLst/>
                  <a:gdLst>
                    <a:gd name="connsiteX0" fmla="*/ 38 w 221970"/>
                    <a:gd name="connsiteY0" fmla="*/ 90526 h 94335"/>
                    <a:gd name="connsiteX1" fmla="*/ 38 w 221970"/>
                    <a:gd name="connsiteY1" fmla="*/ 94336 h 94335"/>
                    <a:gd name="connsiteX2" fmla="*/ 4801 w 221970"/>
                    <a:gd name="connsiteY2" fmla="*/ 85763 h 94335"/>
                    <a:gd name="connsiteX3" fmla="*/ 20993 w 221970"/>
                    <a:gd name="connsiteY3" fmla="*/ 78143 h 94335"/>
                    <a:gd name="connsiteX4" fmla="*/ 87668 w 221970"/>
                    <a:gd name="connsiteY4" fmla="*/ 72428 h 94335"/>
                    <a:gd name="connsiteX5" fmla="*/ 160058 w 221970"/>
                    <a:gd name="connsiteY5" fmla="*/ 74333 h 94335"/>
                    <a:gd name="connsiteX6" fmla="*/ 221971 w 221970"/>
                    <a:gd name="connsiteY6" fmla="*/ 15278 h 94335"/>
                    <a:gd name="connsiteX7" fmla="*/ 152438 w 221970"/>
                    <a:gd name="connsiteY7" fmla="*/ 4801 h 94335"/>
                    <a:gd name="connsiteX8" fmla="*/ 95288 w 221970"/>
                    <a:gd name="connsiteY8" fmla="*/ 38 h 94335"/>
                    <a:gd name="connsiteX9" fmla="*/ 78143 w 221970"/>
                    <a:gd name="connsiteY9" fmla="*/ 6706 h 94335"/>
                    <a:gd name="connsiteX10" fmla="*/ 6706 w 221970"/>
                    <a:gd name="connsiteY10" fmla="*/ 74333 h 94335"/>
                    <a:gd name="connsiteX11" fmla="*/ 38 w 221970"/>
                    <a:gd name="connsiteY11" fmla="*/ 90526 h 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1970" h="94335">
                      <a:moveTo>
                        <a:pt x="38" y="90526"/>
                      </a:moveTo>
                      <a:lnTo>
                        <a:pt x="38" y="94336"/>
                      </a:lnTo>
                      <a:cubicBezTo>
                        <a:pt x="991" y="91478"/>
                        <a:pt x="1943" y="89573"/>
                        <a:pt x="4801" y="85763"/>
                      </a:cubicBezTo>
                      <a:cubicBezTo>
                        <a:pt x="9563" y="80048"/>
                        <a:pt x="17183" y="78143"/>
                        <a:pt x="20993" y="78143"/>
                      </a:cubicBezTo>
                      <a:cubicBezTo>
                        <a:pt x="38138" y="76238"/>
                        <a:pt x="61951" y="73381"/>
                        <a:pt x="87668" y="72428"/>
                      </a:cubicBezTo>
                      <a:cubicBezTo>
                        <a:pt x="130531" y="70523"/>
                        <a:pt x="160058" y="74333"/>
                        <a:pt x="160058" y="74333"/>
                      </a:cubicBezTo>
                      <a:lnTo>
                        <a:pt x="221971" y="15278"/>
                      </a:lnTo>
                      <a:cubicBezTo>
                        <a:pt x="221971" y="15278"/>
                        <a:pt x="189586" y="9563"/>
                        <a:pt x="152438" y="4801"/>
                      </a:cubicBezTo>
                      <a:cubicBezTo>
                        <a:pt x="128626" y="1943"/>
                        <a:pt x="106718" y="38"/>
                        <a:pt x="95288" y="38"/>
                      </a:cubicBezTo>
                      <a:cubicBezTo>
                        <a:pt x="94336" y="38"/>
                        <a:pt x="85763" y="-914"/>
                        <a:pt x="78143" y="6706"/>
                      </a:cubicBezTo>
                      <a:cubicBezTo>
                        <a:pt x="68618" y="15278"/>
                        <a:pt x="24803" y="57188"/>
                        <a:pt x="6706" y="74333"/>
                      </a:cubicBezTo>
                      <a:cubicBezTo>
                        <a:pt x="-914" y="81953"/>
                        <a:pt x="38" y="90526"/>
                        <a:pt x="38" y="90526"/>
                      </a:cubicBezTo>
                      <a:close/>
                    </a:path>
                  </a:pathLst>
                </a:custGeom>
                <a:solidFill>
                  <a:srgbClr val="B4DC00"/>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1" name="Freeform: Shape 200">
                  <a:extLst>
                    <a:ext uri="{FF2B5EF4-FFF2-40B4-BE49-F238E27FC236}">
                      <a16:creationId xmlns:a16="http://schemas.microsoft.com/office/drawing/2014/main" id="{BDF060AC-65A5-9896-C7A7-BBDC0160F7A1}"/>
                    </a:ext>
                  </a:extLst>
                </p:cNvPr>
                <p:cNvSpPr/>
                <p:nvPr/>
              </p:nvSpPr>
              <p:spPr>
                <a:xfrm>
                  <a:off x="5420677" y="3472803"/>
                  <a:ext cx="201282" cy="78116"/>
                </a:xfrm>
                <a:custGeom>
                  <a:avLst/>
                  <a:gdLst>
                    <a:gd name="connsiteX0" fmla="*/ 200978 w 201282"/>
                    <a:gd name="connsiteY0" fmla="*/ 11 h 78116"/>
                    <a:gd name="connsiteX1" fmla="*/ 134303 w 201282"/>
                    <a:gd name="connsiteY1" fmla="*/ 5726 h 78116"/>
                    <a:gd name="connsiteX2" fmla="*/ 61913 w 201282"/>
                    <a:gd name="connsiteY2" fmla="*/ 3821 h 78116"/>
                    <a:gd name="connsiteX3" fmla="*/ 0 w 201282"/>
                    <a:gd name="connsiteY3" fmla="*/ 62876 h 78116"/>
                    <a:gd name="connsiteX4" fmla="*/ 69533 w 201282"/>
                    <a:gd name="connsiteY4" fmla="*/ 73354 h 78116"/>
                    <a:gd name="connsiteX5" fmla="*/ 123825 w 201282"/>
                    <a:gd name="connsiteY5" fmla="*/ 78116 h 78116"/>
                    <a:gd name="connsiteX6" fmla="*/ 126683 w 201282"/>
                    <a:gd name="connsiteY6" fmla="*/ 77164 h 78116"/>
                    <a:gd name="connsiteX7" fmla="*/ 143828 w 201282"/>
                    <a:gd name="connsiteY7" fmla="*/ 67639 h 78116"/>
                    <a:gd name="connsiteX8" fmla="*/ 200978 w 201282"/>
                    <a:gd name="connsiteY8" fmla="*/ 11 h 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282" h="78116">
                      <a:moveTo>
                        <a:pt x="200978" y="11"/>
                      </a:moveTo>
                      <a:cubicBezTo>
                        <a:pt x="183833" y="1916"/>
                        <a:pt x="160020" y="4774"/>
                        <a:pt x="134303" y="5726"/>
                      </a:cubicBezTo>
                      <a:cubicBezTo>
                        <a:pt x="91440" y="7631"/>
                        <a:pt x="61913" y="3821"/>
                        <a:pt x="61913" y="3821"/>
                      </a:cubicBezTo>
                      <a:lnTo>
                        <a:pt x="0" y="62876"/>
                      </a:lnTo>
                      <a:cubicBezTo>
                        <a:pt x="0" y="62876"/>
                        <a:pt x="32385" y="69544"/>
                        <a:pt x="69533" y="73354"/>
                      </a:cubicBezTo>
                      <a:cubicBezTo>
                        <a:pt x="92393" y="76211"/>
                        <a:pt x="112395" y="77164"/>
                        <a:pt x="123825" y="78116"/>
                      </a:cubicBezTo>
                      <a:cubicBezTo>
                        <a:pt x="124778" y="78116"/>
                        <a:pt x="125730" y="77164"/>
                        <a:pt x="126683" y="77164"/>
                      </a:cubicBezTo>
                      <a:cubicBezTo>
                        <a:pt x="127635" y="77164"/>
                        <a:pt x="136208" y="75259"/>
                        <a:pt x="143828" y="67639"/>
                      </a:cubicBezTo>
                      <a:cubicBezTo>
                        <a:pt x="153353" y="59066"/>
                        <a:pt x="205740" y="-941"/>
                        <a:pt x="200978" y="11"/>
                      </a:cubicBezTo>
                      <a:close/>
                    </a:path>
                  </a:pathLst>
                </a:custGeom>
                <a:solidFill>
                  <a:srgbClr val="6F2DA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2" name="Freeform: Shape 201">
                  <a:extLst>
                    <a:ext uri="{FF2B5EF4-FFF2-40B4-BE49-F238E27FC236}">
                      <a16:creationId xmlns:a16="http://schemas.microsoft.com/office/drawing/2014/main" id="{96235C8A-A411-E506-EEF9-5EFD8DF951FF}"/>
                    </a:ext>
                  </a:extLst>
                </p:cNvPr>
                <p:cNvSpPr/>
                <p:nvPr/>
              </p:nvSpPr>
              <p:spPr>
                <a:xfrm>
                  <a:off x="5543550" y="3472804"/>
                  <a:ext cx="78405" cy="77163"/>
                </a:xfrm>
                <a:custGeom>
                  <a:avLst/>
                  <a:gdLst>
                    <a:gd name="connsiteX0" fmla="*/ 78105 w 78405"/>
                    <a:gd name="connsiteY0" fmla="*/ 11 h 77163"/>
                    <a:gd name="connsiteX1" fmla="*/ 11430 w 78405"/>
                    <a:gd name="connsiteY1" fmla="*/ 5726 h 77163"/>
                    <a:gd name="connsiteX2" fmla="*/ 0 w 78405"/>
                    <a:gd name="connsiteY2" fmla="*/ 77163 h 77163"/>
                    <a:gd name="connsiteX3" fmla="*/ 20003 w 78405"/>
                    <a:gd name="connsiteY3" fmla="*/ 68591 h 77163"/>
                    <a:gd name="connsiteX4" fmla="*/ 78105 w 78405"/>
                    <a:gd name="connsiteY4" fmla="*/ 11 h 77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05" h="77163">
                      <a:moveTo>
                        <a:pt x="78105" y="11"/>
                      </a:moveTo>
                      <a:cubicBezTo>
                        <a:pt x="60960" y="1916"/>
                        <a:pt x="37147" y="4773"/>
                        <a:pt x="11430" y="5726"/>
                      </a:cubicBezTo>
                      <a:cubicBezTo>
                        <a:pt x="11430" y="5726"/>
                        <a:pt x="16193" y="74306"/>
                        <a:pt x="0" y="77163"/>
                      </a:cubicBezTo>
                      <a:cubicBezTo>
                        <a:pt x="953" y="77163"/>
                        <a:pt x="12382" y="76211"/>
                        <a:pt x="20003" y="68591"/>
                      </a:cubicBezTo>
                      <a:cubicBezTo>
                        <a:pt x="29528" y="60971"/>
                        <a:pt x="82868" y="-942"/>
                        <a:pt x="78105" y="11"/>
                      </a:cubicBezTo>
                      <a:close/>
                    </a:path>
                  </a:pathLst>
                </a:custGeom>
                <a:solidFill>
                  <a:srgbClr val="591F91"/>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203" name="Freeform: Shape 202">
                  <a:extLst>
                    <a:ext uri="{FF2B5EF4-FFF2-40B4-BE49-F238E27FC236}">
                      <a16:creationId xmlns:a16="http://schemas.microsoft.com/office/drawing/2014/main" id="{883E257C-D315-F1D2-459A-6A2C860BE92A}"/>
                    </a:ext>
                  </a:extLst>
                </p:cNvPr>
                <p:cNvSpPr/>
                <p:nvPr/>
              </p:nvSpPr>
              <p:spPr>
                <a:xfrm>
                  <a:off x="5543550" y="3332797"/>
                  <a:ext cx="98138" cy="218160"/>
                </a:xfrm>
                <a:custGeom>
                  <a:avLst/>
                  <a:gdLst>
                    <a:gd name="connsiteX0" fmla="*/ 3810 w 98138"/>
                    <a:gd name="connsiteY0" fmla="*/ 218122 h 218160"/>
                    <a:gd name="connsiteX1" fmla="*/ 0 w 98138"/>
                    <a:gd name="connsiteY1" fmla="*/ 218122 h 218160"/>
                    <a:gd name="connsiteX2" fmla="*/ 8572 w 98138"/>
                    <a:gd name="connsiteY2" fmla="*/ 214313 h 218160"/>
                    <a:gd name="connsiteX3" fmla="*/ 18097 w 98138"/>
                    <a:gd name="connsiteY3" fmla="*/ 198120 h 218160"/>
                    <a:gd name="connsiteX4" fmla="*/ 26670 w 98138"/>
                    <a:gd name="connsiteY4" fmla="*/ 132397 h 218160"/>
                    <a:gd name="connsiteX5" fmla="*/ 27622 w 98138"/>
                    <a:gd name="connsiteY5" fmla="*/ 59055 h 218160"/>
                    <a:gd name="connsiteX6" fmla="*/ 89535 w 98138"/>
                    <a:gd name="connsiteY6" fmla="*/ 0 h 218160"/>
                    <a:gd name="connsiteX7" fmla="*/ 96203 w 98138"/>
                    <a:gd name="connsiteY7" fmla="*/ 69533 h 218160"/>
                    <a:gd name="connsiteX8" fmla="*/ 98107 w 98138"/>
                    <a:gd name="connsiteY8" fmla="*/ 126683 h 218160"/>
                    <a:gd name="connsiteX9" fmla="*/ 90488 w 98138"/>
                    <a:gd name="connsiteY9" fmla="*/ 143828 h 218160"/>
                    <a:gd name="connsiteX10" fmla="*/ 20003 w 98138"/>
                    <a:gd name="connsiteY10" fmla="*/ 211455 h 218160"/>
                    <a:gd name="connsiteX11" fmla="*/ 3810 w 98138"/>
                    <a:gd name="connsiteY11" fmla="*/ 218122 h 2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138" h="218160">
                      <a:moveTo>
                        <a:pt x="3810" y="218122"/>
                      </a:moveTo>
                      <a:lnTo>
                        <a:pt x="0" y="218122"/>
                      </a:lnTo>
                      <a:cubicBezTo>
                        <a:pt x="2858" y="217170"/>
                        <a:pt x="4763" y="216218"/>
                        <a:pt x="8572" y="214313"/>
                      </a:cubicBezTo>
                      <a:cubicBezTo>
                        <a:pt x="15240" y="209550"/>
                        <a:pt x="17145" y="200978"/>
                        <a:pt x="18097" y="198120"/>
                      </a:cubicBezTo>
                      <a:cubicBezTo>
                        <a:pt x="20955" y="181928"/>
                        <a:pt x="24765" y="157163"/>
                        <a:pt x="26670" y="132397"/>
                      </a:cubicBezTo>
                      <a:cubicBezTo>
                        <a:pt x="30480" y="88583"/>
                        <a:pt x="27622" y="59055"/>
                        <a:pt x="27622" y="59055"/>
                      </a:cubicBezTo>
                      <a:lnTo>
                        <a:pt x="89535" y="0"/>
                      </a:lnTo>
                      <a:cubicBezTo>
                        <a:pt x="89535" y="0"/>
                        <a:pt x="94298" y="32385"/>
                        <a:pt x="96203" y="69533"/>
                      </a:cubicBezTo>
                      <a:cubicBezTo>
                        <a:pt x="98107" y="93345"/>
                        <a:pt x="98107" y="115253"/>
                        <a:pt x="98107" y="126683"/>
                      </a:cubicBezTo>
                      <a:cubicBezTo>
                        <a:pt x="98107" y="127635"/>
                        <a:pt x="99060" y="136208"/>
                        <a:pt x="90488" y="143828"/>
                      </a:cubicBezTo>
                      <a:cubicBezTo>
                        <a:pt x="81915" y="152400"/>
                        <a:pt x="38100" y="194310"/>
                        <a:pt x="20003" y="211455"/>
                      </a:cubicBezTo>
                      <a:cubicBezTo>
                        <a:pt x="13335" y="219075"/>
                        <a:pt x="4763" y="218122"/>
                        <a:pt x="3810" y="218122"/>
                      </a:cubicBezTo>
                      <a:close/>
                    </a:path>
                  </a:pathLst>
                </a:custGeom>
                <a:solidFill>
                  <a:srgbClr val="73BE2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cxnSp>
          <p:nvCxnSpPr>
            <p:cNvPr id="108" name="Straight Arrow Connector 107">
              <a:extLst>
                <a:ext uri="{FF2B5EF4-FFF2-40B4-BE49-F238E27FC236}">
                  <a16:creationId xmlns:a16="http://schemas.microsoft.com/office/drawing/2014/main" id="{1D08C5FD-3502-A397-4936-DC5B724C607D}"/>
                </a:ext>
              </a:extLst>
            </p:cNvPr>
            <p:cNvCxnSpPr>
              <a:cxnSpLocks/>
            </p:cNvCxnSpPr>
            <p:nvPr/>
          </p:nvCxnSpPr>
          <p:spPr>
            <a:xfrm flipV="1">
              <a:off x="6944534"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pic>
          <p:nvPicPr>
            <p:cNvPr id="191" name="Picture 190">
              <a:extLst>
                <a:ext uri="{FF2B5EF4-FFF2-40B4-BE49-F238E27FC236}">
                  <a16:creationId xmlns:a16="http://schemas.microsoft.com/office/drawing/2014/main" id="{7BE53FCD-5C5A-DC2B-8B51-D4A560748ACB}"/>
                </a:ext>
              </a:extLst>
            </p:cNvPr>
            <p:cNvPicPr>
              <a:picLocks noChangeAspect="1"/>
            </p:cNvPicPr>
            <p:nvPr/>
          </p:nvPicPr>
          <p:blipFill>
            <a:blip r:embed="rId28">
              <a:extLst>
                <a:ext uri="{28A0092B-C50C-407E-A947-70E740481C1C}">
                  <a14:useLocalDpi xmlns:a14="http://schemas.microsoft.com/office/drawing/2010/main" val="0"/>
                </a:ext>
              </a:extLst>
            </a:blip>
            <a:srcRect/>
            <a:stretch/>
          </p:blipFill>
          <p:spPr>
            <a:xfrm>
              <a:off x="6181967" y="1069569"/>
              <a:ext cx="543210" cy="482852"/>
            </a:xfrm>
            <a:prstGeom prst="rect">
              <a:avLst/>
            </a:prstGeom>
          </p:spPr>
        </p:pic>
        <p:pic>
          <p:nvPicPr>
            <p:cNvPr id="192" name="Picture 191">
              <a:extLst>
                <a:ext uri="{FF2B5EF4-FFF2-40B4-BE49-F238E27FC236}">
                  <a16:creationId xmlns:a16="http://schemas.microsoft.com/office/drawing/2014/main" id="{49DE4E9C-19CC-0B9B-A0A3-054D2C4AA944}"/>
                </a:ext>
              </a:extLst>
            </p:cNvPr>
            <p:cNvPicPr>
              <a:picLocks noChangeAspect="1"/>
            </p:cNvPicPr>
            <p:nvPr/>
          </p:nvPicPr>
          <p:blipFill>
            <a:blip r:embed="rId29">
              <a:extLst>
                <a:ext uri="{28A0092B-C50C-407E-A947-70E740481C1C}">
                  <a14:useLocalDpi xmlns:a14="http://schemas.microsoft.com/office/drawing/2010/main" val="0"/>
                </a:ext>
              </a:extLst>
            </a:blip>
            <a:srcRect t="60" b="60"/>
            <a:stretch/>
          </p:blipFill>
          <p:spPr>
            <a:xfrm>
              <a:off x="7163891" y="1054790"/>
              <a:ext cx="543210" cy="512410"/>
            </a:xfrm>
            <a:prstGeom prst="rect">
              <a:avLst/>
            </a:prstGeom>
          </p:spPr>
        </p:pic>
        <p:cxnSp>
          <p:nvCxnSpPr>
            <p:cNvPr id="120" name="Straight Arrow Connector 119">
              <a:extLst>
                <a:ext uri="{FF2B5EF4-FFF2-40B4-BE49-F238E27FC236}">
                  <a16:creationId xmlns:a16="http://schemas.microsoft.com/office/drawing/2014/main" id="{FEB95562-75E2-F770-8141-4AB8582BBD98}"/>
                </a:ext>
              </a:extLst>
            </p:cNvPr>
            <p:cNvCxnSpPr>
              <a:cxnSpLocks/>
            </p:cNvCxnSpPr>
            <p:nvPr/>
          </p:nvCxnSpPr>
          <p:spPr>
            <a:xfrm flipV="1">
              <a:off x="9902492" y="2000706"/>
              <a:ext cx="0" cy="301752"/>
            </a:xfrm>
            <a:prstGeom prst="straightConnector1">
              <a:avLst/>
            </a:prstGeom>
            <a:noFill/>
            <a:ln w="25400" cap="flat" cmpd="sng" algn="ctr">
              <a:solidFill>
                <a:srgbClr val="FFFFFF"/>
              </a:solidFill>
              <a:prstDash val="solid"/>
              <a:headEnd type="none" w="lg" len="med"/>
              <a:tailEnd type="arrow" w="lg" len="sm"/>
            </a:ln>
            <a:effectLst>
              <a:outerShdw blurRad="63500" dist="127000" dir="2700000" algn="tl" rotWithShape="0">
                <a:prstClr val="black">
                  <a:alpha val="50000"/>
                </a:prstClr>
              </a:outerShdw>
            </a:effectLst>
          </p:spPr>
        </p:cxnSp>
        <p:sp>
          <p:nvSpPr>
            <p:cNvPr id="122" name="Rectangle 121">
              <a:extLst>
                <a:ext uri="{FF2B5EF4-FFF2-40B4-BE49-F238E27FC236}">
                  <a16:creationId xmlns:a16="http://schemas.microsoft.com/office/drawing/2014/main" id="{C65EBCBE-FB49-DFB5-05FB-DA0C6FA8A944}"/>
                </a:ext>
              </a:extLst>
            </p:cNvPr>
            <p:cNvSpPr/>
            <p:nvPr/>
          </p:nvSpPr>
          <p:spPr>
            <a:xfrm>
              <a:off x="2787003" y="533401"/>
              <a:ext cx="2801585" cy="1374698"/>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Monitor – </a:t>
              </a:r>
              <a:r>
                <a:rPr lang="en-US" sz="1100" b="1" kern="0" err="1">
                  <a:solidFill>
                    <a:srgbClr val="FFFFFF"/>
                  </a:solidFill>
                  <a:latin typeface="Segoe UI Semibold"/>
                  <a:cs typeface="Segoe UI" panose="020B0502040204020203" pitchFamily="34" charset="0"/>
                </a:rPr>
                <a:t>logstream</a:t>
              </a:r>
              <a:r>
                <a:rPr lang="en-US" sz="1100" b="1" kern="0">
                  <a:solidFill>
                    <a:srgbClr val="FFFFFF"/>
                  </a:solidFill>
                  <a:latin typeface="Segoe UI Semibold"/>
                  <a:cs typeface="Segoe UI" panose="020B0502040204020203" pitchFamily="34" charset="0"/>
                </a:rPr>
                <a:t>, APM &amp; end-to-end</a:t>
              </a:r>
            </a:p>
          </p:txBody>
        </p:sp>
        <p:sp>
          <p:nvSpPr>
            <p:cNvPr id="123" name="Rectangle 122">
              <a:extLst>
                <a:ext uri="{FF2B5EF4-FFF2-40B4-BE49-F238E27FC236}">
                  <a16:creationId xmlns:a16="http://schemas.microsoft.com/office/drawing/2014/main" id="{53097288-66DC-3682-4832-20AE3EAC13EB}"/>
                </a:ext>
              </a:extLst>
            </p:cNvPr>
            <p:cNvSpPr/>
            <p:nvPr/>
          </p:nvSpPr>
          <p:spPr>
            <a:xfrm>
              <a:off x="5745027" y="533401"/>
              <a:ext cx="2399015" cy="1374699"/>
            </a:xfrm>
            <a:prstGeom prst="rect">
              <a:avLst/>
            </a:prstGeom>
            <a:noFill/>
            <a:ln w="10795" cap="flat" cmpd="sng" algn="ctr">
              <a:solidFill>
                <a:srgbClr val="505050"/>
              </a:solidFill>
              <a:prstDash val="solid"/>
            </a:ln>
            <a:effectLst/>
          </p:spPr>
          <p:txBody>
            <a:bodyPr lIns="27432" tIns="91440" rIns="27432" rtlCol="0" anchor="t" anchorCtr="0"/>
            <a:lstStyle/>
            <a:p>
              <a:pPr marR="0" lvl="0" indent="0" algn="ctr" fontAlgn="base">
                <a:lnSpc>
                  <a:spcPct val="90000"/>
                </a:lnSpc>
                <a:spcBef>
                  <a:spcPct val="0"/>
                </a:spcBef>
                <a:spcAft>
                  <a:spcPct val="0"/>
                </a:spcAft>
                <a:buClrTx/>
                <a:buSzTx/>
                <a:buFontTx/>
                <a:buNone/>
                <a:tabLst/>
                <a:defRPr/>
              </a:pPr>
              <a:r>
                <a:rPr lang="en-US" sz="1100" b="1" kern="0">
                  <a:solidFill>
                    <a:srgbClr val="FFFFFF"/>
                  </a:solidFill>
                  <a:latin typeface="Segoe UI Semibold"/>
                  <a:cs typeface="Segoe UI" panose="020B0502040204020203" pitchFamily="34" charset="0"/>
                </a:rPr>
                <a:t>Identities –  end-users &amp; machines</a:t>
              </a:r>
            </a:p>
          </p:txBody>
        </p:sp>
        <p:pic>
          <p:nvPicPr>
            <p:cNvPr id="186" name="Graphic 185">
              <a:extLst>
                <a:ext uri="{FF2B5EF4-FFF2-40B4-BE49-F238E27FC236}">
                  <a16:creationId xmlns:a16="http://schemas.microsoft.com/office/drawing/2014/main" id="{B32E08A8-5D13-A43D-F116-988A3AB5A88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107438" y="964317"/>
              <a:ext cx="288490" cy="288490"/>
            </a:xfrm>
            <a:prstGeom prst="rect">
              <a:avLst/>
            </a:prstGeom>
          </p:spPr>
        </p:pic>
        <p:pic>
          <p:nvPicPr>
            <p:cNvPr id="187" name="Graphic 186">
              <a:extLst>
                <a:ext uri="{FF2B5EF4-FFF2-40B4-BE49-F238E27FC236}">
                  <a16:creationId xmlns:a16="http://schemas.microsoft.com/office/drawing/2014/main" id="{A3962FA3-3E08-B619-7056-2D2EE90310C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712796" y="911597"/>
              <a:ext cx="284506" cy="393930"/>
            </a:xfrm>
            <a:prstGeom prst="rect">
              <a:avLst/>
            </a:prstGeom>
          </p:spPr>
        </p:pic>
        <p:pic>
          <p:nvPicPr>
            <p:cNvPr id="188" name="Graphic 187">
              <a:extLst>
                <a:ext uri="{FF2B5EF4-FFF2-40B4-BE49-F238E27FC236}">
                  <a16:creationId xmlns:a16="http://schemas.microsoft.com/office/drawing/2014/main" id="{BC52B36C-DCBE-3933-67E1-34A3354C573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14170" y="962423"/>
              <a:ext cx="292279" cy="292279"/>
            </a:xfrm>
            <a:prstGeom prst="rect">
              <a:avLst/>
            </a:prstGeom>
          </p:spPr>
        </p:pic>
        <p:pic>
          <p:nvPicPr>
            <p:cNvPr id="189" name="Picture 188" descr="A picture containing chart&#10;&#10;Description automatically generated">
              <a:extLst>
                <a:ext uri="{FF2B5EF4-FFF2-40B4-BE49-F238E27FC236}">
                  <a16:creationId xmlns:a16="http://schemas.microsoft.com/office/drawing/2014/main" id="{2C876A0E-1E7E-1B0A-836C-6C5E73439657}"/>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496022" y="949893"/>
              <a:ext cx="294548" cy="317338"/>
            </a:xfrm>
            <a:prstGeom prst="rect">
              <a:avLst/>
            </a:prstGeom>
          </p:spPr>
        </p:pic>
        <p:pic>
          <p:nvPicPr>
            <p:cNvPr id="190" name="Picture 189" descr="Logo&#10;&#10;Description automatically generated">
              <a:extLst>
                <a:ext uri="{FF2B5EF4-FFF2-40B4-BE49-F238E27FC236}">
                  <a16:creationId xmlns:a16="http://schemas.microsoft.com/office/drawing/2014/main" id="{CD65416A-C061-C0EB-5212-A5DBEA43F0F7}"/>
                </a:ext>
              </a:extLst>
            </p:cNvPr>
            <p:cNvPicPr>
              <a:picLocks noChangeAspect="1"/>
            </p:cNvPicPr>
            <p:nvPr/>
          </p:nvPicPr>
          <p:blipFill rotWithShape="1">
            <a:blip r:embed="rId37">
              <a:extLst>
                <a:ext uri="{BEBA8EAE-BF5A-486C-A8C5-ECC9F3942E4B}">
                  <a14:imgProps xmlns:a14="http://schemas.microsoft.com/office/drawing/2010/main">
                    <a14:imgLayer r:embed="rId38">
                      <a14:imgEffect>
                        <a14:brightnessContrast bright="100000" contrast="100000"/>
                      </a14:imgEffect>
                    </a14:imgLayer>
                  </a14:imgProps>
                </a:ext>
                <a:ext uri="{28A0092B-C50C-407E-A947-70E740481C1C}">
                  <a14:useLocalDpi xmlns:a14="http://schemas.microsoft.com/office/drawing/2010/main" val="0"/>
                </a:ext>
              </a:extLst>
            </a:blip>
            <a:srcRect l="9004" r="59377"/>
            <a:stretch/>
          </p:blipFill>
          <p:spPr>
            <a:xfrm>
              <a:off x="10923317" y="887487"/>
              <a:ext cx="400213" cy="442151"/>
            </a:xfrm>
            <a:prstGeom prst="rect">
              <a:avLst/>
            </a:prstGeom>
          </p:spPr>
        </p:pic>
        <p:pic>
          <p:nvPicPr>
            <p:cNvPr id="182" name="Picture 181" descr="Icon&#10;&#10;Description automatically generated">
              <a:extLst>
                <a:ext uri="{FF2B5EF4-FFF2-40B4-BE49-F238E27FC236}">
                  <a16:creationId xmlns:a16="http://schemas.microsoft.com/office/drawing/2014/main" id="{2115F886-2730-1BAF-1714-375047851FE3}"/>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9133118" y="1366517"/>
              <a:ext cx="618063" cy="477182"/>
            </a:xfrm>
            <a:prstGeom prst="rect">
              <a:avLst/>
            </a:prstGeom>
          </p:spPr>
        </p:pic>
        <p:pic>
          <p:nvPicPr>
            <p:cNvPr id="183" name="Picture 182" descr="Icon&#10;&#10;Description automatically generated with medium confidence">
              <a:extLst>
                <a:ext uri="{FF2B5EF4-FFF2-40B4-BE49-F238E27FC236}">
                  <a16:creationId xmlns:a16="http://schemas.microsoft.com/office/drawing/2014/main" id="{570A7671-F63B-F859-2915-FFE942DE71C9}"/>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389797" y="1404401"/>
              <a:ext cx="519926" cy="401414"/>
            </a:xfrm>
            <a:prstGeom prst="rect">
              <a:avLst/>
            </a:prstGeom>
          </p:spPr>
        </p:pic>
        <p:pic>
          <p:nvPicPr>
            <p:cNvPr id="184" name="Picture 183">
              <a:extLst>
                <a:ext uri="{FF2B5EF4-FFF2-40B4-BE49-F238E27FC236}">
                  <a16:creationId xmlns:a16="http://schemas.microsoft.com/office/drawing/2014/main" id="{91D2B754-E5AF-D8B4-FBB8-83633135BBB0}"/>
                </a:ext>
              </a:extLst>
            </p:cNvPr>
            <p:cNvPicPr>
              <a:picLocks noChangeAspect="1"/>
            </p:cNvPicPr>
            <p:nvPr/>
          </p:nvPicPr>
          <p:blipFill>
            <a:blip r:embed="rId41">
              <a:extLst>
                <a:ext uri="{28A0092B-C50C-407E-A947-70E740481C1C}">
                  <a14:useLocalDpi xmlns:a14="http://schemas.microsoft.com/office/drawing/2010/main" val="0"/>
                </a:ext>
              </a:extLst>
            </a:blip>
            <a:srcRect t="886" b="886"/>
            <a:stretch/>
          </p:blipFill>
          <p:spPr>
            <a:xfrm>
              <a:off x="10992434" y="1433552"/>
              <a:ext cx="261977" cy="343112"/>
            </a:xfrm>
            <a:prstGeom prst="rect">
              <a:avLst/>
            </a:prstGeom>
          </p:spPr>
        </p:pic>
        <p:pic>
          <p:nvPicPr>
            <p:cNvPr id="185" name="Picture 184">
              <a:extLst>
                <a:ext uri="{FF2B5EF4-FFF2-40B4-BE49-F238E27FC236}">
                  <a16:creationId xmlns:a16="http://schemas.microsoft.com/office/drawing/2014/main" id="{785BC29A-910B-E916-561F-36DBB7A65F44}"/>
                </a:ext>
              </a:extLst>
            </p:cNvPr>
            <p:cNvPicPr>
              <a:picLocks noChangeAspect="1"/>
            </p:cNvPicPr>
            <p:nvPr/>
          </p:nvPicPr>
          <p:blipFill rotWithShape="1">
            <a:blip r:embed="rId42"/>
            <a:srcRect l="13482" t="14785" r="81509" b="80159"/>
            <a:stretch/>
          </p:blipFill>
          <p:spPr>
            <a:xfrm>
              <a:off x="10070363" y="1465012"/>
              <a:ext cx="438239" cy="280192"/>
            </a:xfrm>
            <a:prstGeom prst="rect">
              <a:avLst/>
            </a:prstGeom>
            <a:ln w="3175">
              <a:solidFill>
                <a:srgbClr val="FFFFFF"/>
              </a:solidFill>
            </a:ln>
          </p:spPr>
        </p:pic>
        <p:pic>
          <p:nvPicPr>
            <p:cNvPr id="144" name="Graphic 143">
              <a:extLst>
                <a:ext uri="{FF2B5EF4-FFF2-40B4-BE49-F238E27FC236}">
                  <a16:creationId xmlns:a16="http://schemas.microsoft.com/office/drawing/2014/main" id="{69C918A0-2072-FCB8-DBBB-6386BC394E7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4487169" y="1365254"/>
              <a:ext cx="959416" cy="479708"/>
            </a:xfrm>
            <a:prstGeom prst="rect">
              <a:avLst/>
            </a:prstGeom>
          </p:spPr>
        </p:pic>
        <p:pic>
          <p:nvPicPr>
            <p:cNvPr id="145" name="Graphic 144">
              <a:extLst>
                <a:ext uri="{FF2B5EF4-FFF2-40B4-BE49-F238E27FC236}">
                  <a16:creationId xmlns:a16="http://schemas.microsoft.com/office/drawing/2014/main" id="{32AB2278-4A42-3F6D-C477-406EEA5F8CF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3568583" y="1509745"/>
              <a:ext cx="646091" cy="190726"/>
            </a:xfrm>
            <a:prstGeom prst="rect">
              <a:avLst/>
            </a:prstGeom>
          </p:spPr>
        </p:pic>
        <p:grpSp>
          <p:nvGrpSpPr>
            <p:cNvPr id="150" name="Group 149">
              <a:extLst>
                <a:ext uri="{FF2B5EF4-FFF2-40B4-BE49-F238E27FC236}">
                  <a16:creationId xmlns:a16="http://schemas.microsoft.com/office/drawing/2014/main" id="{FA51D94C-C8A6-40A6-CA0C-431E21807230}"/>
                </a:ext>
              </a:extLst>
            </p:cNvPr>
            <p:cNvGrpSpPr/>
            <p:nvPr/>
          </p:nvGrpSpPr>
          <p:grpSpPr>
            <a:xfrm>
              <a:off x="2929005" y="1457256"/>
              <a:ext cx="367083" cy="295705"/>
              <a:chOff x="4779999" y="1643116"/>
              <a:chExt cx="304490" cy="245283"/>
            </a:xfrm>
          </p:grpSpPr>
          <p:pic>
            <p:nvPicPr>
              <p:cNvPr id="180" name="Picture 179" descr="Icon&#10;&#10;Description automatically generated">
                <a:extLst>
                  <a:ext uri="{FF2B5EF4-FFF2-40B4-BE49-F238E27FC236}">
                    <a16:creationId xmlns:a16="http://schemas.microsoft.com/office/drawing/2014/main" id="{6D79E119-D879-184E-9133-9955729E526C}"/>
                  </a:ext>
                </a:extLst>
              </p:cNvPr>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a:xfrm>
                <a:off x="4779999" y="1643116"/>
                <a:ext cx="304490" cy="245283"/>
              </a:xfrm>
              <a:custGeom>
                <a:avLst/>
                <a:gdLst>
                  <a:gd name="connsiteX0" fmla="*/ 148046 w 304490"/>
                  <a:gd name="connsiteY0" fmla="*/ 48304 h 245283"/>
                  <a:gd name="connsiteX1" fmla="*/ 76854 w 304490"/>
                  <a:gd name="connsiteY1" fmla="*/ 119496 h 245283"/>
                  <a:gd name="connsiteX2" fmla="*/ 148046 w 304490"/>
                  <a:gd name="connsiteY2" fmla="*/ 190688 h 245283"/>
                  <a:gd name="connsiteX3" fmla="*/ 219238 w 304490"/>
                  <a:gd name="connsiteY3" fmla="*/ 119496 h 245283"/>
                  <a:gd name="connsiteX4" fmla="*/ 148046 w 304490"/>
                  <a:gd name="connsiteY4" fmla="*/ 48304 h 245283"/>
                  <a:gd name="connsiteX5" fmla="*/ 0 w 304490"/>
                  <a:gd name="connsiteY5" fmla="*/ 0 h 245283"/>
                  <a:gd name="connsiteX6" fmla="*/ 304490 w 304490"/>
                  <a:gd name="connsiteY6" fmla="*/ 0 h 245283"/>
                  <a:gd name="connsiteX7" fmla="*/ 304490 w 304490"/>
                  <a:gd name="connsiteY7" fmla="*/ 245283 h 245283"/>
                  <a:gd name="connsiteX8" fmla="*/ 0 w 304490"/>
                  <a:gd name="connsiteY8" fmla="*/ 245283 h 24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490" h="245283">
                    <a:moveTo>
                      <a:pt x="148046" y="48304"/>
                    </a:moveTo>
                    <a:cubicBezTo>
                      <a:pt x="108728" y="48304"/>
                      <a:pt x="76854" y="80178"/>
                      <a:pt x="76854" y="119496"/>
                    </a:cubicBezTo>
                    <a:cubicBezTo>
                      <a:pt x="76854" y="158814"/>
                      <a:pt x="108728" y="190688"/>
                      <a:pt x="148046" y="190688"/>
                    </a:cubicBezTo>
                    <a:cubicBezTo>
                      <a:pt x="187364" y="190688"/>
                      <a:pt x="219238" y="158814"/>
                      <a:pt x="219238" y="119496"/>
                    </a:cubicBezTo>
                    <a:cubicBezTo>
                      <a:pt x="219238" y="80178"/>
                      <a:pt x="187364" y="48304"/>
                      <a:pt x="148046" y="48304"/>
                    </a:cubicBezTo>
                    <a:close/>
                    <a:moveTo>
                      <a:pt x="0" y="0"/>
                    </a:moveTo>
                    <a:lnTo>
                      <a:pt x="304490" y="0"/>
                    </a:lnTo>
                    <a:lnTo>
                      <a:pt x="304490" y="245283"/>
                    </a:lnTo>
                    <a:lnTo>
                      <a:pt x="0" y="245283"/>
                    </a:lnTo>
                    <a:close/>
                  </a:path>
                </a:pathLst>
              </a:custGeom>
            </p:spPr>
          </p:pic>
          <p:pic>
            <p:nvPicPr>
              <p:cNvPr id="181" name="Picture 180" descr="Icon&#10;&#10;Description automatically generated">
                <a:extLst>
                  <a:ext uri="{FF2B5EF4-FFF2-40B4-BE49-F238E27FC236}">
                    <a16:creationId xmlns:a16="http://schemas.microsoft.com/office/drawing/2014/main" id="{A9F0874F-BD70-A50B-B965-D5155241C111}"/>
                  </a:ext>
                </a:extLst>
              </p:cNvPr>
              <p:cNvPicPr>
                <a:picLocks noChangeAspect="1"/>
              </p:cNvPicPr>
              <p:nvPr/>
            </p:nvPicPr>
            <p:blipFill>
              <a:blip r:embed="rId48">
                <a:extLst>
                  <a:ext uri="{BEBA8EAE-BF5A-486C-A8C5-ECC9F3942E4B}">
                    <a14:imgProps xmlns:a14="http://schemas.microsoft.com/office/drawing/2010/main">
                      <a14:imgLayer r:embed="rId49">
                        <a14:imgEffect>
                          <a14:brightnessContrast bright="100000" contrast="100000"/>
                        </a14:imgEffect>
                      </a14:imgLayer>
                    </a14:imgProps>
                  </a:ext>
                  <a:ext uri="{28A0092B-C50C-407E-A947-70E740481C1C}">
                    <a14:useLocalDpi xmlns:a14="http://schemas.microsoft.com/office/drawing/2010/main" val="0"/>
                  </a:ext>
                </a:extLst>
              </a:blip>
              <a:srcRect l="24477" t="20487" r="28761" b="21464"/>
              <a:stretch>
                <a:fillRect/>
              </a:stretch>
            </p:blipFill>
            <p:spPr>
              <a:xfrm>
                <a:off x="4856738" y="1692408"/>
                <a:ext cx="142384" cy="142384"/>
              </a:xfrm>
              <a:custGeom>
                <a:avLst/>
                <a:gdLst>
                  <a:gd name="connsiteX0" fmla="*/ 71192 w 142384"/>
                  <a:gd name="connsiteY0" fmla="*/ 0 h 142384"/>
                  <a:gd name="connsiteX1" fmla="*/ 142384 w 142384"/>
                  <a:gd name="connsiteY1" fmla="*/ 71192 h 142384"/>
                  <a:gd name="connsiteX2" fmla="*/ 71192 w 142384"/>
                  <a:gd name="connsiteY2" fmla="*/ 142384 h 142384"/>
                  <a:gd name="connsiteX3" fmla="*/ 0 w 142384"/>
                  <a:gd name="connsiteY3" fmla="*/ 71192 h 142384"/>
                  <a:gd name="connsiteX4" fmla="*/ 71192 w 142384"/>
                  <a:gd name="connsiteY4" fmla="*/ 0 h 142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84" h="142384">
                    <a:moveTo>
                      <a:pt x="71192" y="0"/>
                    </a:moveTo>
                    <a:cubicBezTo>
                      <a:pt x="110510" y="0"/>
                      <a:pt x="142384" y="31874"/>
                      <a:pt x="142384" y="71192"/>
                    </a:cubicBezTo>
                    <a:cubicBezTo>
                      <a:pt x="142384" y="110510"/>
                      <a:pt x="110510" y="142384"/>
                      <a:pt x="71192" y="142384"/>
                    </a:cubicBezTo>
                    <a:cubicBezTo>
                      <a:pt x="31874" y="142384"/>
                      <a:pt x="0" y="110510"/>
                      <a:pt x="0" y="71192"/>
                    </a:cubicBezTo>
                    <a:cubicBezTo>
                      <a:pt x="0" y="31874"/>
                      <a:pt x="31874" y="0"/>
                      <a:pt x="71192" y="0"/>
                    </a:cubicBezTo>
                    <a:close/>
                  </a:path>
                </a:pathLst>
              </a:custGeom>
            </p:spPr>
          </p:pic>
        </p:grpSp>
        <p:sp>
          <p:nvSpPr>
            <p:cNvPr id="325" name="Rectangle 324">
              <a:extLst>
                <a:ext uri="{FF2B5EF4-FFF2-40B4-BE49-F238E27FC236}">
                  <a16:creationId xmlns:a16="http://schemas.microsoft.com/office/drawing/2014/main" id="{00A67955-1FD5-B4F2-8EAC-76DC6F5CD2DD}"/>
                </a:ext>
              </a:extLst>
            </p:cNvPr>
            <p:cNvSpPr/>
            <p:nvPr/>
          </p:nvSpPr>
          <p:spPr>
            <a:xfrm>
              <a:off x="677503" y="2413951"/>
              <a:ext cx="10827000" cy="1878152"/>
            </a:xfrm>
            <a:prstGeom prst="rect">
              <a:avLst/>
            </a:prstGeom>
            <a:noFill/>
            <a:ln w="31750" cap="rnd" cmpd="sng" algn="ctr">
              <a:gradFill flip="none" rotWithShape="1">
                <a:gsLst>
                  <a:gs pos="24000">
                    <a:srgbClr val="50E6FF"/>
                  </a:gs>
                  <a:gs pos="77000">
                    <a:schemeClr val="tx2"/>
                  </a:gs>
                </a:gsLst>
                <a:lin ang="2700000" scaled="0"/>
                <a:tileRect/>
              </a:gradFill>
              <a:prstDash val="solid"/>
              <a:headEnd type="none" w="lg" len="med"/>
              <a:tailEnd type="none" w="lg" len="med"/>
            </a:ln>
            <a:effectLst>
              <a:outerShdw blurRad="63500" dist="127000" dir="2700000" algn="tl" rotWithShape="0">
                <a:prstClr val="black">
                  <a:alpha val="50000"/>
                </a:prstClr>
              </a:outerShdw>
            </a:effectLst>
          </p:spPr>
          <p:txBody>
            <a:bodyPr lIns="91440" tIns="91440" rIns="91440" bIns="45720" rtlCol="0" anchor="t" anchorCtr="0"/>
            <a:lstStyle/>
            <a:p>
              <a:pPr algn="ctr"/>
              <a:endParaRPr lang="en-US" sz="1200" kern="0">
                <a:gradFill>
                  <a:gsLst>
                    <a:gs pos="15060">
                      <a:srgbClr val="50E6FF"/>
                    </a:gs>
                    <a:gs pos="100000">
                      <a:srgbClr val="50E6FF"/>
                    </a:gs>
                  </a:gsLst>
                  <a:lin ang="5400000" scaled="1"/>
                </a:gradFill>
                <a:latin typeface="Segoe UI Semibold"/>
                <a:cs typeface="Segoe UI Semibold"/>
              </a:endParaRPr>
            </a:p>
          </p:txBody>
        </p:sp>
        <p:grpSp>
          <p:nvGrpSpPr>
            <p:cNvPr id="326" name="Group 325">
              <a:extLst>
                <a:ext uri="{FF2B5EF4-FFF2-40B4-BE49-F238E27FC236}">
                  <a16:creationId xmlns:a16="http://schemas.microsoft.com/office/drawing/2014/main" id="{1AED3ABA-9619-480E-308E-80A2B733D943}"/>
                </a:ext>
              </a:extLst>
            </p:cNvPr>
            <p:cNvGrpSpPr/>
            <p:nvPr/>
          </p:nvGrpSpPr>
          <p:grpSpPr>
            <a:xfrm>
              <a:off x="245780" y="2944779"/>
              <a:ext cx="868444" cy="868444"/>
              <a:chOff x="850925" y="1704097"/>
              <a:chExt cx="744791" cy="744791"/>
            </a:xfrm>
          </p:grpSpPr>
          <p:sp>
            <p:nvSpPr>
              <p:cNvPr id="406" name="Rectangle 405">
                <a:extLst>
                  <a:ext uri="{FF2B5EF4-FFF2-40B4-BE49-F238E27FC236}">
                    <a16:creationId xmlns:a16="http://schemas.microsoft.com/office/drawing/2014/main" id="{9A91B9D5-FD21-606B-4B3D-C2D58D5EA09A}"/>
                  </a:ext>
                </a:extLst>
              </p:cNvPr>
              <p:cNvSpPr/>
              <p:nvPr/>
            </p:nvSpPr>
            <p:spPr>
              <a:xfrm>
                <a:off x="850925" y="1704097"/>
                <a:ext cx="744791" cy="7447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7" name="Graphic 406">
                <a:extLst>
                  <a:ext uri="{FF2B5EF4-FFF2-40B4-BE49-F238E27FC236}">
                    <a16:creationId xmlns:a16="http://schemas.microsoft.com/office/drawing/2014/main" id="{3B3CCA26-DFE0-E518-1CDE-F09792F033FF}"/>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896250" y="1749422"/>
                <a:ext cx="654141" cy="654141"/>
              </a:xfrm>
              <a:prstGeom prst="rect">
                <a:avLst/>
              </a:prstGeom>
            </p:spPr>
          </p:pic>
        </p:grpSp>
        <p:sp>
          <p:nvSpPr>
            <p:cNvPr id="327" name="TextBox 326">
              <a:extLst>
                <a:ext uri="{FF2B5EF4-FFF2-40B4-BE49-F238E27FC236}">
                  <a16:creationId xmlns:a16="http://schemas.microsoft.com/office/drawing/2014/main" id="{F98BEF53-3C32-55F5-D99C-6379F476A74E}"/>
                </a:ext>
              </a:extLst>
            </p:cNvPr>
            <p:cNvSpPr txBox="1"/>
            <p:nvPr/>
          </p:nvSpPr>
          <p:spPr>
            <a:xfrm>
              <a:off x="4901386" y="2441606"/>
              <a:ext cx="2379235" cy="369332"/>
            </a:xfrm>
            <a:prstGeom prst="rect">
              <a:avLst/>
            </a:prstGeom>
            <a:noFill/>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5"/>
                  </a:solidFill>
                  <a:effectLst/>
                  <a:uLnTx/>
                  <a:uFillTx/>
                  <a:latin typeface="Segoe UI Semibold" panose="020B0502040204020203" pitchFamily="34" charset="0"/>
                  <a:ea typeface="Segoe Pro Semibold" charset="0"/>
                  <a:cs typeface="Segoe UI Semibold" panose="020B0502040204020203" pitchFamily="34" charset="0"/>
                </a:rPr>
                <a:t>Azure Spring Apps</a:t>
              </a:r>
            </a:p>
          </p:txBody>
        </p:sp>
        <p:pic>
          <p:nvPicPr>
            <p:cNvPr id="161" name="Graphic 160">
              <a:extLst>
                <a:ext uri="{FF2B5EF4-FFF2-40B4-BE49-F238E27FC236}">
                  <a16:creationId xmlns:a16="http://schemas.microsoft.com/office/drawing/2014/main" id="{04336276-2FC1-2A5C-E18D-31962B0F902A}"/>
                </a:ext>
                <a:ext uri="{C183D7F6-B498-43B3-948B-1728B52AA6E4}">
                  <adec:decorative xmlns:adec="http://schemas.microsoft.com/office/drawing/2017/decorative" val="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5845731" y="5767027"/>
              <a:ext cx="490551" cy="490551"/>
            </a:xfrm>
            <a:prstGeom prst="rect">
              <a:avLst/>
            </a:prstGeom>
          </p:spPr>
        </p:pic>
      </p:grpSp>
    </p:spTree>
    <p:extLst>
      <p:ext uri="{BB962C8B-B14F-4D97-AF65-F5344CB8AC3E}">
        <p14:creationId xmlns:p14="http://schemas.microsoft.com/office/powerpoint/2010/main" val="242487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1">
  <a:themeElements>
    <a:clrScheme name="Custom 36">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FFFFFF"/>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207B1E-3148-EA4A-B755-E354687C8B39}" vid="{0F94BF21-676E-1B4C-B18B-81CCF4ABE7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E1A936697F27E48AAFFF82D3C965893" ma:contentTypeVersion="13" ma:contentTypeDescription="Create a new document." ma:contentTypeScope="" ma:versionID="2ecb6706f68f43a8d8b422ec72d45e37">
  <xsd:schema xmlns:xsd="http://www.w3.org/2001/XMLSchema" xmlns:xs="http://www.w3.org/2001/XMLSchema" xmlns:p="http://schemas.microsoft.com/office/2006/metadata/properties" xmlns:ns2="4b235e39-4e2a-4e6a-9e36-f716750e8d3f" xmlns:ns3="b6957fb6-c029-423d-a742-dc473e435f25" targetNamespace="http://schemas.microsoft.com/office/2006/metadata/properties" ma:root="true" ma:fieldsID="29b6f27d42f79877bba8af6b7627022e" ns2:_="" ns3:_="">
    <xsd:import namespace="4b235e39-4e2a-4e6a-9e36-f716750e8d3f"/>
    <xsd:import namespace="b6957fb6-c029-423d-a742-dc473e435f2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235e39-4e2a-4e6a-9e36-f716750e8d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6957fb6-c029-423d-a742-dc473e435f2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2" nillable="true" ma:displayName="Taxonomy Catch All Column" ma:hidden="true" ma:list="{1b850906-d46b-4054-9f17-c3a3fed7d340}" ma:internalName="TaxCatchAll" ma:showField="CatchAllData" ma:web="b6957fb6-c029-423d-a742-dc473e435f2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b235e39-4e2a-4e6a-9e36-f716750e8d3f">
      <Terms xmlns="http://schemas.microsoft.com/office/infopath/2007/PartnerControls"/>
    </lcf76f155ced4ddcb4097134ff3c332f>
    <TaxCatchAll xmlns="b6957fb6-c029-423d-a742-dc473e435f2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8F78FEC-69C9-4819-BE17-2C9A03AD981E}">
  <ds:schemaRefs>
    <ds:schemaRef ds:uri="4b235e39-4e2a-4e6a-9e36-f716750e8d3f"/>
    <ds:schemaRef ds:uri="b6957fb6-c029-423d-a742-dc473e435f2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4D9930-ADC6-4751-BD18-3EC8D594CD66}">
  <ds:schemaRefs>
    <ds:schemaRef ds:uri="4b235e39-4e2a-4e6a-9e36-f716750e8d3f"/>
    <ds:schemaRef ds:uri="b6957fb6-c029-423d-a742-dc473e435f2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F10AF41-AA8B-4F90-87D1-2985649AC13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4148</TotalTime>
  <Words>4450</Words>
  <Application>Microsoft Macintosh PowerPoint</Application>
  <PresentationFormat>Widescreen</PresentationFormat>
  <Paragraphs>596</Paragraphs>
  <Slides>28</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Roboto</vt:lpstr>
      <vt:lpstr>Segoe UI</vt:lpstr>
      <vt:lpstr>Segoe UI Semibold</vt:lpstr>
      <vt:lpstr>Wingdings</vt:lpstr>
      <vt:lpstr>Azure 1</vt:lpstr>
      <vt:lpstr>Spring – trusted and growing </vt:lpstr>
      <vt:lpstr>The world’s leading brands run on Azure</vt:lpstr>
      <vt:lpstr>Azure Spring Apps Fully managed service for Spring Boot apps</vt:lpstr>
      <vt:lpstr>On Kubernetes You do not have  to learn or manage Kubernetes</vt:lpstr>
      <vt:lpstr>Azure Spring Apps (slide 1 of 7)</vt:lpstr>
      <vt:lpstr>Azure Spring Apps (slide 2 of 7)</vt:lpstr>
      <vt:lpstr>Azure Spring Apps (slide 3 of 7)</vt:lpstr>
      <vt:lpstr>Azure Spring Apps (slide 4 of 7)</vt:lpstr>
      <vt:lpstr>Azure Spring Apps (slide 5 of 7)</vt:lpstr>
      <vt:lpstr>Azure Spring Apps (slide 6 of 7)</vt:lpstr>
      <vt:lpstr>Azure Spring Apps (slide 7 of 7)</vt:lpstr>
      <vt:lpstr>Three simple operations</vt:lpstr>
      <vt:lpstr>Spring Cloud Azure</vt:lpstr>
      <vt:lpstr>Azure Spring Apps in a nutshell</vt:lpstr>
      <vt:lpstr>Azure Spring Apps Home for enterprise Spring Boot applications</vt:lpstr>
      <vt:lpstr>Azure Spring Apps Enterprise</vt:lpstr>
      <vt:lpstr>Azure Spring Apps Enterprise </vt:lpstr>
      <vt:lpstr>Ship faster  with VMware Tanzu components</vt:lpstr>
      <vt:lpstr>Deploy and manage Spring and polyglot applications</vt:lpstr>
      <vt:lpstr>Effortlessly route client requests to apps</vt:lpstr>
      <vt:lpstr>Azure Spring Apps Enterprise  </vt:lpstr>
      <vt:lpstr>Unlock Spring’s full potential  with VMware Spring Runtime Support</vt:lpstr>
      <vt:lpstr>Commercial support for Spring Boot</vt:lpstr>
      <vt:lpstr>Monitor end-to-end using any tool and platform</vt:lpstr>
      <vt:lpstr>Typical application architecture</vt:lpstr>
      <vt:lpstr>Acme Fitness</vt:lpstr>
      <vt:lpstr>Acme fitness demo</vt:lpstr>
      <vt:lpstr>Common app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Asir Vedamuthu Selvasingh</dc:creator>
  <cp:lastModifiedBy>Murthy Kakarlamudi</cp:lastModifiedBy>
  <cp:revision>5</cp:revision>
  <dcterms:created xsi:type="dcterms:W3CDTF">2022-04-10T23:38:36Z</dcterms:created>
  <dcterms:modified xsi:type="dcterms:W3CDTF">2022-09-11T13:22:26Z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0x0101001E1A936697F27E48AAFFF82D3C965893</vt:lpwstr>
  </property>
  <property fmtid="{D5CDD505-2E9C-101B-9397-08002B2CF9AE}" pid="3" name="MediaServiceImageTags">
    <vt:lpwstr/>
  </property>
</Properties>
</file>